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48"/>
  </p:notesMasterIdLst>
  <p:sldIdLst>
    <p:sldId id="297" r:id="rId3"/>
    <p:sldId id="257" r:id="rId4"/>
    <p:sldId id="261" r:id="rId5"/>
    <p:sldId id="358" r:id="rId6"/>
    <p:sldId id="317" r:id="rId7"/>
    <p:sldId id="318" r:id="rId8"/>
    <p:sldId id="271" r:id="rId9"/>
    <p:sldId id="319" r:id="rId10"/>
    <p:sldId id="396" r:id="rId11"/>
    <p:sldId id="320" r:id="rId12"/>
    <p:sldId id="398" r:id="rId13"/>
    <p:sldId id="397" r:id="rId14"/>
    <p:sldId id="376" r:id="rId15"/>
    <p:sldId id="399" r:id="rId16"/>
    <p:sldId id="400" r:id="rId17"/>
    <p:sldId id="402" r:id="rId18"/>
    <p:sldId id="401" r:id="rId19"/>
    <p:sldId id="427" r:id="rId20"/>
    <p:sldId id="426" r:id="rId21"/>
    <p:sldId id="371" r:id="rId22"/>
    <p:sldId id="403" r:id="rId23"/>
    <p:sldId id="404" r:id="rId24"/>
    <p:sldId id="322" r:id="rId25"/>
    <p:sldId id="323" r:id="rId26"/>
    <p:sldId id="324" r:id="rId27"/>
    <p:sldId id="325" r:id="rId28"/>
    <p:sldId id="326" r:id="rId29"/>
    <p:sldId id="327" r:id="rId30"/>
    <p:sldId id="374" r:id="rId31"/>
    <p:sldId id="431" r:id="rId32"/>
    <p:sldId id="432" r:id="rId33"/>
    <p:sldId id="433" r:id="rId34"/>
    <p:sldId id="410" r:id="rId35"/>
    <p:sldId id="428" r:id="rId36"/>
    <p:sldId id="372" r:id="rId37"/>
    <p:sldId id="411" r:id="rId38"/>
    <p:sldId id="429"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81" r:id="rId52"/>
    <p:sldId id="379" r:id="rId53"/>
    <p:sldId id="435" r:id="rId54"/>
    <p:sldId id="434" r:id="rId55"/>
    <p:sldId id="378" r:id="rId56"/>
    <p:sldId id="412" r:id="rId57"/>
    <p:sldId id="413" r:id="rId58"/>
    <p:sldId id="414" r:id="rId59"/>
    <p:sldId id="356" r:id="rId60"/>
    <p:sldId id="304" r:id="rId61"/>
    <p:sldId id="259" r:id="rId62"/>
    <p:sldId id="260" r:id="rId63"/>
    <p:sldId id="384" r:id="rId64"/>
    <p:sldId id="263" r:id="rId65"/>
    <p:sldId id="415" r:id="rId66"/>
    <p:sldId id="385" r:id="rId67"/>
    <p:sldId id="388" r:id="rId68"/>
    <p:sldId id="387" r:id="rId69"/>
    <p:sldId id="264" r:id="rId70"/>
    <p:sldId id="389" r:id="rId71"/>
    <p:sldId id="436" r:id="rId72"/>
    <p:sldId id="266" r:id="rId73"/>
    <p:sldId id="390" r:id="rId74"/>
    <p:sldId id="437" r:id="rId75"/>
    <p:sldId id="302" r:id="rId76"/>
    <p:sldId id="444" r:id="rId77"/>
    <p:sldId id="391" r:id="rId78"/>
    <p:sldId id="443" r:id="rId79"/>
    <p:sldId id="417" r:id="rId80"/>
    <p:sldId id="445" r:id="rId81"/>
    <p:sldId id="419" r:id="rId82"/>
    <p:sldId id="420" r:id="rId83"/>
    <p:sldId id="421" r:id="rId84"/>
    <p:sldId id="269" r:id="rId85"/>
    <p:sldId id="441" r:id="rId86"/>
    <p:sldId id="422" r:id="rId87"/>
    <p:sldId id="273" r:id="rId88"/>
    <p:sldId id="262" r:id="rId89"/>
    <p:sldId id="303" r:id="rId90"/>
    <p:sldId id="274" r:id="rId91"/>
    <p:sldId id="424" r:id="rId92"/>
    <p:sldId id="276" r:id="rId93"/>
    <p:sldId id="287" r:id="rId94"/>
    <p:sldId id="288" r:id="rId95"/>
    <p:sldId id="442" r:id="rId96"/>
    <p:sldId id="275" r:id="rId97"/>
    <p:sldId id="277" r:id="rId98"/>
    <p:sldId id="278" r:id="rId99"/>
    <p:sldId id="289" r:id="rId100"/>
    <p:sldId id="279" r:id="rId101"/>
    <p:sldId id="306" r:id="rId102"/>
    <p:sldId id="290" r:id="rId103"/>
    <p:sldId id="286" r:id="rId104"/>
    <p:sldId id="291" r:id="rId105"/>
    <p:sldId id="292" r:id="rId106"/>
    <p:sldId id="313" r:id="rId107"/>
    <p:sldId id="314" r:id="rId108"/>
    <p:sldId id="293" r:id="rId109"/>
    <p:sldId id="316" r:id="rId110"/>
    <p:sldId id="383" r:id="rId111"/>
    <p:sldId id="284" r:id="rId112"/>
    <p:sldId id="283" r:id="rId113"/>
    <p:sldId id="311" r:id="rId114"/>
    <p:sldId id="294" r:id="rId115"/>
    <p:sldId id="295" r:id="rId116"/>
    <p:sldId id="395" r:id="rId117"/>
    <p:sldId id="394" r:id="rId118"/>
    <p:sldId id="359" r:id="rId119"/>
    <p:sldId id="366" r:id="rId120"/>
    <p:sldId id="341" r:id="rId121"/>
    <p:sldId id="342" r:id="rId122"/>
    <p:sldId id="343" r:id="rId123"/>
    <p:sldId id="344" r:id="rId124"/>
    <p:sldId id="345" r:id="rId125"/>
    <p:sldId id="346" r:id="rId126"/>
    <p:sldId id="355" r:id="rId127"/>
    <p:sldId id="380" r:id="rId128"/>
    <p:sldId id="347" r:id="rId129"/>
    <p:sldId id="348" r:id="rId130"/>
    <p:sldId id="310" r:id="rId131"/>
    <p:sldId id="349" r:id="rId132"/>
    <p:sldId id="350" r:id="rId133"/>
    <p:sldId id="351" r:id="rId134"/>
    <p:sldId id="352" r:id="rId135"/>
    <p:sldId id="353" r:id="rId136"/>
    <p:sldId id="354" r:id="rId137"/>
    <p:sldId id="328" r:id="rId138"/>
    <p:sldId id="360" r:id="rId139"/>
    <p:sldId id="361" r:id="rId140"/>
    <p:sldId id="362" r:id="rId141"/>
    <p:sldId id="363" r:id="rId142"/>
    <p:sldId id="364" r:id="rId143"/>
    <p:sldId id="365" r:id="rId144"/>
    <p:sldId id="367" r:id="rId145"/>
    <p:sldId id="300" r:id="rId146"/>
    <p:sldId id="301" r:id="rId14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95265"/>
  </p:normalViewPr>
  <p:slideViewPr>
    <p:cSldViewPr snapToGrid="0">
      <p:cViewPr varScale="1">
        <p:scale>
          <a:sx n="121" d="100"/>
          <a:sy n="121" d="100"/>
        </p:scale>
        <p:origin x="192" y="16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presProps" Target="pres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64646-D8D5-CE48-88A4-ECA52A62831F}" type="datetimeFigureOut">
              <a:rPr lang="en-GB" smtClean="0"/>
              <a:t>09/06/2025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DF9DD-8EC4-DA4B-BF2D-9D4079AD0520}" type="slidenum">
              <a:rPr lang="en-GB" smtClean="0"/>
              <a:t>‹#›</a:t>
            </a:fld>
            <a:endParaRPr lang="en-GB"/>
          </a:p>
        </p:txBody>
      </p:sp>
    </p:spTree>
    <p:extLst>
      <p:ext uri="{BB962C8B-B14F-4D97-AF65-F5344CB8AC3E}">
        <p14:creationId xmlns:p14="http://schemas.microsoft.com/office/powerpoint/2010/main" val="271897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A018-B23D-4029-BE67-1A11E92EB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88C93-E3E1-C33E-89C7-11C56B9F1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E3E89-1AB7-3E64-6E1C-F1FD6854DBF2}"/>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3019AC64-FCE4-6EDA-8EE7-BF950BE8B520}"/>
              </a:ext>
            </a:extLst>
          </p:cNvPr>
          <p:cNvSpPr>
            <a:spLocks noGrp="1"/>
          </p:cNvSpPr>
          <p:nvPr>
            <p:ph type="sldNum" sz="quarter" idx="5"/>
          </p:nvPr>
        </p:nvSpPr>
        <p:spPr/>
        <p:txBody>
          <a:bodyPr/>
          <a:lstStyle/>
          <a:p>
            <a:fld id="{EA4DF9DD-8EC4-DA4B-BF2D-9D4079AD0520}" type="slidenum">
              <a:rPr lang="en-GB" smtClean="0"/>
              <a:t>52</a:t>
            </a:fld>
            <a:endParaRPr lang="en-GB"/>
          </a:p>
        </p:txBody>
      </p:sp>
    </p:spTree>
    <p:extLst>
      <p:ext uri="{BB962C8B-B14F-4D97-AF65-F5344CB8AC3E}">
        <p14:creationId xmlns:p14="http://schemas.microsoft.com/office/powerpoint/2010/main" val="135060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E7830-1ED5-29C2-BFEE-4055749D5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FCEF7-ABA4-C281-191F-1A7801A01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7D4FF-B6CB-675E-72AB-37492788DE4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CD085A0-FBFE-B7E3-8B31-677D5F071CD4}"/>
              </a:ext>
            </a:extLst>
          </p:cNvPr>
          <p:cNvSpPr>
            <a:spLocks noGrp="1"/>
          </p:cNvSpPr>
          <p:nvPr>
            <p:ph type="sldNum" sz="quarter" idx="5"/>
          </p:nvPr>
        </p:nvSpPr>
        <p:spPr/>
        <p:txBody>
          <a:bodyPr/>
          <a:lstStyle/>
          <a:p>
            <a:fld id="{EA4DF9DD-8EC4-DA4B-BF2D-9D4079AD0520}" type="slidenum">
              <a:rPr lang="en-GB" smtClean="0"/>
              <a:t>83</a:t>
            </a:fld>
            <a:endParaRPr lang="en-GB"/>
          </a:p>
        </p:txBody>
      </p:sp>
    </p:spTree>
    <p:extLst>
      <p:ext uri="{BB962C8B-B14F-4D97-AF65-F5344CB8AC3E}">
        <p14:creationId xmlns:p14="http://schemas.microsoft.com/office/powerpoint/2010/main" val="3617710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9FD40-C8C7-0A8D-5D81-6C3CAE5EF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105E6-FE93-CA59-1904-6FD103922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E3299-707C-C3CD-0D48-A9CFE66FC4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77F784-6316-32A5-0DDC-9DA1EAA45D0E}"/>
              </a:ext>
            </a:extLst>
          </p:cNvPr>
          <p:cNvSpPr>
            <a:spLocks noGrp="1"/>
          </p:cNvSpPr>
          <p:nvPr>
            <p:ph type="sldNum" sz="quarter" idx="5"/>
          </p:nvPr>
        </p:nvSpPr>
        <p:spPr/>
        <p:txBody>
          <a:bodyPr/>
          <a:lstStyle/>
          <a:p>
            <a:fld id="{EA4DF9DD-8EC4-DA4B-BF2D-9D4079AD0520}" type="slidenum">
              <a:rPr lang="en-GB" smtClean="0"/>
              <a:t>84</a:t>
            </a:fld>
            <a:endParaRPr lang="en-GB"/>
          </a:p>
        </p:txBody>
      </p:sp>
    </p:spTree>
    <p:extLst>
      <p:ext uri="{BB962C8B-B14F-4D97-AF65-F5344CB8AC3E}">
        <p14:creationId xmlns:p14="http://schemas.microsoft.com/office/powerpoint/2010/main" val="2652582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4DF9DD-8EC4-DA4B-BF2D-9D4079AD0520}" type="slidenum">
              <a:rPr lang="en-GB" smtClean="0"/>
              <a:t>97</a:t>
            </a:fld>
            <a:endParaRPr lang="en-GB"/>
          </a:p>
        </p:txBody>
      </p:sp>
    </p:spTree>
    <p:extLst>
      <p:ext uri="{BB962C8B-B14F-4D97-AF65-F5344CB8AC3E}">
        <p14:creationId xmlns:p14="http://schemas.microsoft.com/office/powerpoint/2010/main" val="177322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4E74E-CBDC-FE2E-9F6C-1AAF04265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7054C-A20F-008B-E49E-E4AE7F25A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E9C76-C44B-E952-3CB6-6FEF00250A88}"/>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42E5A4DE-B307-141A-2FD3-E1F4D01F45BA}"/>
              </a:ext>
            </a:extLst>
          </p:cNvPr>
          <p:cNvSpPr>
            <a:spLocks noGrp="1"/>
          </p:cNvSpPr>
          <p:nvPr>
            <p:ph type="sldNum" sz="quarter" idx="5"/>
          </p:nvPr>
        </p:nvSpPr>
        <p:spPr/>
        <p:txBody>
          <a:bodyPr/>
          <a:lstStyle/>
          <a:p>
            <a:fld id="{EA4DF9DD-8EC4-DA4B-BF2D-9D4079AD0520}" type="slidenum">
              <a:rPr lang="en-GB" smtClean="0"/>
              <a:t>53</a:t>
            </a:fld>
            <a:endParaRPr lang="en-GB"/>
          </a:p>
        </p:txBody>
      </p:sp>
    </p:spTree>
    <p:extLst>
      <p:ext uri="{BB962C8B-B14F-4D97-AF65-F5344CB8AC3E}">
        <p14:creationId xmlns:p14="http://schemas.microsoft.com/office/powerpoint/2010/main" val="552180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EA4DF9DD-8EC4-DA4B-BF2D-9D4079AD0520}" type="slidenum">
              <a:rPr lang="en-GB" smtClean="0"/>
              <a:t>54</a:t>
            </a:fld>
            <a:endParaRPr lang="en-GB"/>
          </a:p>
        </p:txBody>
      </p:sp>
    </p:spTree>
    <p:extLst>
      <p:ext uri="{BB962C8B-B14F-4D97-AF65-F5344CB8AC3E}">
        <p14:creationId xmlns:p14="http://schemas.microsoft.com/office/powerpoint/2010/main" val="62511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57660-E390-24B1-3E8E-B8C9E8BC6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41219-5049-2BAC-11B2-F4B950124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208BE-7434-1995-EF0F-55AB5D689FD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C4B94F-1206-ABE4-93A9-13739A71D7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DF9DD-8EC4-DA4B-BF2D-9D4079AD05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89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2526-43A5-D714-E5DC-AFE4488DF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213D8-521A-D712-DF05-D7D45CEBB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1D89E-1F90-3D96-D578-5706436E770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E75E5B-E72F-EC0B-2085-093CD65B39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DF9DD-8EC4-DA4B-BF2D-9D4079AD05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964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6A9CD-F5AB-9853-0568-238B78816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09918-9AB6-9FF6-347C-90E33CAE7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257DA-E99D-C006-2D3B-E34FC4ED06D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025DA0-98F9-FC46-0344-53155F1F7D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DF9DD-8EC4-DA4B-BF2D-9D4079AD05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7881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270EC-DE04-8940-0655-67DB2C95E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209EB-E740-863B-F6CB-433076512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D8610-13FE-AD79-17D5-C83D4BE334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E9B0B7-FB47-2B54-041E-2E6096A801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DF9DD-8EC4-DA4B-BF2D-9D4079AD05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310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4CCD-9798-6C20-0C66-C661B9DBC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F6B4A-8ADB-A880-7821-B70C4EC58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C03CE-2653-BB76-447A-B63ED7870C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76FE0B-3D14-2840-43CA-1CA37A7157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DF9DD-8EC4-DA4B-BF2D-9D4079AD05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197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51625-AC84-0799-DA53-03C20825D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74F71-324B-C4BF-E645-C2BAE3EAF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339C0-90F3-B0DE-3854-CE19A4537E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152126-3462-057D-9241-D78CF39331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DF9DD-8EC4-DA4B-BF2D-9D4079AD05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526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BA96-0F1E-C727-CBA4-C0620003E4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AE71706-294D-6E51-3BAC-01013911D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125DF20-2716-5327-E3A4-6BB0B7F5449F}"/>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5" name="Footer Placeholder 4">
            <a:extLst>
              <a:ext uri="{FF2B5EF4-FFF2-40B4-BE49-F238E27FC236}">
                <a16:creationId xmlns:a16="http://schemas.microsoft.com/office/drawing/2014/main" id="{B4FBDEA3-1517-6F49-399D-6DA58744EE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CC1095-A865-BF0A-7B8A-E0BD83DF89F5}"/>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388324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6D73-4EF8-E4B5-136E-B7A1613BCB9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7D100EC-162A-5604-B848-086EF6BBA9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744FD0D-1CE3-E3AC-F754-D532AFC35049}"/>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5" name="Footer Placeholder 4">
            <a:extLst>
              <a:ext uri="{FF2B5EF4-FFF2-40B4-BE49-F238E27FC236}">
                <a16:creationId xmlns:a16="http://schemas.microsoft.com/office/drawing/2014/main" id="{46381F37-95F7-7E35-F936-9C955A234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8E1A1-4D09-E08C-195C-122E9EFE7E44}"/>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6424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ED19B0-ADBB-9B52-A715-03BC7855CA6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CA8FBA8-4336-3821-E09C-491BA82DAC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34B0A3-B5F2-39EF-BB3F-4AAAFD6CC1D5}"/>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5" name="Footer Placeholder 4">
            <a:extLst>
              <a:ext uri="{FF2B5EF4-FFF2-40B4-BE49-F238E27FC236}">
                <a16:creationId xmlns:a16="http://schemas.microsoft.com/office/drawing/2014/main" id="{314C3D3A-1AED-B659-5F1C-395EA1C1C6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67ABB9-F18A-D6C2-8655-BE64ABD43A0D}"/>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127821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F6A4-7C80-EF8D-9943-5B359D5826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12219B-4758-67FE-66AC-F7ADE12EC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75431C-B779-07AC-18E8-C8003601B8BD}"/>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5" name="Footer Placeholder 4">
            <a:extLst>
              <a:ext uri="{FF2B5EF4-FFF2-40B4-BE49-F238E27FC236}">
                <a16:creationId xmlns:a16="http://schemas.microsoft.com/office/drawing/2014/main" id="{3D1A0CE6-92C0-90C7-BC5B-CBBD14BC4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B5FF5-EAAC-0CBD-E324-FDF2A06D33BB}"/>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1429375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D9FE-9FB4-BEC3-0975-DD1A8CAF3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C5993-4828-6F11-36E2-07CACCF32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BD588-A699-4B64-7841-AEDDA5D5BD1D}"/>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5" name="Footer Placeholder 4">
            <a:extLst>
              <a:ext uri="{FF2B5EF4-FFF2-40B4-BE49-F238E27FC236}">
                <a16:creationId xmlns:a16="http://schemas.microsoft.com/office/drawing/2014/main" id="{45DC1A9E-847A-59FF-162E-AF31E14A1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DAE63-8A9B-EB3C-5963-B3936A545701}"/>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2896526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498B3-E436-C50D-DA88-5AEEB186F9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EB91F4-FE83-338A-41DC-0705B26121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D8844-673D-AA82-83E4-257B5E8C2EE9}"/>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5" name="Footer Placeholder 4">
            <a:extLst>
              <a:ext uri="{FF2B5EF4-FFF2-40B4-BE49-F238E27FC236}">
                <a16:creationId xmlns:a16="http://schemas.microsoft.com/office/drawing/2014/main" id="{A5411BC2-4EED-B011-73E2-B202CC3D3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2D122-6CDF-183B-FF29-D17FF84181C6}"/>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3206302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F7612-0AC5-2946-06E7-9F4D8CF98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536B70-1C56-E565-586D-57B1ABA878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A9171-81B6-2BE9-9D1F-F8494F54DA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3F7265-967A-EB3A-E7FE-66BABABAEB72}"/>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6" name="Footer Placeholder 5">
            <a:extLst>
              <a:ext uri="{FF2B5EF4-FFF2-40B4-BE49-F238E27FC236}">
                <a16:creationId xmlns:a16="http://schemas.microsoft.com/office/drawing/2014/main" id="{460B0528-1650-88D8-4526-E879C9BB06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0F9C7-48B5-D475-8960-F202D0D87FF7}"/>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4104114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79E3-08E2-F9BB-20A0-585532E03D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50545F-9451-1AEE-F0AB-F807A023E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513E39-7062-DDD4-5F96-909626FA1F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C41783-C9EA-EF4D-DAE6-4FC29A463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4E3D0-1780-A014-1FFC-F4C06B6967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C4F7B9-AC86-24DF-9F29-7E6B36B6C074}"/>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8" name="Footer Placeholder 7">
            <a:extLst>
              <a:ext uri="{FF2B5EF4-FFF2-40B4-BE49-F238E27FC236}">
                <a16:creationId xmlns:a16="http://schemas.microsoft.com/office/drawing/2014/main" id="{263ACF68-434A-5F47-2E0F-9D6C1F4048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19242A-3636-4DB9-14C9-C93A52A0D772}"/>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4224737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4831-E170-942A-9D2B-D2CC7489D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3BBDE0-08F6-D7AC-68B5-61F0737DE177}"/>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4" name="Footer Placeholder 3">
            <a:extLst>
              <a:ext uri="{FF2B5EF4-FFF2-40B4-BE49-F238E27FC236}">
                <a16:creationId xmlns:a16="http://schemas.microsoft.com/office/drawing/2014/main" id="{1925B250-823F-AA24-E76D-D44D80F48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B89D17-B852-DAB2-C5BB-0975CE26E072}"/>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110990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8FD4FA-6628-4DD8-319F-D05CE5A450E2}"/>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3" name="Footer Placeholder 2">
            <a:extLst>
              <a:ext uri="{FF2B5EF4-FFF2-40B4-BE49-F238E27FC236}">
                <a16:creationId xmlns:a16="http://schemas.microsoft.com/office/drawing/2014/main" id="{CD947440-6E4E-FD66-00E9-5B09F4B264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D9A568-6E60-2D22-683F-3DE61D7CACFA}"/>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130261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40FB-FE0F-58F6-18B5-4BCD99F19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9C11CB-9787-8552-A1F2-005A0FB51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8C62A0-6B0F-C713-63A3-EF9205AC2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1D30A-9480-D994-20AB-BF5332A0B54F}"/>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6" name="Footer Placeholder 5">
            <a:extLst>
              <a:ext uri="{FF2B5EF4-FFF2-40B4-BE49-F238E27FC236}">
                <a16:creationId xmlns:a16="http://schemas.microsoft.com/office/drawing/2014/main" id="{89A8C5E9-4D38-CBED-0CF6-438D15401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8B8D9-EEF2-D021-B4D6-2E7336650951}"/>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4166491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57D61-3184-DF56-922A-BE51E80D603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9EA6058-6A49-DE6E-2E7F-1706A84598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479AC7-37C9-A238-9734-316C0F3D5865}"/>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5" name="Footer Placeholder 4">
            <a:extLst>
              <a:ext uri="{FF2B5EF4-FFF2-40B4-BE49-F238E27FC236}">
                <a16:creationId xmlns:a16="http://schemas.microsoft.com/office/drawing/2014/main" id="{C26C3599-20A8-27BC-10C4-B389EC1511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825735-2EBA-122D-6BB9-09B7F3593649}"/>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3992825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978CF-8EE1-3623-A28A-CE6D32E26B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4784B-9CDA-48F6-1B8A-6A807ED70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BD55A8-8AEF-941B-D9FE-AF786F97E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5E89FB-A242-103A-A924-E0A9809C43EE}"/>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6" name="Footer Placeholder 5">
            <a:extLst>
              <a:ext uri="{FF2B5EF4-FFF2-40B4-BE49-F238E27FC236}">
                <a16:creationId xmlns:a16="http://schemas.microsoft.com/office/drawing/2014/main" id="{C3511F87-4A81-26DF-A408-3242D74A3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B771A-0BFC-F4AE-74A7-8E6F273BA6AB}"/>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3662835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2E53-4221-3457-6B70-36784AB929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B223C-569D-2439-93A9-CF657A645E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E1675-FA58-4918-D613-4B364D97F824}"/>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5" name="Footer Placeholder 4">
            <a:extLst>
              <a:ext uri="{FF2B5EF4-FFF2-40B4-BE49-F238E27FC236}">
                <a16:creationId xmlns:a16="http://schemas.microsoft.com/office/drawing/2014/main" id="{F470320B-968F-D6AF-B5C5-36F790551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0B7DD-8515-5492-92BA-FBFC98FE054B}"/>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74452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2C15D-40EE-A936-1574-0B318DCE15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ED3FB0-F43D-88A7-1992-C3B6AE22AD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130F3-46B3-662F-24C3-78113D5262AE}"/>
              </a:ext>
            </a:extLst>
          </p:cNvPr>
          <p:cNvSpPr>
            <a:spLocks noGrp="1"/>
          </p:cNvSpPr>
          <p:nvPr>
            <p:ph type="dt" sz="half" idx="10"/>
          </p:nvPr>
        </p:nvSpPr>
        <p:spPr/>
        <p:txBody>
          <a:bodyPr/>
          <a:lstStyle/>
          <a:p>
            <a:fld id="{A2ADF0F2-BFD5-4996-8F32-03590592DD90}" type="datetimeFigureOut">
              <a:rPr lang="en-US" smtClean="0"/>
              <a:t>6/9/25</a:t>
            </a:fld>
            <a:endParaRPr lang="en-US"/>
          </a:p>
        </p:txBody>
      </p:sp>
      <p:sp>
        <p:nvSpPr>
          <p:cNvPr id="5" name="Footer Placeholder 4">
            <a:extLst>
              <a:ext uri="{FF2B5EF4-FFF2-40B4-BE49-F238E27FC236}">
                <a16:creationId xmlns:a16="http://schemas.microsoft.com/office/drawing/2014/main" id="{4D033C2C-0E42-C971-1431-930593FB2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70159-9AAB-4BAE-9733-0FF2A8A43CC9}"/>
              </a:ext>
            </a:extLst>
          </p:cNvPr>
          <p:cNvSpPr>
            <a:spLocks noGrp="1"/>
          </p:cNvSpPr>
          <p:nvPr>
            <p:ph type="sldNum" sz="quarter" idx="12"/>
          </p:nvPr>
        </p:nvSpPr>
        <p:spPr/>
        <p:txBody>
          <a:bodyPr/>
          <a:lstStyle/>
          <a:p>
            <a:fld id="{10DE7B76-962F-4CC6-9FC9-EEE2046BE173}" type="slidenum">
              <a:rPr lang="en-US" smtClean="0"/>
              <a:t>‹#›</a:t>
            </a:fld>
            <a:endParaRPr lang="en-US"/>
          </a:p>
        </p:txBody>
      </p:sp>
    </p:spTree>
    <p:extLst>
      <p:ext uri="{BB962C8B-B14F-4D97-AF65-F5344CB8AC3E}">
        <p14:creationId xmlns:p14="http://schemas.microsoft.com/office/powerpoint/2010/main" val="4883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307F-7376-9D10-DA72-9BB72864E00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96AC3E2-6E16-1204-35F9-49A89F712D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A4F24D-07D2-35A0-34FD-5F52E162C697}"/>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5" name="Footer Placeholder 4">
            <a:extLst>
              <a:ext uri="{FF2B5EF4-FFF2-40B4-BE49-F238E27FC236}">
                <a16:creationId xmlns:a16="http://schemas.microsoft.com/office/drawing/2014/main" id="{CD27BDF5-6773-D135-A577-03C24AFABE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60B1D8-9BD0-B80C-1F37-D4044AD4411B}"/>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198991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D2974-3129-28CC-8899-E78C688D945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8D4E89A-A6B5-B67E-CABA-001E17FC95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D3656EB-0669-2CD9-BB2F-77C8A95FA51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DC4BD19-609C-8E7D-AF2B-77D6EBBF3096}"/>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6" name="Footer Placeholder 5">
            <a:extLst>
              <a:ext uri="{FF2B5EF4-FFF2-40B4-BE49-F238E27FC236}">
                <a16:creationId xmlns:a16="http://schemas.microsoft.com/office/drawing/2014/main" id="{82FFAFBD-3A50-F0D9-CDCA-617BFDB052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08DEA4-5DC1-30D7-FEAC-90C65B00B9E6}"/>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239046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80A7-91CA-6B17-57D5-1BA7452D089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34B12DE-B450-1655-42C4-620226152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98DE53-631E-7A98-573A-F203C13AC96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7676A51-3348-7B45-9F58-2DB3CE7B4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727F49-EB54-D971-07B7-1407F600A1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68128B1-6406-8348-5FA5-6E4523F4154F}"/>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8" name="Footer Placeholder 7">
            <a:extLst>
              <a:ext uri="{FF2B5EF4-FFF2-40B4-BE49-F238E27FC236}">
                <a16:creationId xmlns:a16="http://schemas.microsoft.com/office/drawing/2014/main" id="{D941955F-85AC-D0C6-CBE2-89885FFFCA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9E19677-D5FD-38E5-09AC-7772C3B4122C}"/>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416706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FA0B5-FBF1-90D4-2B45-9BCE2C237F5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1D6076-7207-EE77-60A4-D22F4661EB69}"/>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4" name="Footer Placeholder 3">
            <a:extLst>
              <a:ext uri="{FF2B5EF4-FFF2-40B4-BE49-F238E27FC236}">
                <a16:creationId xmlns:a16="http://schemas.microsoft.com/office/drawing/2014/main" id="{37E4343F-907B-8E82-C8D3-F3694FBEDF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999D62-0CE7-C8B3-F2BE-4089DE1EEFDF}"/>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248302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00575-F441-C314-FEF3-F32AA2BC006B}"/>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3" name="Footer Placeholder 2">
            <a:extLst>
              <a:ext uri="{FF2B5EF4-FFF2-40B4-BE49-F238E27FC236}">
                <a16:creationId xmlns:a16="http://schemas.microsoft.com/office/drawing/2014/main" id="{FB86F31B-703F-5871-3101-1B2F99AD48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E75C8C-B771-34F7-875A-DB8D24A0862A}"/>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341927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FA5A-13CA-6DEC-EBEC-4F7FC4B39D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250FFC9-752E-94F6-A1BA-E1428F719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8059B03-2CE6-5C65-2DC3-63169D429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F24703-DD99-C920-0AB6-67547B7C6A4C}"/>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6" name="Footer Placeholder 5">
            <a:extLst>
              <a:ext uri="{FF2B5EF4-FFF2-40B4-BE49-F238E27FC236}">
                <a16:creationId xmlns:a16="http://schemas.microsoft.com/office/drawing/2014/main" id="{36EB69B2-EA5D-A7F6-C16E-951A60242E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A05524-CCDD-596C-7FF4-C78E38447B57}"/>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574638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77F63-F900-2654-2407-975801E645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818DDA4-328A-E93E-F8C2-CAB2C4FE7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013875-F09B-3F1A-9D19-7B4205A79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2F45EC-554C-58F1-5CA6-89D0A12BD302}"/>
              </a:ext>
            </a:extLst>
          </p:cNvPr>
          <p:cNvSpPr>
            <a:spLocks noGrp="1"/>
          </p:cNvSpPr>
          <p:nvPr>
            <p:ph type="dt" sz="half" idx="10"/>
          </p:nvPr>
        </p:nvSpPr>
        <p:spPr/>
        <p:txBody>
          <a:bodyPr/>
          <a:lstStyle/>
          <a:p>
            <a:fld id="{85CF2181-CC93-D741-96A6-8779A711D783}" type="datetimeFigureOut">
              <a:rPr lang="en-GB" smtClean="0"/>
              <a:t>09/06/2025</a:t>
            </a:fld>
            <a:endParaRPr lang="en-GB"/>
          </a:p>
        </p:txBody>
      </p:sp>
      <p:sp>
        <p:nvSpPr>
          <p:cNvPr id="6" name="Footer Placeholder 5">
            <a:extLst>
              <a:ext uri="{FF2B5EF4-FFF2-40B4-BE49-F238E27FC236}">
                <a16:creationId xmlns:a16="http://schemas.microsoft.com/office/drawing/2014/main" id="{6EDA5138-0E82-0918-D66F-7DA3E55A27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72155D-4C21-0441-A802-3007E9BC5588}"/>
              </a:ext>
            </a:extLst>
          </p:cNvPr>
          <p:cNvSpPr>
            <a:spLocks noGrp="1"/>
          </p:cNvSpPr>
          <p:nvPr>
            <p:ph type="sldNum" sz="quarter" idx="12"/>
          </p:nvPr>
        </p:nvSpPr>
        <p:spPr/>
        <p:txBody>
          <a:bodyPr/>
          <a:lstStyle/>
          <a:p>
            <a:fld id="{DBF1941F-5284-5C4E-A453-95601C594D84}" type="slidenum">
              <a:rPr lang="en-GB" smtClean="0"/>
              <a:t>‹#›</a:t>
            </a:fld>
            <a:endParaRPr lang="en-GB"/>
          </a:p>
        </p:txBody>
      </p:sp>
    </p:spTree>
    <p:extLst>
      <p:ext uri="{BB962C8B-B14F-4D97-AF65-F5344CB8AC3E}">
        <p14:creationId xmlns:p14="http://schemas.microsoft.com/office/powerpoint/2010/main" val="364231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88410B-BF3F-5F7B-D90E-4172151A5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AD561C-F9E7-58F2-A246-50FB89AE7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31016F5-4FE5-8726-20FF-7E363E7CC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F2181-CC93-D741-96A6-8779A711D783}" type="datetimeFigureOut">
              <a:rPr lang="en-GB" smtClean="0"/>
              <a:t>09/06/2025</a:t>
            </a:fld>
            <a:endParaRPr lang="en-GB"/>
          </a:p>
        </p:txBody>
      </p:sp>
      <p:sp>
        <p:nvSpPr>
          <p:cNvPr id="5" name="Footer Placeholder 4">
            <a:extLst>
              <a:ext uri="{FF2B5EF4-FFF2-40B4-BE49-F238E27FC236}">
                <a16:creationId xmlns:a16="http://schemas.microsoft.com/office/drawing/2014/main" id="{96166B7E-C054-9D0F-36EB-41BFE4FA17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41C9E92-AB99-9680-61E2-7969B89C4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F1941F-5284-5C4E-A453-95601C594D84}" type="slidenum">
              <a:rPr lang="en-GB" smtClean="0"/>
              <a:t>‹#›</a:t>
            </a:fld>
            <a:endParaRPr lang="en-GB"/>
          </a:p>
        </p:txBody>
      </p:sp>
    </p:spTree>
    <p:extLst>
      <p:ext uri="{BB962C8B-B14F-4D97-AF65-F5344CB8AC3E}">
        <p14:creationId xmlns:p14="http://schemas.microsoft.com/office/powerpoint/2010/main" val="1697531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6AF89-1345-113D-5886-E8DBD6FEA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441D0F-A3AA-3CA4-AEDB-88B597FCD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F2498-CA88-09ED-A2DA-B0BA56B1A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ADF0F2-BFD5-4996-8F32-03590592DD90}" type="datetimeFigureOut">
              <a:rPr lang="en-US" smtClean="0"/>
              <a:t>6/9/25</a:t>
            </a:fld>
            <a:endParaRPr lang="en-US"/>
          </a:p>
        </p:txBody>
      </p:sp>
      <p:sp>
        <p:nvSpPr>
          <p:cNvPr id="5" name="Footer Placeholder 4">
            <a:extLst>
              <a:ext uri="{FF2B5EF4-FFF2-40B4-BE49-F238E27FC236}">
                <a16:creationId xmlns:a16="http://schemas.microsoft.com/office/drawing/2014/main" id="{BD634D50-4EE9-97E9-2695-6A8DBDFD7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EBA29E-5290-B33D-0E20-F68544E56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DE7B76-962F-4CC6-9FC9-EEE2046BE173}" type="slidenum">
              <a:rPr lang="en-US" smtClean="0"/>
              <a:t>‹#›</a:t>
            </a:fld>
            <a:endParaRPr lang="en-US"/>
          </a:p>
        </p:txBody>
      </p:sp>
    </p:spTree>
    <p:extLst>
      <p:ext uri="{BB962C8B-B14F-4D97-AF65-F5344CB8AC3E}">
        <p14:creationId xmlns:p14="http://schemas.microsoft.com/office/powerpoint/2010/main" val="3589747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11.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02.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image" Target="../media/image341.png"/><Relationship Id="rId7" Type="http://schemas.openxmlformats.org/officeDocument/2006/relationships/image" Target="../media/image94.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350.png"/></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84.png"/></Relationships>
</file>

<file path=ppt/slides/_rels/slide107.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341.png"/></Relationships>
</file>

<file path=ppt/slides/_rels/slide10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3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341.png"/></Relationships>
</file>

<file path=ppt/slides/_rels/slide111.xml.rels><?xml version="1.0" encoding="UTF-8" standalone="yes"?>
<Relationships xmlns="http://schemas.openxmlformats.org/package/2006/relationships"><Relationship Id="rId3" Type="http://schemas.openxmlformats.org/officeDocument/2006/relationships/image" Target="../media/image411.png"/><Relationship Id="rId7" Type="http://schemas.openxmlformats.org/officeDocument/2006/relationships/image" Target="../media/image450.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15.png"/><Relationship Id="rId5" Type="http://schemas.microsoft.com/office/2007/relationships/hdphoto" Target="../media/hdphoto3.wdp"/><Relationship Id="rId4" Type="http://schemas.openxmlformats.org/officeDocument/2006/relationships/image" Target="../media/image11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7.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82.png"/><Relationship Id="rId5" Type="http://schemas.openxmlformats.org/officeDocument/2006/relationships/image" Target="../media/image370.png"/><Relationship Id="rId4" Type="http://schemas.openxmlformats.org/officeDocument/2006/relationships/image" Target="../media/image360.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image" Target="../media/image490.png"/><Relationship Id="rId3" Type="http://schemas.openxmlformats.org/officeDocument/2006/relationships/image" Target="../media/image400.png"/><Relationship Id="rId7" Type="http://schemas.openxmlformats.org/officeDocument/2006/relationships/image" Target="../media/image430.png"/><Relationship Id="rId12" Type="http://schemas.openxmlformats.org/officeDocument/2006/relationships/image" Target="../media/image48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39.png"/><Relationship Id="rId10" Type="http://schemas.openxmlformats.org/officeDocument/2006/relationships/image" Target="../media/image460.png"/><Relationship Id="rId4" Type="http://schemas.openxmlformats.org/officeDocument/2006/relationships/image" Target="../media/image121.png"/><Relationship Id="rId9" Type="http://schemas.openxmlformats.org/officeDocument/2006/relationships/image" Target="../media/image451.png"/></Relationships>
</file>

<file path=ppt/slides/_rels/slide121.xml.rels><?xml version="1.0" encoding="UTF-8" standalone="yes"?>
<Relationships xmlns="http://schemas.openxmlformats.org/package/2006/relationships"><Relationship Id="rId8" Type="http://schemas.openxmlformats.org/officeDocument/2006/relationships/image" Target="../media/image451.png"/><Relationship Id="rId3" Type="http://schemas.openxmlformats.org/officeDocument/2006/relationships/image" Target="../media/image400.png"/><Relationship Id="rId7" Type="http://schemas.openxmlformats.org/officeDocument/2006/relationships/image" Target="../media/image440.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image" Target="../media/image490.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21.png"/><Relationship Id="rId9" Type="http://schemas.openxmlformats.org/officeDocument/2006/relationships/image" Target="../media/image460.png"/></Relationships>
</file>

<file path=ppt/slides/_rels/slide122.xml.rels><?xml version="1.0" encoding="UTF-8" standalone="yes"?>
<Relationships xmlns="http://schemas.openxmlformats.org/package/2006/relationships"><Relationship Id="rId8" Type="http://schemas.openxmlformats.org/officeDocument/2006/relationships/image" Target="../media/image451.png"/><Relationship Id="rId13" Type="http://schemas.openxmlformats.org/officeDocument/2006/relationships/image" Target="../media/image520.png"/><Relationship Id="rId3" Type="http://schemas.openxmlformats.org/officeDocument/2006/relationships/image" Target="../media/image48.png"/><Relationship Id="rId7" Type="http://schemas.openxmlformats.org/officeDocument/2006/relationships/image" Target="../media/image440.png"/><Relationship Id="rId12" Type="http://schemas.openxmlformats.org/officeDocument/2006/relationships/image" Target="../media/image46.png"/><Relationship Id="rId2" Type="http://schemas.openxmlformats.org/officeDocument/2006/relationships/image" Target="../media/image500.png"/><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image" Target="../media/image490.png"/><Relationship Id="rId5" Type="http://schemas.openxmlformats.org/officeDocument/2006/relationships/image" Target="../media/image121.png"/><Relationship Id="rId10" Type="http://schemas.openxmlformats.org/officeDocument/2006/relationships/image" Target="../media/image123.png"/><Relationship Id="rId4" Type="http://schemas.openxmlformats.org/officeDocument/2006/relationships/image" Target="../media/image400.png"/><Relationship Id="rId9" Type="http://schemas.openxmlformats.org/officeDocument/2006/relationships/image" Target="../media/image460.png"/></Relationships>
</file>

<file path=ppt/slides/_rels/slide1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50.png"/><Relationship Id="rId5" Type="http://schemas.openxmlformats.org/officeDocument/2006/relationships/image" Target="../media/image48.png"/><Relationship Id="rId4" Type="http://schemas.openxmlformats.org/officeDocument/2006/relationships/image" Target="../media/image540.png"/></Relationships>
</file>

<file path=ppt/slides/_rels/slide1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9.png"/><Relationship Id="rId7" Type="http://schemas.openxmlformats.org/officeDocument/2006/relationships/image" Target="../media/image35.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hyperlink" Target="https://www.pngall.com/check-mark-png/" TargetMode="External"/><Relationship Id="rId5" Type="http://schemas.openxmlformats.org/officeDocument/2006/relationships/image" Target="../media/image3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33.png"/></Relationships>
</file>

<file path=ppt/slides/_rels/slide1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501.png"/><Relationship Id="rId4" Type="http://schemas.openxmlformats.org/officeDocument/2006/relationships/image" Target="../media/image125.png"/></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2.png"/><Relationship Id="rId4" Type="http://schemas.openxmlformats.org/officeDocument/2006/relationships/image" Target="../media/image120.png"/></Relationships>
</file>

<file path=ppt/slides/_rels/slide129.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image" Target="../media/image680.png"/><Relationship Id="rId3" Type="http://schemas.openxmlformats.org/officeDocument/2006/relationships/image" Target="../media/image51.png"/><Relationship Id="rId7" Type="http://schemas.openxmlformats.org/officeDocument/2006/relationships/image" Target="../media/image620.png"/><Relationship Id="rId12" Type="http://schemas.openxmlformats.org/officeDocument/2006/relationships/image" Target="../media/image670.png"/><Relationship Id="rId2" Type="http://schemas.openxmlformats.org/officeDocument/2006/relationships/image" Target="../media/image50.png"/><Relationship Id="rId16"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610.png"/><Relationship Id="rId11" Type="http://schemas.openxmlformats.org/officeDocument/2006/relationships/image" Target="../media/image661.png"/><Relationship Id="rId5" Type="http://schemas.openxmlformats.org/officeDocument/2006/relationships/image" Target="../media/image600.png"/><Relationship Id="rId15" Type="http://schemas.openxmlformats.org/officeDocument/2006/relationships/image" Target="../media/image122.png"/><Relationship Id="rId10" Type="http://schemas.openxmlformats.org/officeDocument/2006/relationships/image" Target="../media/image651.png"/><Relationship Id="rId4" Type="http://schemas.openxmlformats.org/officeDocument/2006/relationships/image" Target="../media/image120.png"/><Relationship Id="rId9" Type="http://schemas.openxmlformats.org/officeDocument/2006/relationships/image" Target="../media/image640.png"/><Relationship Id="rId14" Type="http://schemas.openxmlformats.org/officeDocument/2006/relationships/image" Target="../media/image690.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31.png"/><Relationship Id="rId5" Type="http://schemas.openxmlformats.org/officeDocument/2006/relationships/image" Target="../media/image130.png"/><Relationship Id="rId4" Type="http://schemas.openxmlformats.org/officeDocument/2006/relationships/image" Target="../media/image710.png"/></Relationships>
</file>

<file path=ppt/slides/_rels/slide1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70.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731.png"/><Relationship Id="rId5" Type="http://schemas.openxmlformats.org/officeDocument/2006/relationships/image" Target="../media/image130.png"/><Relationship Id="rId4" Type="http://schemas.openxmlformats.org/officeDocument/2006/relationships/image" Target="../media/image710.png"/></Relationships>
</file>

<file path=ppt/slides/_rels/slide13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730.png"/><Relationship Id="rId7" Type="http://schemas.openxmlformats.org/officeDocument/2006/relationships/image" Target="../media/image8.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30.png"/><Relationship Id="rId4" Type="http://schemas.openxmlformats.org/officeDocument/2006/relationships/image" Target="../media/image135.png"/><Relationship Id="rId9" Type="http://schemas.openxmlformats.org/officeDocument/2006/relationships/image" Target="../media/image139.png"/></Relationships>
</file>

<file path=ppt/slides/_rels/slide13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png"/><Relationship Id="rId7" Type="http://schemas.openxmlformats.org/officeDocument/2006/relationships/image" Target="../media/image8.png"/><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39.png"/><Relationship Id="rId4" Type="http://schemas.openxmlformats.org/officeDocument/2006/relationships/image" Target="../media/image141.png"/><Relationship Id="rId9" Type="http://schemas.openxmlformats.org/officeDocument/2006/relationships/image" Target="../media/image130.png"/></Relationships>
</file>

<file path=ppt/slides/_rels/slide1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30.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image" Target="../media/image731.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30.png"/><Relationship Id="rId4" Type="http://schemas.openxmlformats.org/officeDocument/2006/relationships/image" Target="../media/image135.png"/><Relationship Id="rId9" Type="http://schemas.openxmlformats.org/officeDocument/2006/relationships/image" Target="../media/image138.png"/></Relationships>
</file>

<file path=ppt/slides/_rels/slide13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38.png"/><Relationship Id="rId3" Type="http://schemas.openxmlformats.org/officeDocument/2006/relationships/image" Target="../media/image39.png"/><Relationship Id="rId7" Type="http://schemas.openxmlformats.org/officeDocument/2006/relationships/image" Target="../media/image35.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hyperlink" Target="https://www.pngall.com/check-mark-png/" TargetMode="External"/><Relationship Id="rId5" Type="http://schemas.openxmlformats.org/officeDocument/2006/relationships/image" Target="../media/image31.png"/><Relationship Id="rId15" Type="http://schemas.openxmlformats.org/officeDocument/2006/relationships/image" Target="../media/image130.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33.png"/><Relationship Id="rId14" Type="http://schemas.openxmlformats.org/officeDocument/2006/relationships/image" Target="../media/image139.png"/></Relationships>
</file>

<file path=ppt/slides/_rels/slide1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png"/></Relationships>
</file>

<file path=ppt/slides/_rels/slide1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1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image" Target="../media/image46.png"/><Relationship Id="rId4" Type="http://schemas.openxmlformats.org/officeDocument/2006/relationships/image" Target="../media/image6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132.png"/><Relationship Id="rId7" Type="http://schemas.openxmlformats.org/officeDocument/2006/relationships/image" Target="../media/image620.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610.png"/><Relationship Id="rId5" Type="http://schemas.openxmlformats.org/officeDocument/2006/relationships/image" Target="../media/image600.png"/><Relationship Id="rId10" Type="http://schemas.openxmlformats.org/officeDocument/2006/relationships/image" Target="../media/image651.png"/><Relationship Id="rId4" Type="http://schemas.openxmlformats.org/officeDocument/2006/relationships/image" Target="../media/image150.png"/><Relationship Id="rId9" Type="http://schemas.openxmlformats.org/officeDocument/2006/relationships/image" Target="../media/image640.png"/></Relationships>
</file>

<file path=ppt/slides/_rels/slide14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39.png"/><Relationship Id="rId7"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950.png"/><Relationship Id="rId5" Type="http://schemas.openxmlformats.org/officeDocument/2006/relationships/image" Target="../media/image152.png"/><Relationship Id="rId4" Type="http://schemas.openxmlformats.org/officeDocument/2006/relationships/image" Target="../media/image930.png"/></Relationships>
</file>

<file path=ppt/slides/_rels/slide1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810.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39.png"/><Relationship Id="rId2" Type="http://schemas.openxmlformats.org/officeDocument/2006/relationships/image" Target="../media/image37.gif"/><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260.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png"/><Relationship Id="rId7"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hyperlink" Target="https://www.pngall.com/check-mark-png/" TargetMode="External"/><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png"/><Relationship Id="rId7"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hyperlink" Target="https://www.pngall.com/check-mark-png/" TargetMode="External"/><Relationship Id="rId4" Type="http://schemas.openxmlformats.org/officeDocument/2006/relationships/image" Target="../media/image31.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12.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9.png"/><Relationship Id="rId7" Type="http://schemas.openxmlformats.org/officeDocument/2006/relationships/image" Target="../media/image35.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hyperlink" Target="https://www.pngall.com/check-mark-png/" TargetMode="External"/><Relationship Id="rId5" Type="http://schemas.openxmlformats.org/officeDocument/2006/relationships/image" Target="../media/image3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3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70.png"/><Relationship Id="rId5" Type="http://schemas.openxmlformats.org/officeDocument/2006/relationships/image" Target="../media/image461.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8" Type="http://schemas.openxmlformats.org/officeDocument/2006/relationships/image" Target="../media/image491.png"/><Relationship Id="rId13"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0.png"/><Relationship Id="rId11" Type="http://schemas.openxmlformats.org/officeDocument/2006/relationships/image" Target="../media/image521.png"/><Relationship Id="rId5" Type="http://schemas.openxmlformats.org/officeDocument/2006/relationships/image" Target="../media/image461.png"/><Relationship Id="rId10" Type="http://schemas.openxmlformats.org/officeDocument/2006/relationships/image" Target="../media/image510.png"/><Relationship Id="rId4" Type="http://schemas.openxmlformats.org/officeDocument/2006/relationships/image" Target="../media/image51.png"/><Relationship Id="rId9" Type="http://schemas.openxmlformats.org/officeDocument/2006/relationships/image" Target="../media/image501.png"/><Relationship Id="rId1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image" Target="../media/image8.png"/><Relationship Id="rId7" Type="http://schemas.openxmlformats.org/officeDocument/2006/relationships/image" Target="../media/image612.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811.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8.png"/><Relationship Id="rId7" Type="http://schemas.openxmlformats.org/officeDocument/2006/relationships/image" Target="../media/image612.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1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811.png"/><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61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811.pn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3.png"/><Relationship Id="rId2" Type="http://schemas.openxmlformats.org/officeDocument/2006/relationships/image" Target="../media/image61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11.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100.png"/></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180.png"/><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D3DD7D-E93A-F3C2-D97B-75ECF6136986}"/>
              </a:ext>
            </a:extLst>
          </p:cNvPr>
          <p:cNvSpPr>
            <a:spLocks noGrp="1"/>
          </p:cNvSpPr>
          <p:nvPr>
            <p:ph type="title"/>
          </p:nvPr>
        </p:nvSpPr>
        <p:spPr>
          <a:xfrm>
            <a:off x="838199" y="3990205"/>
            <a:ext cx="10518776" cy="1200329"/>
          </a:xfrm>
        </p:spPr>
        <p:txBody>
          <a:bodyPr vert="horz" wrap="square" lIns="91440" tIns="45720" rIns="91440" bIns="45720" rtlCol="0" anchor="b">
            <a:normAutofit/>
          </a:bodyPr>
          <a:lstStyle/>
          <a:p>
            <a:r>
              <a:rPr lang="en-US" sz="3400" dirty="0">
                <a:solidFill>
                  <a:schemeClr val="bg1"/>
                </a:solidFill>
              </a:rPr>
              <a:t>The Complexity of the Cosmos: A possible path to make the Universe Simple</a:t>
            </a:r>
          </a:p>
        </p:txBody>
      </p:sp>
      <p:sp>
        <p:nvSpPr>
          <p:cNvPr id="9" name="Content Placeholder 8">
            <a:extLst>
              <a:ext uri="{FF2B5EF4-FFF2-40B4-BE49-F238E27FC236}">
                <a16:creationId xmlns:a16="http://schemas.microsoft.com/office/drawing/2014/main" id="{060821F0-65D3-8576-4D48-3A5737F34243}"/>
              </a:ext>
            </a:extLst>
          </p:cNvPr>
          <p:cNvSpPr>
            <a:spLocks noGrp="1"/>
          </p:cNvSpPr>
          <p:nvPr>
            <p:ph idx="1"/>
          </p:nvPr>
        </p:nvSpPr>
        <p:spPr>
          <a:xfrm>
            <a:off x="827089" y="5551200"/>
            <a:ext cx="6583362" cy="1075952"/>
          </a:xfrm>
        </p:spPr>
        <p:txBody>
          <a:bodyPr vert="horz" lIns="91440" tIns="45720" rIns="91440" bIns="45720" rtlCol="0" anchor="t">
            <a:normAutofit/>
          </a:bodyPr>
          <a:lstStyle/>
          <a:p>
            <a:pPr marL="0" indent="0">
              <a:buNone/>
            </a:pPr>
            <a:r>
              <a:rPr lang="en-US" sz="2400" dirty="0">
                <a:solidFill>
                  <a:schemeClr val="bg1"/>
                </a:solidFill>
              </a:rPr>
              <a:t>Raul Jimenez</a:t>
            </a:r>
          </a:p>
        </p:txBody>
      </p:sp>
      <p:grpSp>
        <p:nvGrpSpPr>
          <p:cNvPr id="53" name="Group 5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54" name="Freeform: Shape 5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Imagen 8" descr="Imagen 8">
            <a:extLst>
              <a:ext uri="{FF2B5EF4-FFF2-40B4-BE49-F238E27FC236}">
                <a16:creationId xmlns:a16="http://schemas.microsoft.com/office/drawing/2014/main" id="{5FC34C83-122B-B42E-2E2E-1BDD905402A6}"/>
              </a:ext>
            </a:extLst>
          </p:cNvPr>
          <p:cNvPicPr>
            <a:picLocks noChangeAspect="1"/>
          </p:cNvPicPr>
          <p:nvPr/>
        </p:nvPicPr>
        <p:blipFill>
          <a:blip r:embed="rId3"/>
          <a:stretch>
            <a:fillRect/>
          </a:stretch>
        </p:blipFill>
        <p:spPr>
          <a:xfrm>
            <a:off x="3606863" y="6097885"/>
            <a:ext cx="1567738" cy="760116"/>
          </a:xfrm>
          <a:prstGeom prst="rect">
            <a:avLst/>
          </a:prstGeom>
          <a:ln w="12700">
            <a:miter lim="400000"/>
          </a:ln>
        </p:spPr>
      </p:pic>
      <p:pic>
        <p:nvPicPr>
          <p:cNvPr id="7" name="Imagen 9" descr="Imagen 9">
            <a:extLst>
              <a:ext uri="{FF2B5EF4-FFF2-40B4-BE49-F238E27FC236}">
                <a16:creationId xmlns:a16="http://schemas.microsoft.com/office/drawing/2014/main" id="{FF99573E-3F0F-B4AC-79F3-1703E0DB4C63}"/>
              </a:ext>
            </a:extLst>
          </p:cNvPr>
          <p:cNvPicPr>
            <a:picLocks noChangeAspect="1"/>
          </p:cNvPicPr>
          <p:nvPr/>
        </p:nvPicPr>
        <p:blipFill>
          <a:blip r:embed="rId4"/>
          <a:stretch>
            <a:fillRect/>
          </a:stretch>
        </p:blipFill>
        <p:spPr>
          <a:xfrm>
            <a:off x="8360944" y="6120166"/>
            <a:ext cx="2387905" cy="717068"/>
          </a:xfrm>
          <a:prstGeom prst="rect">
            <a:avLst/>
          </a:prstGeom>
          <a:ln w="12700">
            <a:miter lim="400000"/>
          </a:ln>
        </p:spPr>
      </p:pic>
      <p:pic>
        <p:nvPicPr>
          <p:cNvPr id="8" name="Imagen 16" descr="Imagen 16">
            <a:extLst>
              <a:ext uri="{FF2B5EF4-FFF2-40B4-BE49-F238E27FC236}">
                <a16:creationId xmlns:a16="http://schemas.microsoft.com/office/drawing/2014/main" id="{AC4BCF26-04A8-5B7A-8273-AF126C69F46F}"/>
              </a:ext>
            </a:extLst>
          </p:cNvPr>
          <p:cNvPicPr>
            <a:picLocks noChangeAspect="1"/>
          </p:cNvPicPr>
          <p:nvPr/>
        </p:nvPicPr>
        <p:blipFill>
          <a:blip r:embed="rId5"/>
          <a:stretch>
            <a:fillRect/>
          </a:stretch>
        </p:blipFill>
        <p:spPr>
          <a:xfrm>
            <a:off x="5174601" y="6126971"/>
            <a:ext cx="3186343" cy="701943"/>
          </a:xfrm>
          <a:prstGeom prst="rect">
            <a:avLst/>
          </a:prstGeom>
          <a:ln w="12700">
            <a:miter lim="400000"/>
          </a:ln>
        </p:spPr>
      </p:pic>
      <p:pic>
        <p:nvPicPr>
          <p:cNvPr id="10" name="Objeto 10" descr="Objeto 10">
            <a:extLst>
              <a:ext uri="{FF2B5EF4-FFF2-40B4-BE49-F238E27FC236}">
                <a16:creationId xmlns:a16="http://schemas.microsoft.com/office/drawing/2014/main" id="{43D6CD4E-154A-0431-CAC6-2340ECD0117D}"/>
              </a:ext>
            </a:extLst>
          </p:cNvPr>
          <p:cNvPicPr>
            <a:picLocks noChangeAspect="1"/>
          </p:cNvPicPr>
          <p:nvPr/>
        </p:nvPicPr>
        <p:blipFill>
          <a:blip r:embed="rId6"/>
          <a:stretch>
            <a:fillRect/>
          </a:stretch>
        </p:blipFill>
        <p:spPr>
          <a:xfrm>
            <a:off x="-3130" y="6139741"/>
            <a:ext cx="3609993" cy="697493"/>
          </a:xfrm>
          <a:prstGeom prst="rect">
            <a:avLst/>
          </a:prstGeom>
          <a:ln w="12700">
            <a:miter lim="400000"/>
          </a:ln>
        </p:spPr>
      </p:pic>
      <p:pic>
        <p:nvPicPr>
          <p:cNvPr id="11" name="Imagen 4" descr="Imagen 4">
            <a:extLst>
              <a:ext uri="{FF2B5EF4-FFF2-40B4-BE49-F238E27FC236}">
                <a16:creationId xmlns:a16="http://schemas.microsoft.com/office/drawing/2014/main" id="{7B9265D5-FBA4-E2C2-D9DE-EA7C76FB3FCC}"/>
              </a:ext>
            </a:extLst>
          </p:cNvPr>
          <p:cNvPicPr>
            <a:picLocks noChangeAspect="1"/>
          </p:cNvPicPr>
          <p:nvPr/>
        </p:nvPicPr>
        <p:blipFill>
          <a:blip r:embed="rId7"/>
          <a:stretch>
            <a:fillRect/>
          </a:stretch>
        </p:blipFill>
        <p:spPr>
          <a:xfrm>
            <a:off x="3373821" y="-1"/>
            <a:ext cx="5823808" cy="4095351"/>
          </a:xfrm>
          <a:prstGeom prst="rect">
            <a:avLst/>
          </a:prstGeom>
          <a:ln w="12700">
            <a:miter lim="400000"/>
          </a:ln>
        </p:spPr>
      </p:pic>
    </p:spTree>
    <p:extLst>
      <p:ext uri="{BB962C8B-B14F-4D97-AF65-F5344CB8AC3E}">
        <p14:creationId xmlns:p14="http://schemas.microsoft.com/office/powerpoint/2010/main" val="400074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114725E-A4DF-C98D-C377-05F75F2B2F02}"/>
              </a:ext>
            </a:extLst>
          </p:cNvPr>
          <p:cNvSpPr/>
          <p:nvPr/>
        </p:nvSpPr>
        <p:spPr>
          <a:xfrm>
            <a:off x="4559300" y="-431800"/>
            <a:ext cx="7848600" cy="76454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38100"/>
        </p:spPr>
        <p:style>
          <a:lnRef idx="2">
            <a:schemeClr val="dk1"/>
          </a:lnRef>
          <a:fillRef idx="1">
            <a:schemeClr val="lt1"/>
          </a:fillRef>
          <a:effectRef idx="0">
            <a:schemeClr val="dk1"/>
          </a:effectRef>
          <a:fontRef idx="minor">
            <a:schemeClr val="dk1"/>
          </a:fontRef>
        </p:style>
        <p:txBody>
          <a:bodyPr rtlCol="0" anchor="ctr"/>
          <a:lstStyle/>
          <a:p>
            <a:pPr>
              <a:buNone/>
            </a:pPr>
            <a:endParaRPr lang="en-GB">
              <a:solidFill>
                <a:schemeClr val="bg1"/>
              </a:solidFill>
              <a:effectLst/>
              <a:latin typeface="Helvetica" pitchFamily="2" charset="0"/>
            </a:endParaRPr>
          </a:p>
        </p:txBody>
      </p:sp>
      <p:sp>
        <p:nvSpPr>
          <p:cNvPr id="2" name="Title 1">
            <a:extLst>
              <a:ext uri="{FF2B5EF4-FFF2-40B4-BE49-F238E27FC236}">
                <a16:creationId xmlns:a16="http://schemas.microsoft.com/office/drawing/2014/main" id="{6D5D16F1-BDBC-C56C-4898-9C8D238B38CE}"/>
              </a:ext>
            </a:extLst>
          </p:cNvPr>
          <p:cNvSpPr>
            <a:spLocks noGrp="1"/>
          </p:cNvSpPr>
          <p:nvPr>
            <p:ph type="title"/>
          </p:nvPr>
        </p:nvSpPr>
        <p:spPr>
          <a:xfrm>
            <a:off x="716280" y="151765"/>
            <a:ext cx="10515600" cy="1325563"/>
          </a:xfrm>
        </p:spPr>
        <p:txBody>
          <a:bodyPr/>
          <a:lstStyle/>
          <a:p>
            <a:r>
              <a:rPr lang="es-ES" dirty="0" err="1"/>
              <a:t>Inflation</a:t>
            </a:r>
            <a:r>
              <a:rPr lang="es-ES" dirty="0"/>
              <a:t> (general)</a:t>
            </a:r>
            <a:endParaRPr lang="en-US" dirty="0"/>
          </a:p>
        </p:txBody>
      </p:sp>
      <p:sp>
        <p:nvSpPr>
          <p:cNvPr id="3" name="Content Placeholder 2">
            <a:extLst>
              <a:ext uri="{FF2B5EF4-FFF2-40B4-BE49-F238E27FC236}">
                <a16:creationId xmlns:a16="http://schemas.microsoft.com/office/drawing/2014/main" id="{5CB0EB38-27B6-B41B-E8B2-0F4880E177A9}"/>
              </a:ext>
            </a:extLst>
          </p:cNvPr>
          <p:cNvSpPr>
            <a:spLocks noGrp="1"/>
          </p:cNvSpPr>
          <p:nvPr>
            <p:ph idx="1"/>
          </p:nvPr>
        </p:nvSpPr>
        <p:spPr>
          <a:xfrm>
            <a:off x="487680" y="1480184"/>
            <a:ext cx="4191000" cy="4351338"/>
          </a:xfrm>
        </p:spPr>
        <p:txBody>
          <a:bodyPr/>
          <a:lstStyle/>
          <a:p>
            <a:r>
              <a:rPr lang="en-US" dirty="0"/>
              <a:t>Gravitational seeds for LSS</a:t>
            </a:r>
          </a:p>
        </p:txBody>
      </p:sp>
      <p:sp>
        <p:nvSpPr>
          <p:cNvPr id="6" name="Rectangle 5">
            <a:extLst>
              <a:ext uri="{FF2B5EF4-FFF2-40B4-BE49-F238E27FC236}">
                <a16:creationId xmlns:a16="http://schemas.microsoft.com/office/drawing/2014/main" id="{37040A92-38FE-9BC5-F745-32C206F9708A}"/>
              </a:ext>
            </a:extLst>
          </p:cNvPr>
          <p:cNvSpPr/>
          <p:nvPr/>
        </p:nvSpPr>
        <p:spPr>
          <a:xfrm>
            <a:off x="965704" y="3551337"/>
            <a:ext cx="2871817" cy="2500177"/>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AutoShape 11">
            <a:extLst>
              <a:ext uri="{FF2B5EF4-FFF2-40B4-BE49-F238E27FC236}">
                <a16:creationId xmlns:a16="http://schemas.microsoft.com/office/drawing/2014/main" id="{97213532-6E54-77F3-5440-BBE246447268}"/>
              </a:ext>
            </a:extLst>
          </p:cNvPr>
          <p:cNvCxnSpPr>
            <a:cxnSpLocks noChangeShapeType="1"/>
          </p:cNvCxnSpPr>
          <p:nvPr/>
        </p:nvCxnSpPr>
        <p:spPr bwMode="auto">
          <a:xfrm flipV="1">
            <a:off x="965703" y="3551337"/>
            <a:ext cx="2871817" cy="1737432"/>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12" name="Group 11">
            <a:extLst>
              <a:ext uri="{FF2B5EF4-FFF2-40B4-BE49-F238E27FC236}">
                <a16:creationId xmlns:a16="http://schemas.microsoft.com/office/drawing/2014/main" id="{C2D7B72F-7D9F-B0B0-4EF1-729D774EF549}"/>
              </a:ext>
            </a:extLst>
          </p:cNvPr>
          <p:cNvGrpSpPr/>
          <p:nvPr/>
        </p:nvGrpSpPr>
        <p:grpSpPr>
          <a:xfrm>
            <a:off x="370374" y="3004025"/>
            <a:ext cx="4477585" cy="3536615"/>
            <a:chOff x="370374" y="3004025"/>
            <a:chExt cx="4477585" cy="3536615"/>
          </a:xfrm>
        </p:grpSpPr>
        <p:pic>
          <p:nvPicPr>
            <p:cNvPr id="13" name="Picture 2">
              <a:extLst>
                <a:ext uri="{FF2B5EF4-FFF2-40B4-BE49-F238E27FC236}">
                  <a16:creationId xmlns:a16="http://schemas.microsoft.com/office/drawing/2014/main" id="{51475662-7AAF-F9CE-0357-99E5F3FBE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47" t="41"/>
            <a:stretch>
              <a:fillRect/>
            </a:stretch>
          </p:blipFill>
          <p:spPr bwMode="auto">
            <a:xfrm>
              <a:off x="554768" y="4556864"/>
              <a:ext cx="342448" cy="2763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3">
              <a:extLst>
                <a:ext uri="{FF2B5EF4-FFF2-40B4-BE49-F238E27FC236}">
                  <a16:creationId xmlns:a16="http://schemas.microsoft.com/office/drawing/2014/main" id="{3EBD85C0-6C14-1F5B-0C2C-3EC1FA5F0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7" b="84784"/>
            <a:stretch>
              <a:fillRect/>
            </a:stretch>
          </p:blipFill>
          <p:spPr bwMode="auto">
            <a:xfrm>
              <a:off x="4503755" y="6089700"/>
              <a:ext cx="344204" cy="278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5" name="AutoShape 4">
              <a:extLst>
                <a:ext uri="{FF2B5EF4-FFF2-40B4-BE49-F238E27FC236}">
                  <a16:creationId xmlns:a16="http://schemas.microsoft.com/office/drawing/2014/main" id="{5B8B0B6F-810F-AA87-59B0-3A8C411B06EE}"/>
                </a:ext>
              </a:extLst>
            </p:cNvPr>
            <p:cNvCxnSpPr>
              <a:cxnSpLocks noChangeShapeType="1"/>
            </p:cNvCxnSpPr>
            <p:nvPr/>
          </p:nvCxnSpPr>
          <p:spPr bwMode="auto">
            <a:xfrm>
              <a:off x="953413" y="6038786"/>
              <a:ext cx="3628747" cy="0"/>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 name="Picture 5">
              <a:extLst>
                <a:ext uri="{FF2B5EF4-FFF2-40B4-BE49-F238E27FC236}">
                  <a16:creationId xmlns:a16="http://schemas.microsoft.com/office/drawing/2014/main" id="{9290F64E-9D05-EF3F-F01E-4DE47E4CD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74" y="3004025"/>
              <a:ext cx="537379" cy="3873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7" name="AutoShape 6">
              <a:extLst>
                <a:ext uri="{FF2B5EF4-FFF2-40B4-BE49-F238E27FC236}">
                  <a16:creationId xmlns:a16="http://schemas.microsoft.com/office/drawing/2014/main" id="{BA525D6C-CCF6-BE62-6C97-B60ACD5E84F0}"/>
                </a:ext>
              </a:extLst>
            </p:cNvPr>
            <p:cNvCxnSpPr>
              <a:cxnSpLocks noChangeShapeType="1"/>
            </p:cNvCxnSpPr>
            <p:nvPr/>
          </p:nvCxnSpPr>
          <p:spPr bwMode="auto">
            <a:xfrm flipV="1">
              <a:off x="965706" y="3209495"/>
              <a:ext cx="0" cy="2829292"/>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 name="AutoShape 7">
              <a:extLst>
                <a:ext uri="{FF2B5EF4-FFF2-40B4-BE49-F238E27FC236}">
                  <a16:creationId xmlns:a16="http://schemas.microsoft.com/office/drawing/2014/main" id="{63640923-3F22-DF24-9207-4410A7A56A48}"/>
                </a:ext>
              </a:extLst>
            </p:cNvPr>
            <p:cNvCxnSpPr>
              <a:cxnSpLocks noChangeShapeType="1"/>
            </p:cNvCxnSpPr>
            <p:nvPr/>
          </p:nvCxnSpPr>
          <p:spPr bwMode="auto">
            <a:xfrm flipV="1">
              <a:off x="2797362" y="3551337"/>
              <a:ext cx="0" cy="2596548"/>
            </a:xfrm>
            <a:prstGeom prst="straightConnector1">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9" name="AutoShape 8">
              <a:extLst>
                <a:ext uri="{FF2B5EF4-FFF2-40B4-BE49-F238E27FC236}">
                  <a16:creationId xmlns:a16="http://schemas.microsoft.com/office/drawing/2014/main" id="{5F875380-F235-7616-4C53-AF27D3F66348}"/>
                </a:ext>
              </a:extLst>
            </p:cNvPr>
            <p:cNvCxnSpPr>
              <a:cxnSpLocks noChangeShapeType="1"/>
            </p:cNvCxnSpPr>
            <p:nvPr/>
          </p:nvCxnSpPr>
          <p:spPr bwMode="auto">
            <a:xfrm>
              <a:off x="897217" y="4675053"/>
              <a:ext cx="1922975"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0" name="Text Box 15">
              <a:extLst>
                <a:ext uri="{FF2B5EF4-FFF2-40B4-BE49-F238E27FC236}">
                  <a16:creationId xmlns:a16="http://schemas.microsoft.com/office/drawing/2014/main" id="{80BDBBDD-DFF8-8920-63BA-E90556B12A60}"/>
                </a:ext>
              </a:extLst>
            </p:cNvPr>
            <p:cNvSpPr txBox="1">
              <a:spLocks noChangeArrowheads="1"/>
            </p:cNvSpPr>
            <p:nvPr/>
          </p:nvSpPr>
          <p:spPr bwMode="auto">
            <a:xfrm>
              <a:off x="2820191"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Radiation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7">
              <a:extLst>
                <a:ext uri="{FF2B5EF4-FFF2-40B4-BE49-F238E27FC236}">
                  <a16:creationId xmlns:a16="http://schemas.microsoft.com/office/drawing/2014/main" id="{78F44182-B478-8278-745A-05F3032A09AC}"/>
                </a:ext>
              </a:extLst>
            </p:cNvPr>
            <p:cNvSpPr txBox="1">
              <a:spLocks noChangeArrowheads="1"/>
            </p:cNvSpPr>
            <p:nvPr/>
          </p:nvSpPr>
          <p:spPr bwMode="auto">
            <a:xfrm>
              <a:off x="1525915"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Inflation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2" name="Picture 31">
              <a:extLst>
                <a:ext uri="{FF2B5EF4-FFF2-40B4-BE49-F238E27FC236}">
                  <a16:creationId xmlns:a16="http://schemas.microsoft.com/office/drawing/2014/main" id="{473C1B8C-DA1A-875F-6EAF-CF31C818FC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2" y="5211455"/>
              <a:ext cx="307325" cy="2400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3" name="AutoShape 33">
              <a:extLst>
                <a:ext uri="{FF2B5EF4-FFF2-40B4-BE49-F238E27FC236}">
                  <a16:creationId xmlns:a16="http://schemas.microsoft.com/office/drawing/2014/main" id="{704804C0-5EDA-D8B8-7E70-33E26CE96F22}"/>
                </a:ext>
              </a:extLst>
            </p:cNvPr>
            <p:cNvCxnSpPr>
              <a:cxnSpLocks noChangeShapeType="1"/>
            </p:cNvCxnSpPr>
            <p:nvPr/>
          </p:nvCxnSpPr>
          <p:spPr bwMode="auto">
            <a:xfrm flipV="1">
              <a:off x="907753" y="5273278"/>
              <a:ext cx="57952"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Picture 34">
              <a:extLst>
                <a:ext uri="{FF2B5EF4-FFF2-40B4-BE49-F238E27FC236}">
                  <a16:creationId xmlns:a16="http://schemas.microsoft.com/office/drawing/2014/main" id="{1F8ED3E0-4684-74A7-EF09-B90AA15F9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0206"/>
            <a:stretch>
              <a:fillRect/>
            </a:stretch>
          </p:blipFill>
          <p:spPr bwMode="auto">
            <a:xfrm>
              <a:off x="2504086" y="6156977"/>
              <a:ext cx="598845" cy="21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5" name="AutoShape 43">
              <a:extLst>
                <a:ext uri="{FF2B5EF4-FFF2-40B4-BE49-F238E27FC236}">
                  <a16:creationId xmlns:a16="http://schemas.microsoft.com/office/drawing/2014/main" id="{DDA31A1D-D4D0-539E-2311-31351C9AD6C4}"/>
                </a:ext>
              </a:extLst>
            </p:cNvPr>
            <p:cNvCxnSpPr>
              <a:cxnSpLocks noChangeShapeType="1"/>
            </p:cNvCxnSpPr>
            <p:nvPr/>
          </p:nvCxnSpPr>
          <p:spPr bwMode="auto">
            <a:xfrm flipV="1">
              <a:off x="895460" y="5045989"/>
              <a:ext cx="57953"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6" name="AutoShape 11">
              <a:extLst>
                <a:ext uri="{FF2B5EF4-FFF2-40B4-BE49-F238E27FC236}">
                  <a16:creationId xmlns:a16="http://schemas.microsoft.com/office/drawing/2014/main" id="{137F450C-1E3E-97DB-D09E-F14A9E553759}"/>
                </a:ext>
              </a:extLst>
            </p:cNvPr>
            <p:cNvCxnSpPr>
              <a:cxnSpLocks noChangeShapeType="1"/>
            </p:cNvCxnSpPr>
            <p:nvPr/>
          </p:nvCxnSpPr>
          <p:spPr bwMode="auto">
            <a:xfrm flipV="1">
              <a:off x="965703" y="4675053"/>
              <a:ext cx="1020322" cy="613716"/>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7" name="AutoShape 9">
              <a:extLst>
                <a:ext uri="{FF2B5EF4-FFF2-40B4-BE49-F238E27FC236}">
                  <a16:creationId xmlns:a16="http://schemas.microsoft.com/office/drawing/2014/main" id="{E1B48B9B-4AB3-39EE-9D2B-4D61953D7720}"/>
                </a:ext>
              </a:extLst>
            </p:cNvPr>
            <p:cNvCxnSpPr>
              <a:cxnSpLocks noChangeShapeType="1"/>
            </p:cNvCxnSpPr>
            <p:nvPr/>
          </p:nvCxnSpPr>
          <p:spPr bwMode="auto">
            <a:xfrm flipV="1">
              <a:off x="2811411" y="3597032"/>
              <a:ext cx="797289" cy="1074385"/>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E040E16-6834-7F7C-F2A4-62AF3D79C83C}"/>
                  </a:ext>
                </a:extLst>
              </p:cNvPr>
              <p:cNvSpPr txBox="1"/>
              <p:nvPr/>
            </p:nvSpPr>
            <p:spPr>
              <a:xfrm>
                <a:off x="5166753" y="284107"/>
                <a:ext cx="703462" cy="4467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𝐻</m:t>
                          </m:r>
                        </m:e>
                        <m:sub>
                          <m:r>
                            <m:rPr>
                              <m:sty m:val="p"/>
                            </m:rPr>
                            <a:rPr lang="el-GR" sz="2800" i="1" smtClean="0">
                              <a:latin typeface="Cambria Math" panose="02040503050406030204" pitchFamily="18" charset="0"/>
                              <a:ea typeface="Cambria Math" panose="02040503050406030204" pitchFamily="18" charset="0"/>
                            </a:rPr>
                            <m:t>Λ</m:t>
                          </m:r>
                        </m:sub>
                        <m:sup>
                          <m:r>
                            <a:rPr lang="es-ES" sz="2800" b="0" i="1" smtClean="0">
                              <a:latin typeface="Cambria Math" panose="02040503050406030204" pitchFamily="18" charset="0"/>
                            </a:rPr>
                            <m:t>−1</m:t>
                          </m:r>
                        </m:sup>
                      </m:sSubSup>
                    </m:oMath>
                  </m:oMathPara>
                </a14:m>
                <a:endParaRPr lang="en-US"/>
              </a:p>
            </p:txBody>
          </p:sp>
        </mc:Choice>
        <mc:Fallback xmlns="">
          <p:sp>
            <p:nvSpPr>
              <p:cNvPr id="29" name="TextBox 28">
                <a:extLst>
                  <a:ext uri="{FF2B5EF4-FFF2-40B4-BE49-F238E27FC236}">
                    <a16:creationId xmlns:a16="http://schemas.microsoft.com/office/drawing/2014/main" id="{1E040E16-6834-7F7C-F2A4-62AF3D79C83C}"/>
                  </a:ext>
                </a:extLst>
              </p:cNvPr>
              <p:cNvSpPr txBox="1">
                <a:spLocks noRot="1" noChangeAspect="1" noMove="1" noResize="1" noEditPoints="1" noAdjustHandles="1" noChangeArrowheads="1" noChangeShapeType="1" noTextEdit="1"/>
              </p:cNvSpPr>
              <p:nvPr/>
            </p:nvSpPr>
            <p:spPr>
              <a:xfrm>
                <a:off x="5166753" y="284107"/>
                <a:ext cx="703462" cy="446789"/>
              </a:xfrm>
              <a:prstGeom prst="rect">
                <a:avLst/>
              </a:prstGeom>
              <a:blipFill>
                <a:blip r:embed="rId7"/>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A01759D-9673-44D1-B71E-E411C56573A7}"/>
              </a:ext>
            </a:extLst>
          </p:cNvPr>
          <p:cNvSpPr txBox="1"/>
          <p:nvPr/>
        </p:nvSpPr>
        <p:spPr>
          <a:xfrm>
            <a:off x="6521875" y="5106335"/>
            <a:ext cx="4456849" cy="1754326"/>
          </a:xfrm>
          <a:prstGeom prst="rect">
            <a:avLst/>
          </a:prstGeom>
          <a:noFill/>
        </p:spPr>
        <p:txBody>
          <a:bodyPr wrap="square">
            <a:spAutoFit/>
          </a:bodyPr>
          <a:lstStyle/>
          <a:p>
            <a:pPr>
              <a:buNone/>
            </a:pPr>
            <a:r>
              <a:rPr lang="en-GB" b="1" dirty="0">
                <a:solidFill>
                  <a:schemeClr val="bg1"/>
                </a:solidFill>
                <a:latin typeface="Helvetica" pitchFamily="2" charset="0"/>
              </a:rPr>
              <a:t>Therefore, Inflation i</a:t>
            </a:r>
            <a:r>
              <a:rPr lang="en-GB" b="1" dirty="0">
                <a:solidFill>
                  <a:schemeClr val="bg1"/>
                </a:solidFill>
                <a:effectLst/>
                <a:latin typeface="Helvetica" pitchFamily="2" charset="0"/>
              </a:rPr>
              <a:t>ntroduces a </a:t>
            </a:r>
            <a:r>
              <a:rPr lang="en-GB" b="1" u="sng" dirty="0">
                <a:solidFill>
                  <a:schemeClr val="bg1"/>
                </a:solidFill>
                <a:effectLst/>
                <a:latin typeface="Helvetica" pitchFamily="2" charset="0"/>
              </a:rPr>
              <a:t>natural</a:t>
            </a:r>
            <a:r>
              <a:rPr lang="en-GB" b="1" u="sng" dirty="0">
                <a:solidFill>
                  <a:srgbClr val="002060"/>
                </a:solidFill>
                <a:effectLst/>
                <a:latin typeface="Helvetica" pitchFamily="2" charset="0"/>
              </a:rPr>
              <a:t> </a:t>
            </a:r>
            <a:r>
              <a:rPr lang="en-GB" b="1" u="sng" dirty="0">
                <a:solidFill>
                  <a:schemeClr val="bg1"/>
                </a:solidFill>
                <a:effectLst/>
                <a:latin typeface="Helvetica" pitchFamily="2" charset="0"/>
              </a:rPr>
              <a:t>way</a:t>
            </a:r>
            <a:r>
              <a:rPr lang="en-GB" b="1" dirty="0">
                <a:solidFill>
                  <a:schemeClr val="bg1"/>
                </a:solidFill>
                <a:effectLst/>
                <a:latin typeface="Helvetica" pitchFamily="2" charset="0"/>
              </a:rPr>
              <a:t> to explain the inhomogeneities and anisotropies in the Universe that gave rise to the formation of the cosmological structures we observe today.</a:t>
            </a:r>
          </a:p>
        </p:txBody>
      </p:sp>
      <p:sp>
        <p:nvSpPr>
          <p:cNvPr id="28" name="TextBox 27">
            <a:extLst>
              <a:ext uri="{FF2B5EF4-FFF2-40B4-BE49-F238E27FC236}">
                <a16:creationId xmlns:a16="http://schemas.microsoft.com/office/drawing/2014/main" id="{A4DD37C0-F8A2-3A04-3307-463AF7CFF803}"/>
              </a:ext>
            </a:extLst>
          </p:cNvPr>
          <p:cNvSpPr txBox="1"/>
          <p:nvPr/>
        </p:nvSpPr>
        <p:spPr>
          <a:xfrm>
            <a:off x="5603706" y="863238"/>
            <a:ext cx="6217920" cy="3139321"/>
          </a:xfrm>
          <a:prstGeom prst="rect">
            <a:avLst/>
          </a:prstGeom>
          <a:noFill/>
        </p:spPr>
        <p:txBody>
          <a:bodyPr wrap="square">
            <a:spAutoFit/>
          </a:bodyPr>
          <a:lstStyle/>
          <a:p>
            <a:pPr marL="285750" indent="-285750">
              <a:buFont typeface="Arial" panose="020B0604020202020204" pitchFamily="34" charset="0"/>
              <a:buChar char="•"/>
            </a:pPr>
            <a:r>
              <a:rPr lang="en-GB" b="1" dirty="0">
                <a:solidFill>
                  <a:schemeClr val="bg1"/>
                </a:solidFill>
                <a:effectLst/>
                <a:latin typeface="Helvetica" pitchFamily="2" charset="0"/>
              </a:rPr>
              <a:t>These density perturbations work as classical gravitational seeds for the formation of large-scale structures. </a:t>
            </a:r>
            <a:endParaRPr lang="en-GB" b="1" dirty="0">
              <a:solidFill>
                <a:schemeClr val="bg1"/>
              </a:solidFill>
              <a:latin typeface="Helvetica" pitchFamily="2" charset="0"/>
            </a:endParaRPr>
          </a:p>
          <a:p>
            <a:pPr marL="285750" indent="-285750">
              <a:buFont typeface="Arial" panose="020B0604020202020204" pitchFamily="34" charset="0"/>
              <a:buChar char="•"/>
            </a:pPr>
            <a:r>
              <a:rPr lang="en-GB" b="1" dirty="0">
                <a:solidFill>
                  <a:schemeClr val="bg1"/>
                </a:solidFill>
                <a:effectLst/>
                <a:latin typeface="Helvetica" pitchFamily="2" charset="0"/>
              </a:rPr>
              <a:t>Modes that left the horizon the latest will be the first ones to </a:t>
            </a:r>
            <a:r>
              <a:rPr lang="en-GB" b="1" dirty="0" err="1">
                <a:solidFill>
                  <a:schemeClr val="bg1"/>
                </a:solidFill>
                <a:effectLst/>
                <a:latin typeface="Helvetica" pitchFamily="2" charset="0"/>
              </a:rPr>
              <a:t>reenter</a:t>
            </a:r>
            <a:r>
              <a:rPr lang="en-GB" b="1" dirty="0">
                <a:solidFill>
                  <a:schemeClr val="bg1"/>
                </a:solidFill>
                <a:effectLst/>
                <a:latin typeface="Helvetica" pitchFamily="2" charset="0"/>
              </a:rPr>
              <a:t>, and vice-versa. </a:t>
            </a:r>
          </a:p>
          <a:p>
            <a:pPr marL="285750" indent="-285750">
              <a:buFont typeface="Arial" panose="020B0604020202020204" pitchFamily="34" charset="0"/>
              <a:buChar char="•"/>
            </a:pPr>
            <a:r>
              <a:rPr lang="en-GB" b="1" dirty="0">
                <a:solidFill>
                  <a:schemeClr val="bg1"/>
                </a:solidFill>
                <a:effectLst/>
                <a:latin typeface="Helvetica" pitchFamily="2" charset="0"/>
              </a:rPr>
              <a:t>For the modes of cosmological interest, i.e. those responsible for the observed large-scale structure of the Universe (between 1 Mpc and 3000 Mpc approximately), the moment of horizon crossing should be early enough1, so that they re-enter around the present observable large scale today.</a:t>
            </a:r>
          </a:p>
        </p:txBody>
      </p:sp>
    </p:spTree>
    <p:extLst>
      <p:ext uri="{BB962C8B-B14F-4D97-AF65-F5344CB8AC3E}">
        <p14:creationId xmlns:p14="http://schemas.microsoft.com/office/powerpoint/2010/main" val="2904282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a:extLst>
            <a:ext uri="{FF2B5EF4-FFF2-40B4-BE49-F238E27FC236}">
              <a16:creationId xmlns:a16="http://schemas.microsoft.com/office/drawing/2014/main" id="{BBB50823-E586-4899-FE2F-79F483498C0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03334C3-7488-61F5-E4DC-476D48FC6E9C}"/>
                  </a:ext>
                </a:extLst>
              </p:cNvPr>
              <p:cNvSpPr>
                <a:spLocks noGrp="1"/>
              </p:cNvSpPr>
              <p:nvPr>
                <p:ph type="title"/>
              </p:nvPr>
            </p:nvSpPr>
            <p:spPr>
              <a:xfrm>
                <a:off x="336550" y="38420"/>
                <a:ext cx="10515600" cy="1325563"/>
              </a:xfrm>
            </p:spPr>
            <p:txBody>
              <a:bodyPr/>
              <a:lstStyle/>
              <a:p>
                <a:r>
                  <a:rPr lang="en-GB"/>
                  <a:t>Equation for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𝜓</m:t>
                        </m:r>
                      </m:e>
                      <m:sub>
                        <m:r>
                          <a:rPr lang="en-US" i="1">
                            <a:solidFill>
                              <a:srgbClr val="000000"/>
                            </a:solidFill>
                            <a:latin typeface="Cambria Math" panose="02040503050406030204" pitchFamily="18" charset="0"/>
                          </a:rPr>
                          <m:t>2</m:t>
                        </m:r>
                      </m:sub>
                    </m:sSub>
                  </m:oMath>
                </a14:m>
                <a:r>
                  <a:rPr lang="en-GB"/>
                  <a:t> </a:t>
                </a:r>
              </a:p>
            </p:txBody>
          </p:sp>
        </mc:Choice>
        <mc:Fallback xmlns="">
          <p:sp>
            <p:nvSpPr>
              <p:cNvPr id="2" name="Title 1">
                <a:extLst>
                  <a:ext uri="{FF2B5EF4-FFF2-40B4-BE49-F238E27FC236}">
                    <a16:creationId xmlns:a16="http://schemas.microsoft.com/office/drawing/2014/main" id="{63E043B2-3E38-BB4B-6841-28501ED84BA6}"/>
                  </a:ext>
                </a:extLst>
              </p:cNvPr>
              <p:cNvSpPr>
                <a:spLocks noGrp="1" noRot="1" noChangeAspect="1" noMove="1" noResize="1" noEditPoints="1" noAdjustHandles="1" noChangeArrowheads="1" noChangeShapeType="1" noTextEdit="1"/>
              </p:cNvSpPr>
              <p:nvPr>
                <p:ph type="title"/>
              </p:nvPr>
            </p:nvSpPr>
            <p:spPr>
              <a:xfrm>
                <a:off x="336550" y="38420"/>
                <a:ext cx="10515600" cy="1325563"/>
              </a:xfrm>
              <a:blipFill>
                <a:blip r:embed="rId3"/>
                <a:stretch>
                  <a:fillRect l="-2292"/>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FC6EBEF5-57B2-B061-07BE-91657A00BEB7}"/>
              </a:ext>
            </a:extLst>
          </p:cNvPr>
          <p:cNvSpPr txBox="1"/>
          <p:nvPr/>
        </p:nvSpPr>
        <p:spPr>
          <a:xfrm>
            <a:off x="336550" y="1197726"/>
            <a:ext cx="11760530" cy="5632311"/>
          </a:xfrm>
          <a:prstGeom prst="rect">
            <a:avLst/>
          </a:prstGeom>
          <a:noFill/>
        </p:spPr>
        <p:txBody>
          <a:bodyPr wrap="square">
            <a:spAutoFit/>
          </a:bodyPr>
          <a:lstStyle/>
          <a:p>
            <a:r>
              <a:rPr lang="en-GB">
                <a:solidFill>
                  <a:srgbClr val="000000"/>
                </a:solidFill>
                <a:effectLst/>
                <a:latin typeface="Helvetica" pitchFamily="2" charset="0"/>
              </a:rPr>
              <a:t>Using the traceless part of the </a:t>
            </a:r>
            <a:r>
              <a:rPr lang="en-GB" err="1">
                <a:solidFill>
                  <a:srgbClr val="000000"/>
                </a:solidFill>
                <a:effectLst/>
                <a:latin typeface="Helvetica" pitchFamily="2" charset="0"/>
              </a:rPr>
              <a:t>ij</a:t>
            </a:r>
            <a:r>
              <a:rPr lang="en-GB">
                <a:solidFill>
                  <a:srgbClr val="000000"/>
                </a:solidFill>
                <a:effectLst/>
                <a:latin typeface="Helvetica" pitchFamily="2" charset="0"/>
              </a:rPr>
              <a:t> components we find</a:t>
            </a:r>
          </a:p>
          <a:p>
            <a:endParaRPr lang="en-GB">
              <a:solidFill>
                <a:srgbClr val="000000"/>
              </a:solidFill>
              <a:latin typeface="Helvetica" pitchFamily="2" charset="0"/>
            </a:endParaRPr>
          </a:p>
          <a:p>
            <a:endParaRPr lang="en-GB">
              <a:solidFill>
                <a:srgbClr val="000000"/>
              </a:solidFill>
              <a:latin typeface="Helvetica" pitchFamily="2" charset="0"/>
            </a:endParaRPr>
          </a:p>
          <a:p>
            <a:endParaRPr lang="en-GB">
              <a:solidFill>
                <a:srgbClr val="000000"/>
              </a:solidFill>
              <a:effectLst/>
              <a:latin typeface="Helvetica" pitchFamily="2" charset="0"/>
            </a:endParaRPr>
          </a:p>
          <a:p>
            <a:r>
              <a:rPr lang="en-GB">
                <a:solidFill>
                  <a:srgbClr val="000000"/>
                </a:solidFill>
                <a:latin typeface="Helvetica" pitchFamily="2" charset="0"/>
              </a:rPr>
              <a:t>where</a:t>
            </a:r>
          </a:p>
          <a:p>
            <a:endParaRPr lang="en-GB">
              <a:solidFill>
                <a:srgbClr val="000000"/>
              </a:solidFill>
              <a:effectLst/>
              <a:latin typeface="Helvetica" pitchFamily="2" charset="0"/>
            </a:endParaRPr>
          </a:p>
          <a:p>
            <a:endParaRPr lang="en-GB">
              <a:solidFill>
                <a:srgbClr val="000000"/>
              </a:solidFill>
              <a:latin typeface="Helvetica" pitchFamily="2" charset="0"/>
            </a:endParaRPr>
          </a:p>
          <a:p>
            <a:endParaRPr lang="en-GB">
              <a:solidFill>
                <a:srgbClr val="000000"/>
              </a:solidFill>
              <a:effectLst/>
              <a:latin typeface="Helvetica" pitchFamily="2" charset="0"/>
            </a:endParaRPr>
          </a:p>
          <a:p>
            <a:r>
              <a:rPr lang="en-GB">
                <a:solidFill>
                  <a:srgbClr val="000000"/>
                </a:solidFill>
                <a:effectLst/>
                <a:latin typeface="Helvetica" pitchFamily="2" charset="0"/>
              </a:rPr>
              <a:t>and, considering only the tensor contribution, the gauge-invariant curvature perturbation on uniform density hyper-</a:t>
            </a:r>
          </a:p>
          <a:p>
            <a:r>
              <a:rPr lang="en-GB">
                <a:solidFill>
                  <a:srgbClr val="000000"/>
                </a:solidFill>
                <a:effectLst/>
                <a:latin typeface="Helvetica" pitchFamily="2" charset="0"/>
              </a:rPr>
              <a:t>surfaces is</a:t>
            </a:r>
          </a:p>
          <a:p>
            <a:endParaRPr lang="en-GB">
              <a:solidFill>
                <a:srgbClr val="000000"/>
              </a:solidFill>
              <a:latin typeface="Helvetica" pitchFamily="2" charset="0"/>
            </a:endParaRPr>
          </a:p>
          <a:p>
            <a:endParaRPr lang="en-GB">
              <a:solidFill>
                <a:srgbClr val="000000"/>
              </a:solidFill>
              <a:effectLst/>
              <a:latin typeface="Helvetica" pitchFamily="2" charset="0"/>
            </a:endParaRPr>
          </a:p>
          <a:p>
            <a:endParaRPr lang="en-GB">
              <a:solidFill>
                <a:srgbClr val="000000"/>
              </a:solidFill>
              <a:effectLst/>
              <a:latin typeface="Helvetica" pitchFamily="2" charset="0"/>
            </a:endParaRPr>
          </a:p>
          <a:p>
            <a:r>
              <a:rPr lang="en-GB">
                <a:solidFill>
                  <a:srgbClr val="000000"/>
                </a:solidFill>
                <a:latin typeface="Helvetica" pitchFamily="2" charset="0"/>
              </a:rPr>
              <a:t>Then using the </a:t>
            </a:r>
            <a:r>
              <a:rPr lang="en-GB">
                <a:solidFill>
                  <a:srgbClr val="000000"/>
                </a:solidFill>
                <a:effectLst/>
                <a:latin typeface="Helvetica" pitchFamily="2" charset="0"/>
              </a:rPr>
              <a:t>energy constraint equation we get</a:t>
            </a:r>
          </a:p>
          <a:p>
            <a:endParaRPr lang="en-GB">
              <a:solidFill>
                <a:srgbClr val="000000"/>
              </a:solidFill>
              <a:latin typeface="Helvetica" pitchFamily="2" charset="0"/>
            </a:endParaRPr>
          </a:p>
          <a:p>
            <a:endParaRPr lang="en-GB">
              <a:solidFill>
                <a:srgbClr val="000000"/>
              </a:solidFill>
              <a:effectLst/>
              <a:latin typeface="Helvetica" pitchFamily="2" charset="0"/>
            </a:endParaRPr>
          </a:p>
          <a:p>
            <a:endParaRPr lang="en-GB">
              <a:solidFill>
                <a:srgbClr val="000000"/>
              </a:solidFill>
              <a:latin typeface="Helvetica" pitchFamily="2" charset="0"/>
            </a:endParaRPr>
          </a:p>
          <a:p>
            <a:endParaRPr lang="en-GB">
              <a:solidFill>
                <a:srgbClr val="000000"/>
              </a:solidFill>
              <a:effectLst/>
              <a:latin typeface="Helvetica" pitchFamily="2" charset="0"/>
            </a:endParaRPr>
          </a:p>
          <a:p>
            <a:endParaRPr lang="en-GB">
              <a:solidFill>
                <a:srgbClr val="000000"/>
              </a:solidFill>
              <a:effectLst/>
              <a:latin typeface="Helvetica" pitchFamily="2" charset="0"/>
            </a:endParaRPr>
          </a:p>
          <a:p>
            <a:r>
              <a:rPr lang="en-GB">
                <a:solidFill>
                  <a:srgbClr val="000000"/>
                </a:solidFill>
                <a:effectLst/>
                <a:latin typeface="Helvetica" pitchFamily="2" charset="0"/>
              </a:rPr>
              <a:t>                                                                                                                                           .</a:t>
            </a:r>
          </a:p>
        </p:txBody>
      </p:sp>
      <p:pic>
        <p:nvPicPr>
          <p:cNvPr id="15" name="Content Placeholder 4" descr="A black text on a white background&#10;&#10;Description automatically generated">
            <a:extLst>
              <a:ext uri="{FF2B5EF4-FFF2-40B4-BE49-F238E27FC236}">
                <a16:creationId xmlns:a16="http://schemas.microsoft.com/office/drawing/2014/main" id="{CB1578D6-CC2D-5CDA-B9AA-587DDB6F6547}"/>
              </a:ext>
            </a:extLst>
          </p:cNvPr>
          <p:cNvPicPr>
            <a:picLocks noGrp="1" noChangeAspect="1"/>
          </p:cNvPicPr>
          <p:nvPr>
            <p:ph idx="1"/>
          </p:nvPr>
        </p:nvPicPr>
        <p:blipFill>
          <a:blip r:embed="rId4"/>
          <a:stretch>
            <a:fillRect/>
          </a:stretch>
        </p:blipFill>
        <p:spPr>
          <a:xfrm>
            <a:off x="3981450" y="1537526"/>
            <a:ext cx="3225800" cy="698500"/>
          </a:xfrm>
        </p:spPr>
      </p:pic>
      <p:pic>
        <p:nvPicPr>
          <p:cNvPr id="16" name="Picture 15" descr="A black numbers and symbols&#10;&#10;Description automatically generated with medium confidence">
            <a:extLst>
              <a:ext uri="{FF2B5EF4-FFF2-40B4-BE49-F238E27FC236}">
                <a16:creationId xmlns:a16="http://schemas.microsoft.com/office/drawing/2014/main" id="{81235B43-BB50-AE05-3095-C8D786D42AB2}"/>
              </a:ext>
            </a:extLst>
          </p:cNvPr>
          <p:cNvPicPr>
            <a:picLocks noChangeAspect="1"/>
          </p:cNvPicPr>
          <p:nvPr/>
        </p:nvPicPr>
        <p:blipFill>
          <a:blip r:embed="rId5"/>
          <a:stretch>
            <a:fillRect/>
          </a:stretch>
        </p:blipFill>
        <p:spPr>
          <a:xfrm>
            <a:off x="4483100" y="3924823"/>
            <a:ext cx="2222500" cy="762000"/>
          </a:xfrm>
          <a:prstGeom prst="rect">
            <a:avLst/>
          </a:prstGeom>
        </p:spPr>
      </p:pic>
      <p:pic>
        <p:nvPicPr>
          <p:cNvPr id="17" name="Picture 16" descr="A math equations on a white background&#10;&#10;Description automatically generated">
            <a:extLst>
              <a:ext uri="{FF2B5EF4-FFF2-40B4-BE49-F238E27FC236}">
                <a16:creationId xmlns:a16="http://schemas.microsoft.com/office/drawing/2014/main" id="{31862D49-F5D8-57CB-CA0D-A3DE945EB648}"/>
              </a:ext>
            </a:extLst>
          </p:cNvPr>
          <p:cNvPicPr>
            <a:picLocks noChangeAspect="1"/>
          </p:cNvPicPr>
          <p:nvPr/>
        </p:nvPicPr>
        <p:blipFill>
          <a:blip r:embed="rId6"/>
          <a:stretch>
            <a:fillRect/>
          </a:stretch>
        </p:blipFill>
        <p:spPr>
          <a:xfrm>
            <a:off x="1485900" y="5330295"/>
            <a:ext cx="7772400" cy="1527705"/>
          </a:xfrm>
          <a:prstGeom prst="rect">
            <a:avLst/>
          </a:prstGeom>
        </p:spPr>
      </p:pic>
      <p:pic>
        <p:nvPicPr>
          <p:cNvPr id="18" name="Picture 17">
            <a:extLst>
              <a:ext uri="{FF2B5EF4-FFF2-40B4-BE49-F238E27FC236}">
                <a16:creationId xmlns:a16="http://schemas.microsoft.com/office/drawing/2014/main" id="{EE5D3BC6-E6E2-F535-EC40-DE7063834105}"/>
              </a:ext>
            </a:extLst>
          </p:cNvPr>
          <p:cNvPicPr>
            <a:picLocks noChangeAspect="1"/>
          </p:cNvPicPr>
          <p:nvPr/>
        </p:nvPicPr>
        <p:blipFill>
          <a:blip r:embed="rId7"/>
          <a:stretch>
            <a:fillRect/>
          </a:stretch>
        </p:blipFill>
        <p:spPr>
          <a:xfrm>
            <a:off x="2209800" y="2665617"/>
            <a:ext cx="7772400" cy="615735"/>
          </a:xfrm>
          <a:prstGeom prst="rect">
            <a:avLst/>
          </a:prstGeom>
        </p:spPr>
      </p:pic>
    </p:spTree>
    <p:extLst>
      <p:ext uri="{BB962C8B-B14F-4D97-AF65-F5344CB8AC3E}">
        <p14:creationId xmlns:p14="http://schemas.microsoft.com/office/powerpoint/2010/main" val="21917316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1AF1-D9CE-A2DD-2DDE-6B51A9271EDA}"/>
              </a:ext>
            </a:extLst>
          </p:cNvPr>
          <p:cNvSpPr>
            <a:spLocks noGrp="1"/>
          </p:cNvSpPr>
          <p:nvPr>
            <p:ph type="title"/>
          </p:nvPr>
        </p:nvSpPr>
        <p:spPr>
          <a:xfrm>
            <a:off x="838200" y="18255"/>
            <a:ext cx="10515600" cy="1032069"/>
          </a:xfrm>
        </p:spPr>
        <p:txBody>
          <a:bodyPr>
            <a:normAutofit/>
          </a:bodyPr>
          <a:lstStyle/>
          <a:p>
            <a:r>
              <a:rPr lang="en-GB" sz="3800">
                <a:latin typeface="Avenir Book" panose="02000503020000020003" pitchFamily="2" charset="0"/>
              </a:rPr>
              <a:t>Focusing only modes larger than the horizon…</a:t>
            </a:r>
            <a:endParaRPr lang="en-GB" sz="38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565B094-E48D-D79F-ED0C-2B747FEE4F7F}"/>
                  </a:ext>
                </a:extLst>
              </p:cNvPr>
              <p:cNvSpPr>
                <a:spLocks noGrp="1"/>
              </p:cNvSpPr>
              <p:nvPr>
                <p:ph idx="1"/>
              </p:nvPr>
            </p:nvSpPr>
            <p:spPr>
              <a:xfrm>
                <a:off x="516925" y="1356068"/>
                <a:ext cx="10515600" cy="4351338"/>
              </a:xfrm>
            </p:spPr>
            <p:txBody>
              <a:bodyPr>
                <a:noAutofit/>
              </a:bodyPr>
              <a:lstStyle/>
              <a:p>
                <a:r>
                  <a:rPr lang="en-GB" sz="2400">
                    <a:latin typeface="Avenir Book" panose="02000503020000020003" pitchFamily="2" charset="0"/>
                  </a:rPr>
                  <a:t>Focusing only modes larger than the horizon, neglecting terms that contain </a:t>
                </a:r>
                <a14:m>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𝜒</m:t>
                        </m:r>
                      </m:e>
                      <m:sub>
                        <m:r>
                          <a:rPr lang="en-US" sz="2400" b="0" i="1" smtClean="0">
                            <a:latin typeface="Cambria Math" panose="02040503050406030204" pitchFamily="18" charset="0"/>
                          </a:rPr>
                          <m:t>1</m:t>
                        </m:r>
                        <m:r>
                          <a:rPr lang="en-US" sz="2400" b="0" i="1" smtClean="0">
                            <a:latin typeface="Cambria Math" panose="02040503050406030204" pitchFamily="18" charset="0"/>
                          </a:rPr>
                          <m:t>𝑘𝑗</m:t>
                        </m:r>
                      </m:sub>
                    </m:sSub>
                    <m:r>
                      <a:rPr lang="en-US" sz="2400" b="0" i="1" smtClean="0">
                        <a:latin typeface="Cambria Math" panose="02040503050406030204" pitchFamily="18" charset="0"/>
                      </a:rPr>
                      <m:t>′</m:t>
                    </m:r>
                  </m:oMath>
                </a14:m>
                <a:r>
                  <a:rPr lang="en-GB" sz="2400">
                    <a:latin typeface="Avenir Book" panose="02000503020000020003" pitchFamily="2" charset="0"/>
                  </a:rPr>
                  <a:t>, and considering only terms with total number of spatial derivatives equal (or less) than zero, we find</a:t>
                </a:r>
              </a:p>
              <a:p>
                <a:endParaRPr lang="en-GB" sz="2400">
                  <a:latin typeface="Avenir Book" panose="02000503020000020003" pitchFamily="2" charset="0"/>
                </a:endParaRPr>
              </a:p>
              <a:p>
                <a:endParaRPr lang="en-GB" sz="2400">
                  <a:latin typeface="Avenir Book" panose="02000503020000020003" pitchFamily="2" charset="0"/>
                </a:endParaRPr>
              </a:p>
              <a:p>
                <a:endParaRPr lang="en-GB" sz="2400">
                  <a:latin typeface="Avenir Book" panose="02000503020000020003" pitchFamily="2" charset="0"/>
                </a:endParaRPr>
              </a:p>
              <a:p>
                <a:endParaRPr lang="en-GB" sz="2400">
                  <a:latin typeface="Avenir Book" panose="02000503020000020003" pitchFamily="2" charset="0"/>
                </a:endParaRPr>
              </a:p>
              <a:p>
                <a:endParaRPr lang="en-GB" sz="2400">
                  <a:solidFill>
                    <a:srgbClr val="000000"/>
                  </a:solidFill>
                  <a:effectLst/>
                  <a:latin typeface="Avenir Book" panose="02000503020000020003" pitchFamily="2" charset="0"/>
                </a:endParaRPr>
              </a:p>
              <a:p>
                <a:pPr marL="0" indent="0">
                  <a:buNone/>
                </a:pPr>
                <a:r>
                  <a:rPr lang="en-GB" sz="2400">
                    <a:solidFill>
                      <a:srgbClr val="000000"/>
                    </a:solidFill>
                    <a:effectLst/>
                    <a:latin typeface="Avenir Book" panose="02000503020000020003" pitchFamily="2" charset="0"/>
                  </a:rPr>
                  <a:t>where we set, in de Sitter Universe, </a:t>
                </a:r>
                <a14:m>
                  <m:oMath xmlns:m="http://schemas.openxmlformats.org/officeDocument/2006/math">
                    <m:r>
                      <a:rPr lang="en-US" sz="2400" b="0" i="1" smtClean="0">
                        <a:solidFill>
                          <a:srgbClr val="000000"/>
                        </a:solidFill>
                        <a:effectLst/>
                        <a:latin typeface="Cambria Math" panose="02040503050406030204" pitchFamily="18" charset="0"/>
                      </a:rPr>
                      <m:t>𝐻</m:t>
                    </m:r>
                    <m:r>
                      <a:rPr lang="en-US" sz="2400" b="0" i="1" smtClean="0">
                        <a:solidFill>
                          <a:srgbClr val="000000"/>
                        </a:solidFill>
                        <a:effectLst/>
                        <a:latin typeface="Cambria Math" panose="02040503050406030204" pitchFamily="18" charset="0"/>
                      </a:rPr>
                      <m:t>=</m:t>
                    </m:r>
                    <m:sSub>
                      <m:sSubPr>
                        <m:ctrlPr>
                          <a:rPr lang="en-US" sz="2400" b="0" i="1" smtClean="0">
                            <a:solidFill>
                              <a:srgbClr val="000000"/>
                            </a:solidFill>
                            <a:effectLst/>
                            <a:latin typeface="Cambria Math" panose="02040503050406030204" pitchFamily="18" charset="0"/>
                          </a:rPr>
                        </m:ctrlPr>
                      </m:sSubPr>
                      <m:e>
                        <m:r>
                          <a:rPr lang="en-US" sz="2400" b="0" i="1" smtClean="0">
                            <a:solidFill>
                              <a:srgbClr val="000000"/>
                            </a:solidFill>
                            <a:effectLst/>
                            <a:latin typeface="Cambria Math" panose="02040503050406030204" pitchFamily="18" charset="0"/>
                          </a:rPr>
                          <m:t>𝐻</m:t>
                        </m:r>
                      </m:e>
                      <m:sub>
                        <m:r>
                          <m:rPr>
                            <m:sty m:val="p"/>
                          </m:rPr>
                          <a:rPr lang="el-GR" sz="2400" b="0" i="1" smtClean="0">
                            <a:solidFill>
                              <a:srgbClr val="000000"/>
                            </a:solidFill>
                            <a:effectLst/>
                            <a:latin typeface="Cambria Math" panose="02040503050406030204" pitchFamily="18" charset="0"/>
                            <a:ea typeface="Cambria Math" panose="02040503050406030204" pitchFamily="18" charset="0"/>
                          </a:rPr>
                          <m:t>Λ</m:t>
                        </m:r>
                      </m:sub>
                    </m:sSub>
                  </m:oMath>
                </a14:m>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is constant and                    </a:t>
                </a:r>
                <a14:m>
                  <m:oMath xmlns:m="http://schemas.openxmlformats.org/officeDocument/2006/math">
                    <m:sSup>
                      <m:sSupPr>
                        <m:ctrlPr>
                          <a:rPr lang="en-US" sz="2400" b="0" i="1" smtClean="0">
                            <a:solidFill>
                              <a:srgbClr val="000000"/>
                            </a:solidFill>
                            <a:effectLst/>
                            <a:latin typeface="Cambria Math" panose="02040503050406030204" pitchFamily="18" charset="0"/>
                            <a:ea typeface="Cambria Math" panose="02040503050406030204" pitchFamily="18" charset="0"/>
                          </a:rPr>
                        </m:ctrlPr>
                      </m:sSupPr>
                      <m:e>
                        <m:r>
                          <a:rPr lang="en-GB" sz="2400" i="1" smtClean="0">
                            <a:solidFill>
                              <a:srgbClr val="000000"/>
                            </a:solidFill>
                            <a:effectLst/>
                            <a:latin typeface="Cambria Math" panose="02040503050406030204" pitchFamily="18" charset="0"/>
                            <a:ea typeface="Cambria Math" panose="02040503050406030204" pitchFamily="18" charset="0"/>
                          </a:rPr>
                          <m:t>ℋ</m:t>
                        </m:r>
                      </m:e>
                      <m:sup>
                        <m:r>
                          <a:rPr lang="en-US" sz="2400" b="0" i="1" smtClean="0">
                            <a:solidFill>
                              <a:srgbClr val="000000"/>
                            </a:solidFill>
                            <a:effectLst/>
                            <a:latin typeface="Cambria Math" panose="02040503050406030204" pitchFamily="18" charset="0"/>
                            <a:ea typeface="Cambria Math" panose="02040503050406030204" pitchFamily="18" charset="0"/>
                          </a:rPr>
                          <m:t>′</m:t>
                        </m:r>
                      </m:sup>
                    </m:sSup>
                    <m:r>
                      <a:rPr lang="en-US" sz="2400" b="0" i="1" smtClean="0">
                        <a:solidFill>
                          <a:srgbClr val="000000"/>
                        </a:solidFill>
                        <a:effectLst/>
                        <a:latin typeface="Cambria Math" panose="02040503050406030204" pitchFamily="18" charset="0"/>
                        <a:ea typeface="Cambria Math" panose="02040503050406030204" pitchFamily="18" charset="0"/>
                      </a:rPr>
                      <m:t>=</m:t>
                    </m:r>
                    <m:sSup>
                      <m:sSupPr>
                        <m:ctrlPr>
                          <a:rPr lang="en-US" sz="2400" b="0" i="1" smtClean="0">
                            <a:solidFill>
                              <a:srgbClr val="000000"/>
                            </a:solidFill>
                            <a:effectLst/>
                            <a:latin typeface="Cambria Math" panose="02040503050406030204" pitchFamily="18" charset="0"/>
                            <a:ea typeface="Cambria Math" panose="02040503050406030204" pitchFamily="18" charset="0"/>
                          </a:rPr>
                        </m:ctrlPr>
                      </m:sSupPr>
                      <m:e>
                        <m:r>
                          <a:rPr lang="en-US" sz="2400" b="0" i="1" smtClean="0">
                            <a:solidFill>
                              <a:srgbClr val="000000"/>
                            </a:solidFill>
                            <a:effectLst/>
                            <a:latin typeface="Cambria Math" panose="02040503050406030204" pitchFamily="18" charset="0"/>
                            <a:ea typeface="Cambria Math" panose="02040503050406030204" pitchFamily="18" charset="0"/>
                          </a:rPr>
                          <m:t>ℋ</m:t>
                        </m:r>
                      </m:e>
                      <m:sup>
                        <m:r>
                          <a:rPr lang="en-US" sz="2400" b="0" i="1" smtClean="0">
                            <a:solidFill>
                              <a:srgbClr val="000000"/>
                            </a:solidFill>
                            <a:effectLst/>
                            <a:latin typeface="Cambria Math" panose="02040503050406030204" pitchFamily="18" charset="0"/>
                            <a:ea typeface="Cambria Math" panose="02040503050406030204" pitchFamily="18" charset="0"/>
                          </a:rPr>
                          <m:t>2</m:t>
                        </m:r>
                      </m:sup>
                    </m:sSup>
                  </m:oMath>
                </a14:m>
                <a:r>
                  <a:rPr lang="en-GB" sz="2400">
                    <a:solidFill>
                      <a:srgbClr val="000000"/>
                    </a:solidFill>
                    <a:effectLst/>
                    <a:latin typeface="Avenir Book" panose="02000503020000020003" pitchFamily="2" charset="0"/>
                  </a:rPr>
                  <a:t>, </a:t>
                </a:r>
                <a14:m>
                  <m:oMath xmlns:m="http://schemas.openxmlformats.org/officeDocument/2006/math">
                    <m:r>
                      <a:rPr lang="en-GB" sz="2400" i="1" smtClean="0">
                        <a:solidFill>
                          <a:srgbClr val="000000"/>
                        </a:solidFill>
                        <a:effectLst/>
                        <a:latin typeface="Cambria Math" panose="02040503050406030204" pitchFamily="18" charset="0"/>
                        <a:ea typeface="Cambria Math" panose="02040503050406030204" pitchFamily="18" charset="0"/>
                      </a:rPr>
                      <m:t>𝜂</m:t>
                    </m:r>
                    <m:r>
                      <a:rPr lang="en-US" sz="2400" b="0" i="1" smtClean="0">
                        <a:solidFill>
                          <a:srgbClr val="000000"/>
                        </a:solidFill>
                        <a:effectLst/>
                        <a:latin typeface="Cambria Math" panose="02040503050406030204" pitchFamily="18" charset="0"/>
                        <a:ea typeface="Cambria Math" panose="02040503050406030204" pitchFamily="18" charset="0"/>
                      </a:rPr>
                      <m:t>=−</m:t>
                    </m:r>
                    <m:func>
                      <m:funcPr>
                        <m:ctrlPr>
                          <a:rPr lang="en-US" sz="2400" b="0" i="1" smtClean="0">
                            <a:solidFill>
                              <a:srgbClr val="000000"/>
                            </a:solidFill>
                            <a:effectLst/>
                            <a:latin typeface="Cambria Math" panose="02040503050406030204" pitchFamily="18" charset="0"/>
                            <a:ea typeface="Cambria Math" panose="02040503050406030204" pitchFamily="18" charset="0"/>
                          </a:rPr>
                        </m:ctrlPr>
                      </m:funcPr>
                      <m:fName>
                        <m:r>
                          <m:rPr>
                            <m:sty m:val="p"/>
                          </m:rPr>
                          <a:rPr lang="en-US" sz="2400" b="0" i="0" smtClean="0">
                            <a:solidFill>
                              <a:srgbClr val="000000"/>
                            </a:solidFill>
                            <a:effectLst/>
                            <a:latin typeface="Cambria Math" panose="02040503050406030204" pitchFamily="18" charset="0"/>
                            <a:ea typeface="Cambria Math" panose="02040503050406030204" pitchFamily="18" charset="0"/>
                          </a:rPr>
                          <m:t>exp</m:t>
                        </m:r>
                      </m:fName>
                      <m:e>
                        <m:d>
                          <m:dPr>
                            <m:begChr m:val="["/>
                            <m:endChr m:val="]"/>
                            <m:ctrlPr>
                              <a:rPr lang="en-US" sz="2400" b="0" i="1" smtClean="0">
                                <a:solidFill>
                                  <a:srgbClr val="000000"/>
                                </a:solidFill>
                                <a:effectLst/>
                                <a:latin typeface="Cambria Math" panose="02040503050406030204" pitchFamily="18" charset="0"/>
                                <a:ea typeface="Cambria Math" panose="02040503050406030204" pitchFamily="18" charset="0"/>
                              </a:rPr>
                            </m:ctrlPr>
                          </m:dPr>
                          <m:e>
                            <m:sSub>
                              <m:sSubPr>
                                <m:ctrlPr>
                                  <a:rPr lang="en-US" sz="2400" i="1">
                                    <a:solidFill>
                                      <a:srgbClr val="000000"/>
                                    </a:solidFill>
                                    <a:latin typeface="Cambria Math" panose="02040503050406030204" pitchFamily="18" charset="0"/>
                                  </a:rPr>
                                </m:ctrlPr>
                              </m:sSubPr>
                              <m:e>
                                <m:r>
                                  <a:rPr lang="en-US" sz="2400" b="0" i="1" smtClean="0">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𝐻</m:t>
                                </m:r>
                              </m:e>
                              <m:sub>
                                <m:r>
                                  <m:rPr>
                                    <m:sty m:val="p"/>
                                  </m:rPr>
                                  <a:rPr lang="el-GR" sz="2400" i="1">
                                    <a:solidFill>
                                      <a:srgbClr val="000000"/>
                                    </a:solidFill>
                                    <a:latin typeface="Cambria Math" panose="02040503050406030204" pitchFamily="18" charset="0"/>
                                    <a:ea typeface="Cambria Math" panose="02040503050406030204" pitchFamily="18" charset="0"/>
                                  </a:rPr>
                                  <m:t>Λ</m:t>
                                </m:r>
                              </m:sub>
                            </m:sSub>
                            <m:r>
                              <a:rPr lang="en-US" sz="2400" b="0" i="1" smtClean="0">
                                <a:solidFill>
                                  <a:srgbClr val="000000"/>
                                </a:solidFill>
                                <a:latin typeface="Cambria Math" panose="02040503050406030204" pitchFamily="18" charset="0"/>
                                <a:ea typeface="Cambria Math" panose="02040503050406030204" pitchFamily="18" charset="0"/>
                              </a:rPr>
                              <m:t>𝑡</m:t>
                            </m:r>
                          </m:e>
                        </m:d>
                      </m:e>
                    </m:func>
                    <m:r>
                      <a:rPr lang="en-US" sz="2400" b="0" i="1" smtClean="0">
                        <a:solidFill>
                          <a:srgbClr val="000000"/>
                        </a:solidFill>
                        <a:effectLst/>
                        <a:latin typeface="Cambria Math" panose="02040503050406030204" pitchFamily="18" charset="0"/>
                        <a:ea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𝐻</m:t>
                        </m:r>
                      </m:e>
                      <m:sub>
                        <m:r>
                          <m:rPr>
                            <m:sty m:val="p"/>
                          </m:rPr>
                          <a:rPr lang="el-GR" sz="2400" i="1">
                            <a:solidFill>
                              <a:srgbClr val="000000"/>
                            </a:solidFill>
                            <a:latin typeface="Cambria Math" panose="02040503050406030204" pitchFamily="18" charset="0"/>
                            <a:ea typeface="Cambria Math" panose="02040503050406030204" pitchFamily="18" charset="0"/>
                          </a:rPr>
                          <m:t>Λ</m:t>
                        </m:r>
                      </m:sub>
                    </m:sSub>
                  </m:oMath>
                </a14:m>
                <a:r>
                  <a:rPr lang="en-GB" sz="2400">
                    <a:solidFill>
                      <a:srgbClr val="000000"/>
                    </a:solidFill>
                    <a:effectLst/>
                    <a:latin typeface="Avenir Book" panose="02000503020000020003" pitchFamily="2" charset="0"/>
                  </a:rPr>
                  <a:t>, i.e. </a:t>
                </a:r>
                <a14:m>
                  <m:oMath xmlns:m="http://schemas.openxmlformats.org/officeDocument/2006/math">
                    <m:r>
                      <a:rPr lang="en-US" sz="2400" b="0" i="1" smtClean="0">
                        <a:solidFill>
                          <a:srgbClr val="000000"/>
                        </a:solidFill>
                        <a:effectLst/>
                        <a:latin typeface="Cambria Math" panose="02040503050406030204" pitchFamily="18" charset="0"/>
                      </a:rPr>
                      <m:t>𝑎</m:t>
                    </m:r>
                    <m:d>
                      <m:dPr>
                        <m:ctrlPr>
                          <a:rPr lang="en-US" sz="2400" b="0" i="1" smtClean="0">
                            <a:solidFill>
                              <a:srgbClr val="000000"/>
                            </a:solidFill>
                            <a:effectLst/>
                            <a:latin typeface="Cambria Math" panose="02040503050406030204" pitchFamily="18" charset="0"/>
                          </a:rPr>
                        </m:ctrlPr>
                      </m:dPr>
                      <m:e>
                        <m:r>
                          <a:rPr lang="en-US" sz="2400" b="0" i="1" smtClean="0">
                            <a:solidFill>
                              <a:srgbClr val="000000"/>
                            </a:solidFill>
                            <a:effectLst/>
                            <a:latin typeface="Cambria Math" panose="02040503050406030204" pitchFamily="18" charset="0"/>
                            <a:ea typeface="Cambria Math" panose="02040503050406030204" pitchFamily="18" charset="0"/>
                          </a:rPr>
                          <m:t>𝜂</m:t>
                        </m:r>
                      </m:e>
                    </m:d>
                    <m:r>
                      <a:rPr lang="en-US" sz="2400" b="0" i="1" smtClean="0">
                        <a:solidFill>
                          <a:srgbClr val="000000"/>
                        </a:solidFill>
                        <a:effectLst/>
                        <a:latin typeface="Cambria Math" panose="02040503050406030204" pitchFamily="18" charset="0"/>
                      </a:rPr>
                      <m:t>=−1/</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𝐻</m:t>
                        </m:r>
                      </m:e>
                      <m:sub>
                        <m:r>
                          <m:rPr>
                            <m:sty m:val="p"/>
                          </m:rPr>
                          <a:rPr lang="el-GR" sz="2400" i="1">
                            <a:solidFill>
                              <a:srgbClr val="000000"/>
                            </a:solidFill>
                            <a:latin typeface="Cambria Math" panose="02040503050406030204" pitchFamily="18" charset="0"/>
                            <a:ea typeface="Cambria Math" panose="02040503050406030204" pitchFamily="18" charset="0"/>
                          </a:rPr>
                          <m:t>Λ</m:t>
                        </m:r>
                      </m:sub>
                    </m:sSub>
                    <m:r>
                      <a:rPr lang="en-GB" sz="2400" i="1">
                        <a:solidFill>
                          <a:srgbClr val="000000"/>
                        </a:solidFill>
                        <a:latin typeface="Cambria Math" panose="02040503050406030204" pitchFamily="18" charset="0"/>
                        <a:ea typeface="Cambria Math" panose="02040503050406030204" pitchFamily="18" charset="0"/>
                      </a:rPr>
                      <m:t>𝜂</m:t>
                    </m:r>
                  </m:oMath>
                </a14:m>
                <a:r>
                  <a:rPr lang="en-GB" sz="2400">
                    <a:solidFill>
                      <a:srgbClr val="000000"/>
                    </a:solidFill>
                    <a:effectLst/>
                    <a:latin typeface="Avenir Book" panose="02000503020000020003" pitchFamily="2" charset="0"/>
                  </a:rPr>
                  <a:t> and </a:t>
                </a:r>
                <a14:m>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rPr>
                      <m:t>ℋ</m:t>
                    </m:r>
                    <m:r>
                      <a:rPr lang="en-US" sz="2400" b="0" i="1" smtClean="0">
                        <a:solidFill>
                          <a:srgbClr val="000000"/>
                        </a:solidFill>
                        <a:latin typeface="Cambria Math" panose="02040503050406030204" pitchFamily="18" charset="0"/>
                        <a:ea typeface="Cambria Math" panose="02040503050406030204" pitchFamily="18" charset="0"/>
                      </a:rPr>
                      <m:t>=−1/</m:t>
                    </m:r>
                    <m:r>
                      <a:rPr lang="en-GB" sz="2400" i="1">
                        <a:solidFill>
                          <a:srgbClr val="000000"/>
                        </a:solidFill>
                        <a:latin typeface="Cambria Math" panose="02040503050406030204" pitchFamily="18" charset="0"/>
                        <a:ea typeface="Cambria Math" panose="02040503050406030204" pitchFamily="18" charset="0"/>
                      </a:rPr>
                      <m:t>𝜂</m:t>
                    </m:r>
                  </m:oMath>
                </a14:m>
                <a:r>
                  <a:rPr lang="en-GB" sz="2400">
                    <a:solidFill>
                      <a:srgbClr val="000000"/>
                    </a:solidFill>
                    <a:effectLst/>
                    <a:latin typeface="Avenir Book" panose="02000503020000020003" pitchFamily="2" charset="0"/>
                  </a:rPr>
                  <a:t>.</a:t>
                </a:r>
              </a:p>
              <a:p>
                <a:endParaRPr lang="en-GB" sz="2400">
                  <a:latin typeface="Avenir Book" panose="02000503020000020003" pitchFamily="2" charset="0"/>
                </a:endParaRPr>
              </a:p>
              <a:p>
                <a:endParaRPr lang="en-GB"/>
              </a:p>
            </p:txBody>
          </p:sp>
        </mc:Choice>
        <mc:Fallback xmlns="">
          <p:sp>
            <p:nvSpPr>
              <p:cNvPr id="3" name="Content Placeholder 2">
                <a:extLst>
                  <a:ext uri="{FF2B5EF4-FFF2-40B4-BE49-F238E27FC236}">
                    <a16:creationId xmlns:a16="http://schemas.microsoft.com/office/drawing/2014/main" id="{C565B094-E48D-D79F-ED0C-2B747FEE4F7F}"/>
                  </a:ext>
                </a:extLst>
              </p:cNvPr>
              <p:cNvSpPr>
                <a:spLocks noGrp="1" noRot="1" noChangeAspect="1" noMove="1" noResize="1" noEditPoints="1" noAdjustHandles="1" noChangeArrowheads="1" noChangeShapeType="1" noTextEdit="1"/>
              </p:cNvSpPr>
              <p:nvPr>
                <p:ph idx="1"/>
              </p:nvPr>
            </p:nvSpPr>
            <p:spPr>
              <a:xfrm>
                <a:off x="516925" y="1356068"/>
                <a:ext cx="10515600" cy="4351338"/>
              </a:xfrm>
              <a:blipFill>
                <a:blip r:embed="rId3"/>
                <a:stretch>
                  <a:fillRect l="-844" t="-2035"/>
                </a:stretch>
              </a:blipFill>
            </p:spPr>
            <p:txBody>
              <a:bodyPr/>
              <a:lstStyle/>
              <a:p>
                <a:r>
                  <a:rPr lang="en-GB">
                    <a:noFill/>
                  </a:rPr>
                  <a:t> </a:t>
                </a:r>
              </a:p>
            </p:txBody>
          </p:sp>
        </mc:Fallback>
      </mc:AlternateContent>
      <p:pic>
        <p:nvPicPr>
          <p:cNvPr id="7" name="Picture 6" descr="A math equations and numbers&#10;&#10;Description automatically generated">
            <a:extLst>
              <a:ext uri="{FF2B5EF4-FFF2-40B4-BE49-F238E27FC236}">
                <a16:creationId xmlns:a16="http://schemas.microsoft.com/office/drawing/2014/main" id="{9E46742E-E922-360E-B8FA-FF784540B65F}"/>
              </a:ext>
            </a:extLst>
          </p:cNvPr>
          <p:cNvPicPr>
            <a:picLocks noChangeAspect="1"/>
          </p:cNvPicPr>
          <p:nvPr/>
        </p:nvPicPr>
        <p:blipFill>
          <a:blip r:embed="rId4"/>
          <a:stretch>
            <a:fillRect/>
          </a:stretch>
        </p:blipFill>
        <p:spPr>
          <a:xfrm>
            <a:off x="913915" y="2792627"/>
            <a:ext cx="9721619" cy="1696903"/>
          </a:xfrm>
          <a:prstGeom prst="rect">
            <a:avLst/>
          </a:prstGeom>
        </p:spPr>
      </p:pic>
    </p:spTree>
    <p:extLst>
      <p:ext uri="{BB962C8B-B14F-4D97-AF65-F5344CB8AC3E}">
        <p14:creationId xmlns:p14="http://schemas.microsoft.com/office/powerpoint/2010/main" val="40533595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9A836C08-042D-74D0-9E57-F60BEFB171DF}"/>
                  </a:ext>
                </a:extLst>
              </p:cNvPr>
              <p:cNvSpPr>
                <a:spLocks noGrp="1"/>
              </p:cNvSpPr>
              <p:nvPr>
                <p:ph type="title"/>
              </p:nvPr>
            </p:nvSpPr>
            <p:spPr>
              <a:xfrm>
                <a:off x="730077" y="122119"/>
                <a:ext cx="10970741" cy="1032069"/>
              </a:xfrm>
            </p:spPr>
            <p:txBody>
              <a:bodyPr>
                <a:normAutofit fontScale="90000"/>
              </a:bodyPr>
              <a:lstStyle/>
              <a:p>
                <a:r>
                  <a:rPr lang="en-GB" sz="3800">
                    <a:latin typeface="Avenir Book" panose="02000503020000020003" pitchFamily="2" charset="0"/>
                  </a:rPr>
                  <a:t>Focusing modes larger than the horizon 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a:t>
                </a:r>
              </a:p>
            </p:txBody>
          </p:sp>
        </mc:Choice>
        <mc:Fallback xmlns="">
          <p:sp>
            <p:nvSpPr>
              <p:cNvPr id="3" name="Title 1">
                <a:extLst>
                  <a:ext uri="{FF2B5EF4-FFF2-40B4-BE49-F238E27FC236}">
                    <a16:creationId xmlns:a16="http://schemas.microsoft.com/office/drawing/2014/main" id="{9A836C08-042D-74D0-9E57-F60BEFB171DF}"/>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3"/>
                <a:stretch>
                  <a:fillRect l="-1503" r="-1040" b="-24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A2AAC6-E0D2-C9BC-9D54-105EDAE023B4}"/>
                  </a:ext>
                </a:extLst>
              </p:cNvPr>
              <p:cNvSpPr txBox="1"/>
              <p:nvPr/>
            </p:nvSpPr>
            <p:spPr>
              <a:xfrm>
                <a:off x="506627" y="1168174"/>
                <a:ext cx="11417643" cy="5601533"/>
              </a:xfrm>
              <a:prstGeom prst="rect">
                <a:avLst/>
              </a:prstGeom>
              <a:noFill/>
            </p:spPr>
            <p:txBody>
              <a:bodyPr wrap="square" rtlCol="0">
                <a:spAutoFit/>
              </a:bodyPr>
              <a:lstStyle/>
              <a:p>
                <a:r>
                  <a:rPr lang="en-GB" sz="2000" dirty="0">
                    <a:solidFill>
                      <a:srgbClr val="000000"/>
                    </a:solidFill>
                    <a:effectLst/>
                    <a:latin typeface="Helvetica" pitchFamily="2" charset="0"/>
                  </a:rPr>
                  <a:t>In this case we need </a:t>
                </a:r>
                <a:r>
                  <a:rPr lang="en-GB" sz="2000" dirty="0">
                    <a:solidFill>
                      <a:srgbClr val="000000"/>
                    </a:solidFill>
                    <a:latin typeface="Helvetica" pitchFamily="2" charset="0"/>
                  </a:rPr>
                  <a:t>an extra relation to close the equations and find a general solution.</a:t>
                </a:r>
              </a:p>
              <a:p>
                <a:r>
                  <a:rPr lang="en-GB" sz="2000" dirty="0">
                    <a:solidFill>
                      <a:srgbClr val="000000"/>
                    </a:solidFill>
                    <a:latin typeface="Helvetica" pitchFamily="2" charset="0"/>
                  </a:rPr>
                  <a:t>Un possible way is to look at </a:t>
                </a:r>
                <a:r>
                  <a:rPr lang="en-GB" sz="2000" dirty="0">
                    <a:solidFill>
                      <a:srgbClr val="000000"/>
                    </a:solidFill>
                    <a:effectLst/>
                    <a:latin typeface="Helvetica" pitchFamily="2" charset="0"/>
                  </a:rPr>
                  <a:t>the particular solution in which </a:t>
                </a:r>
                <a14:m>
                  <m:oMath xmlns:m="http://schemas.openxmlformats.org/officeDocument/2006/math">
                    <m:sSub>
                      <m:sSubPr>
                        <m:ctrlPr>
                          <a:rPr lang="en-US" sz="2000" i="1" smtClean="0">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𝜙</m:t>
                        </m:r>
                      </m:e>
                      <m:sub>
                        <m:r>
                          <a:rPr lang="en-US" sz="2000" i="1">
                            <a:solidFill>
                              <a:srgbClr val="000000"/>
                            </a:solidFill>
                            <a:latin typeface="Cambria Math" panose="02040503050406030204" pitchFamily="18" charset="0"/>
                          </a:rPr>
                          <m:t>2</m:t>
                        </m:r>
                      </m:sub>
                    </m:sSub>
                  </m:oMath>
                </a14:m>
                <a:r>
                  <a:rPr lang="el-GR" sz="2000" dirty="0">
                    <a:solidFill>
                      <a:srgbClr val="000000"/>
                    </a:solidFill>
                    <a:effectLst/>
                    <a:latin typeface="Helvetica" pitchFamily="2" charset="0"/>
                  </a:rPr>
                  <a:t> </a:t>
                </a:r>
                <a:r>
                  <a:rPr lang="en-GB" sz="2000" dirty="0">
                    <a:solidFill>
                      <a:srgbClr val="000000"/>
                    </a:solidFill>
                    <a:effectLst/>
                    <a:latin typeface="Helvetica" pitchFamily="2" charset="0"/>
                  </a:rPr>
                  <a:t>is constant on very large scales. In this case we get</a:t>
                </a:r>
              </a:p>
              <a:p>
                <a:endParaRPr lang="en-GB" sz="2000" dirty="0">
                  <a:solidFill>
                    <a:srgbClr val="000000"/>
                  </a:solidFill>
                  <a:latin typeface="Helvetica" pitchFamily="2" charset="0"/>
                </a:endParaRPr>
              </a:p>
              <a:p>
                <a:endParaRPr lang="en-GB" sz="2000" dirty="0">
                  <a:solidFill>
                    <a:srgbClr val="000000"/>
                  </a:solidFill>
                  <a:effectLst/>
                  <a:latin typeface="Helvetica" pitchFamily="2" charset="0"/>
                </a:endParaRPr>
              </a:p>
              <a:p>
                <a:endParaRPr lang="en-GB" sz="2000" dirty="0">
                  <a:solidFill>
                    <a:srgbClr val="000000"/>
                  </a:solidFill>
                  <a:latin typeface="Helvetica" pitchFamily="2" charset="0"/>
                </a:endParaRPr>
              </a:p>
              <a:p>
                <a:endParaRPr lang="en-GB" sz="2000" dirty="0">
                  <a:solidFill>
                    <a:srgbClr val="000000"/>
                  </a:solidFill>
                  <a:effectLst/>
                  <a:latin typeface="Helvetica" pitchFamily="2" charset="0"/>
                </a:endParaRPr>
              </a:p>
              <a:p>
                <a:r>
                  <a:rPr lang="en-GB" sz="2000" dirty="0">
                    <a:solidFill>
                      <a:srgbClr val="000000"/>
                    </a:solidFill>
                    <a:effectLst/>
                    <a:latin typeface="Helvetica" pitchFamily="2" charset="0"/>
                  </a:rPr>
                  <a:t>and let us write the traceless part as</a:t>
                </a:r>
              </a:p>
              <a:p>
                <a:endParaRPr lang="en-GB" sz="2000" dirty="0">
                  <a:solidFill>
                    <a:srgbClr val="000000"/>
                  </a:solidFill>
                  <a:latin typeface="Helvetica" pitchFamily="2" charset="0"/>
                </a:endParaRPr>
              </a:p>
              <a:p>
                <a:endParaRPr lang="en-GB" sz="2000" dirty="0">
                  <a:solidFill>
                    <a:srgbClr val="000000"/>
                  </a:solidFill>
                  <a:effectLst/>
                  <a:latin typeface="Helvetica" pitchFamily="2" charset="0"/>
                </a:endParaRPr>
              </a:p>
              <a:p>
                <a:endParaRPr lang="en-GB" sz="2000" dirty="0">
                  <a:solidFill>
                    <a:srgbClr val="000000"/>
                  </a:solidFill>
                  <a:latin typeface="Helvetica" pitchFamily="2" charset="0"/>
                </a:endParaRPr>
              </a:p>
              <a:p>
                <a:endParaRPr lang="en-GB" sz="2000" dirty="0">
                  <a:solidFill>
                    <a:srgbClr val="000000"/>
                  </a:solidFill>
                  <a:latin typeface="Helvetica" pitchFamily="2" charset="0"/>
                </a:endParaRPr>
              </a:p>
              <a:p>
                <a:endParaRPr lang="en-GB" sz="2000" dirty="0">
                  <a:solidFill>
                    <a:srgbClr val="000000"/>
                  </a:solidFill>
                  <a:latin typeface="Helvetica" pitchFamily="2" charset="0"/>
                </a:endParaRPr>
              </a:p>
              <a:p>
                <a:endParaRPr lang="en-GB" sz="2000" dirty="0">
                  <a:solidFill>
                    <a:srgbClr val="000000"/>
                  </a:solidFill>
                  <a:latin typeface="Helvetica" pitchFamily="2" charset="0"/>
                </a:endParaRPr>
              </a:p>
              <a:p>
                <a:r>
                  <a:rPr lang="en-GB" sz="2000" dirty="0">
                    <a:solidFill>
                      <a:srgbClr val="000000"/>
                    </a:solidFill>
                    <a:effectLst/>
                    <a:latin typeface="Helvetica" pitchFamily="2" charset="0"/>
                  </a:rPr>
                  <a:t>and combine them we find</a:t>
                </a:r>
              </a:p>
              <a:p>
                <a:endParaRPr lang="en-GB" sz="2000" dirty="0">
                  <a:solidFill>
                    <a:srgbClr val="000000"/>
                  </a:solidFill>
                  <a:latin typeface="Helvetica" pitchFamily="2" charset="0"/>
                </a:endParaRPr>
              </a:p>
              <a:p>
                <a:r>
                  <a:rPr lang="en-GB" sz="2000" dirty="0">
                    <a:solidFill>
                      <a:srgbClr val="000000"/>
                    </a:solidFill>
                    <a:effectLst/>
                    <a:latin typeface="Helvetica" pitchFamily="2" charset="0"/>
                  </a:rPr>
                  <a:t>                                                                                                                      .</a:t>
                </a:r>
              </a:p>
              <a:p>
                <a:endParaRPr lang="en-GB" dirty="0"/>
              </a:p>
            </p:txBody>
          </p:sp>
        </mc:Choice>
        <mc:Fallback xmlns="">
          <p:sp>
            <p:nvSpPr>
              <p:cNvPr id="4" name="TextBox 3">
                <a:extLst>
                  <a:ext uri="{FF2B5EF4-FFF2-40B4-BE49-F238E27FC236}">
                    <a16:creationId xmlns:a16="http://schemas.microsoft.com/office/drawing/2014/main" id="{28A2AAC6-E0D2-C9BC-9D54-105EDAE023B4}"/>
                  </a:ext>
                </a:extLst>
              </p:cNvPr>
              <p:cNvSpPr txBox="1">
                <a:spLocks noRot="1" noChangeAspect="1" noMove="1" noResize="1" noEditPoints="1" noAdjustHandles="1" noChangeArrowheads="1" noChangeShapeType="1" noTextEdit="1"/>
              </p:cNvSpPr>
              <p:nvPr/>
            </p:nvSpPr>
            <p:spPr>
              <a:xfrm>
                <a:off x="506627" y="1168174"/>
                <a:ext cx="11417643" cy="5601533"/>
              </a:xfrm>
              <a:prstGeom prst="rect">
                <a:avLst/>
              </a:prstGeom>
              <a:blipFill>
                <a:blip r:embed="rId4"/>
                <a:stretch>
                  <a:fillRect l="-444" t="-679"/>
                </a:stretch>
              </a:blipFill>
            </p:spPr>
            <p:txBody>
              <a:bodyPr/>
              <a:lstStyle/>
              <a:p>
                <a:r>
                  <a:rPr lang="en-IT">
                    <a:noFill/>
                  </a:rPr>
                  <a:t> </a:t>
                </a:r>
              </a:p>
            </p:txBody>
          </p:sp>
        </mc:Fallback>
      </mc:AlternateContent>
      <p:pic>
        <p:nvPicPr>
          <p:cNvPr id="9" name="Content Placeholder 4">
            <a:extLst>
              <a:ext uri="{FF2B5EF4-FFF2-40B4-BE49-F238E27FC236}">
                <a16:creationId xmlns:a16="http://schemas.microsoft.com/office/drawing/2014/main" id="{33B76B4B-80DA-B9BA-A285-B1E4ACF76725}"/>
              </a:ext>
            </a:extLst>
          </p:cNvPr>
          <p:cNvPicPr>
            <a:picLocks noChangeAspect="1"/>
          </p:cNvPicPr>
          <p:nvPr/>
        </p:nvPicPr>
        <p:blipFill>
          <a:blip r:embed="rId5"/>
          <a:stretch>
            <a:fillRect/>
          </a:stretch>
        </p:blipFill>
        <p:spPr>
          <a:xfrm>
            <a:off x="1335559" y="2149024"/>
            <a:ext cx="8901670" cy="948961"/>
          </a:xfrm>
          <a:prstGeom prst="rect">
            <a:avLst/>
          </a:prstGeom>
        </p:spPr>
      </p:pic>
      <p:pic>
        <p:nvPicPr>
          <p:cNvPr id="10" name="Picture 9" descr="A math equations with numbers and symbols&#10;&#10;Description automatically generated">
            <a:extLst>
              <a:ext uri="{FF2B5EF4-FFF2-40B4-BE49-F238E27FC236}">
                <a16:creationId xmlns:a16="http://schemas.microsoft.com/office/drawing/2014/main" id="{4000C880-0D39-096B-FB46-98C5C19CE5C8}"/>
              </a:ext>
            </a:extLst>
          </p:cNvPr>
          <p:cNvPicPr>
            <a:picLocks noChangeAspect="1"/>
          </p:cNvPicPr>
          <p:nvPr/>
        </p:nvPicPr>
        <p:blipFill>
          <a:blip r:embed="rId6"/>
          <a:stretch>
            <a:fillRect/>
          </a:stretch>
        </p:blipFill>
        <p:spPr>
          <a:xfrm>
            <a:off x="857420" y="3673091"/>
            <a:ext cx="10723955" cy="1716204"/>
          </a:xfrm>
          <a:prstGeom prst="rect">
            <a:avLst/>
          </a:prstGeom>
        </p:spPr>
      </p:pic>
      <p:pic>
        <p:nvPicPr>
          <p:cNvPr id="11" name="Picture 10">
            <a:extLst>
              <a:ext uri="{FF2B5EF4-FFF2-40B4-BE49-F238E27FC236}">
                <a16:creationId xmlns:a16="http://schemas.microsoft.com/office/drawing/2014/main" id="{8B2D0477-F786-EF20-EF13-B0E53FE4E844}"/>
              </a:ext>
            </a:extLst>
          </p:cNvPr>
          <p:cNvPicPr>
            <a:picLocks noChangeAspect="1"/>
          </p:cNvPicPr>
          <p:nvPr/>
        </p:nvPicPr>
        <p:blipFill>
          <a:blip r:embed="rId7"/>
          <a:stretch>
            <a:fillRect/>
          </a:stretch>
        </p:blipFill>
        <p:spPr>
          <a:xfrm>
            <a:off x="3058982" y="5809853"/>
            <a:ext cx="5808167" cy="970113"/>
          </a:xfrm>
          <a:prstGeom prst="rect">
            <a:avLst/>
          </a:prstGeom>
        </p:spPr>
      </p:pic>
      <p:sp>
        <p:nvSpPr>
          <p:cNvPr id="13" name="Rectangle 12">
            <a:extLst>
              <a:ext uri="{FF2B5EF4-FFF2-40B4-BE49-F238E27FC236}">
                <a16:creationId xmlns:a16="http://schemas.microsoft.com/office/drawing/2014/main" id="{9AF5133F-9217-3DDB-CCF8-320E5A92BC80}"/>
              </a:ext>
            </a:extLst>
          </p:cNvPr>
          <p:cNvSpPr/>
          <p:nvPr/>
        </p:nvSpPr>
        <p:spPr>
          <a:xfrm>
            <a:off x="8785655" y="6264876"/>
            <a:ext cx="45719" cy="2100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31678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40A3C6-5985-42A3-2A9F-500701EE3163}"/>
              </a:ext>
            </a:extLst>
          </p:cNvPr>
          <p:cNvSpPr>
            <a:spLocks noGrp="1"/>
          </p:cNvSpPr>
          <p:nvPr>
            <p:ph idx="1"/>
          </p:nvPr>
        </p:nvSpPr>
        <p:spPr>
          <a:xfrm>
            <a:off x="479854" y="1253331"/>
            <a:ext cx="11270391" cy="4351338"/>
          </a:xfrm>
        </p:spPr>
        <p:txBody>
          <a:bodyPr>
            <a:normAutofit lnSpcReduction="10000"/>
          </a:bodyPr>
          <a:lstStyle/>
          <a:p>
            <a:r>
              <a:rPr lang="en-GB" sz="2400">
                <a:latin typeface="Avenir Book" panose="02000503020000020003" pitchFamily="2" charset="0"/>
              </a:rPr>
              <a:t>Then </a:t>
            </a:r>
            <a:r>
              <a:rPr lang="en-GB" sz="2400">
                <a:solidFill>
                  <a:srgbClr val="000000"/>
                </a:solidFill>
                <a:effectLst/>
                <a:latin typeface="Avenir Book" panose="02000503020000020003" pitchFamily="2" charset="0"/>
              </a:rPr>
              <a:t>using the energy-momentum constraint equation we get</a:t>
            </a:r>
          </a:p>
          <a:p>
            <a:endParaRPr lang="en-GB" sz="2400">
              <a:solidFill>
                <a:srgbClr val="000000"/>
              </a:solidFill>
              <a:latin typeface="Avenir Book" panose="02000503020000020003" pitchFamily="2" charset="0"/>
            </a:endParaRPr>
          </a:p>
          <a:p>
            <a:endParaRPr lang="en-GB" sz="2400">
              <a:solidFill>
                <a:srgbClr val="000000"/>
              </a:solidFill>
              <a:effectLst/>
              <a:latin typeface="Avenir Book" panose="02000503020000020003" pitchFamily="2" charset="0"/>
            </a:endParaRPr>
          </a:p>
          <a:p>
            <a:endParaRPr lang="en-GB" sz="2400">
              <a:solidFill>
                <a:srgbClr val="000000"/>
              </a:solidFill>
              <a:latin typeface="Avenir Book" panose="02000503020000020003" pitchFamily="2" charset="0"/>
            </a:endParaRPr>
          </a:p>
          <a:p>
            <a:endParaRPr lang="en-GB" sz="2400">
              <a:solidFill>
                <a:srgbClr val="000000"/>
              </a:solidFill>
              <a:effectLst/>
              <a:latin typeface="Avenir Book" panose="02000503020000020003" pitchFamily="2" charset="0"/>
            </a:endParaRPr>
          </a:p>
          <a:p>
            <a:endParaRPr lang="en-GB" sz="2400">
              <a:solidFill>
                <a:srgbClr val="000000"/>
              </a:solidFill>
              <a:latin typeface="Avenir Book" panose="02000503020000020003" pitchFamily="2" charset="0"/>
            </a:endParaRPr>
          </a:p>
          <a:p>
            <a:endParaRPr lang="en-GB" sz="2400">
              <a:solidFill>
                <a:srgbClr val="000000"/>
              </a:solidFill>
              <a:effectLst/>
              <a:latin typeface="Avenir Book" panose="02000503020000020003" pitchFamily="2" charset="0"/>
            </a:endParaRPr>
          </a:p>
          <a:p>
            <a:pPr marL="0" indent="0">
              <a:buNone/>
            </a:pPr>
            <a:endParaRPr lang="en-GB" sz="2400">
              <a:solidFill>
                <a:srgbClr val="000000"/>
              </a:solidFill>
              <a:effectLst/>
              <a:latin typeface="Avenir Book" panose="02000503020000020003" pitchFamily="2" charset="0"/>
            </a:endParaRPr>
          </a:p>
          <a:p>
            <a:pPr marL="0" indent="0">
              <a:buNone/>
            </a:pPr>
            <a:r>
              <a:rPr lang="en-GB" sz="2400">
                <a:solidFill>
                  <a:srgbClr val="000000"/>
                </a:solidFill>
                <a:effectLst/>
                <a:latin typeface="Avenir Book" panose="02000503020000020003" pitchFamily="2" charset="0"/>
              </a:rPr>
              <a:t>We can quickly verify that the previous two equations can be combined again to recover the usual relation</a:t>
            </a:r>
          </a:p>
          <a:p>
            <a:pPr marL="0" indent="0">
              <a:buNone/>
            </a:pPr>
            <a:endParaRPr lang="en-GB" sz="2400">
              <a:solidFill>
                <a:srgbClr val="000000"/>
              </a:solidFill>
              <a:effectLst/>
              <a:latin typeface="Helvetica" pitchFamily="2" charset="0"/>
            </a:endParaRPr>
          </a:p>
          <a:p>
            <a:pPr marL="0" indent="0">
              <a:buNone/>
            </a:pPr>
            <a:endParaRPr lang="en-GB"/>
          </a:p>
        </p:txBody>
      </p:sp>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447C7027-39CF-26D2-37CF-D3DF88A49730}"/>
                  </a:ext>
                </a:extLst>
              </p:cNvPr>
              <p:cNvSpPr>
                <a:spLocks noGrp="1"/>
              </p:cNvSpPr>
              <p:nvPr>
                <p:ph type="title"/>
              </p:nvPr>
            </p:nvSpPr>
            <p:spPr>
              <a:xfrm>
                <a:off x="730077" y="122119"/>
                <a:ext cx="10970741" cy="1032069"/>
              </a:xfrm>
            </p:spPr>
            <p:txBody>
              <a:bodyPr>
                <a:normAutofit fontScale="90000"/>
              </a:bodyPr>
              <a:lstStyle/>
              <a:p>
                <a:r>
                  <a:rPr lang="en-GB" sz="3800">
                    <a:latin typeface="Avenir Book" panose="02000503020000020003" pitchFamily="2" charset="0"/>
                  </a:rPr>
                  <a:t>Focusing modes larger than the horizon 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a:t>
                </a:r>
              </a:p>
            </p:txBody>
          </p:sp>
        </mc:Choice>
        <mc:Fallback xmlns="">
          <p:sp>
            <p:nvSpPr>
              <p:cNvPr id="4" name="Title 1">
                <a:extLst>
                  <a:ext uri="{FF2B5EF4-FFF2-40B4-BE49-F238E27FC236}">
                    <a16:creationId xmlns:a16="http://schemas.microsoft.com/office/drawing/2014/main" id="{447C7027-39CF-26D2-37CF-D3DF88A49730}"/>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3"/>
                <a:stretch>
                  <a:fillRect l="-1503" r="-1040" b="-2439"/>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51395A3B-55AF-A164-5078-D5DE3B13321A}"/>
              </a:ext>
            </a:extLst>
          </p:cNvPr>
          <p:cNvPicPr>
            <a:picLocks noChangeAspect="1"/>
          </p:cNvPicPr>
          <p:nvPr/>
        </p:nvPicPr>
        <p:blipFill>
          <a:blip r:embed="rId4"/>
          <a:stretch>
            <a:fillRect/>
          </a:stretch>
        </p:blipFill>
        <p:spPr>
          <a:xfrm>
            <a:off x="2450372" y="1680518"/>
            <a:ext cx="7291255" cy="2738564"/>
          </a:xfrm>
          <a:prstGeom prst="rect">
            <a:avLst/>
          </a:prstGeom>
        </p:spPr>
      </p:pic>
      <p:pic>
        <p:nvPicPr>
          <p:cNvPr id="11" name="Picture 10" descr="A black lines with a white background&#10;&#10;AI-generated content may be incorrect.">
            <a:extLst>
              <a:ext uri="{FF2B5EF4-FFF2-40B4-BE49-F238E27FC236}">
                <a16:creationId xmlns:a16="http://schemas.microsoft.com/office/drawing/2014/main" id="{BE25F610-046E-17BD-D000-9B67C0E594A5}"/>
              </a:ext>
            </a:extLst>
          </p:cNvPr>
          <p:cNvPicPr>
            <a:picLocks noChangeAspect="1"/>
          </p:cNvPicPr>
          <p:nvPr/>
        </p:nvPicPr>
        <p:blipFill>
          <a:blip r:embed="rId5"/>
          <a:stretch>
            <a:fillRect/>
          </a:stretch>
        </p:blipFill>
        <p:spPr>
          <a:xfrm>
            <a:off x="2706129" y="5604669"/>
            <a:ext cx="6600739" cy="1065344"/>
          </a:xfrm>
          <a:prstGeom prst="rect">
            <a:avLst/>
          </a:prstGeom>
        </p:spPr>
      </p:pic>
    </p:spTree>
    <p:extLst>
      <p:ext uri="{BB962C8B-B14F-4D97-AF65-F5344CB8AC3E}">
        <p14:creationId xmlns:p14="http://schemas.microsoft.com/office/powerpoint/2010/main" val="9104272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a:extLst>
            <a:ext uri="{FF2B5EF4-FFF2-40B4-BE49-F238E27FC236}">
              <a16:creationId xmlns:a16="http://schemas.microsoft.com/office/drawing/2014/main" id="{B419F1E9-909D-0646-F75A-E692EACDD8F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77232D-F551-2554-0200-0D4BF47CB948}"/>
              </a:ext>
            </a:extLst>
          </p:cNvPr>
          <p:cNvSpPr>
            <a:spLocks noGrp="1"/>
          </p:cNvSpPr>
          <p:nvPr>
            <p:ph idx="1"/>
          </p:nvPr>
        </p:nvSpPr>
        <p:spPr>
          <a:xfrm>
            <a:off x="479854" y="1253331"/>
            <a:ext cx="11270391" cy="4351338"/>
          </a:xfrm>
        </p:spPr>
        <p:txBody>
          <a:bodyPr>
            <a:normAutofit/>
          </a:bodyPr>
          <a:lstStyle/>
          <a:p>
            <a:pPr marL="0" indent="0">
              <a:buNone/>
            </a:pPr>
            <a:endParaRPr lang="en-GB" sz="2400">
              <a:solidFill>
                <a:srgbClr val="000000"/>
              </a:solidFill>
              <a:effectLst/>
              <a:latin typeface="Helvetica" pitchFamily="2" charset="0"/>
            </a:endParaRPr>
          </a:p>
          <a:p>
            <a:pPr marL="0" indent="0">
              <a:buNone/>
            </a:pPr>
            <a:endParaRPr lang="en-GB"/>
          </a:p>
        </p:txBody>
      </p:sp>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D2D44F95-C4E0-0924-46D6-B5300C6787B7}"/>
                  </a:ext>
                </a:extLst>
              </p:cNvPr>
              <p:cNvSpPr>
                <a:spLocks noGrp="1"/>
              </p:cNvSpPr>
              <p:nvPr>
                <p:ph type="title"/>
              </p:nvPr>
            </p:nvSpPr>
            <p:spPr>
              <a:xfrm>
                <a:off x="730077" y="122119"/>
                <a:ext cx="10970741" cy="1032069"/>
              </a:xfrm>
            </p:spPr>
            <p:txBody>
              <a:bodyPr>
                <a:normAutofit/>
              </a:bodyPr>
              <a:lstStyle/>
              <a:p>
                <a:r>
                  <a:rPr lang="en-GB" sz="3800">
                    <a:latin typeface="Avenir Book" panose="02000503020000020003" pitchFamily="2" charset="0"/>
                  </a:rPr>
                  <a:t>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is it possible to have </a:t>
                </a:r>
                <a14:m>
                  <m:oMath xmlns:m="http://schemas.openxmlformats.org/officeDocument/2006/math">
                    <m:sSub>
                      <m:sSubPr>
                        <m:ctrlPr>
                          <a:rPr lang="en-GB" sz="3800" i="1" smtClean="0">
                            <a:latin typeface="Cambria Math" panose="02040503050406030204" pitchFamily="18" charset="0"/>
                          </a:rPr>
                        </m:ctrlPr>
                      </m:sSubPr>
                      <m:e>
                        <m:r>
                          <a:rPr lang="en-GB" sz="3800" i="1" smtClean="0">
                            <a:latin typeface="Cambria Math" panose="02040503050406030204" pitchFamily="18" charset="0"/>
                            <a:ea typeface="Cambria Math" panose="02040503050406030204" pitchFamily="18" charset="0"/>
                          </a:rPr>
                          <m:t>𝜓</m:t>
                        </m:r>
                      </m:e>
                      <m:sub>
                        <m:r>
                          <a:rPr lang="en-US" sz="3800" b="0" i="1" smtClean="0">
                            <a:latin typeface="Cambria Math" panose="02040503050406030204" pitchFamily="18" charset="0"/>
                          </a:rPr>
                          <m:t>2</m:t>
                        </m:r>
                      </m:sub>
                    </m:sSub>
                    <m:r>
                      <a:rPr lang="en-GB" sz="3800" i="1" smtClean="0">
                        <a:latin typeface="Cambria Math" panose="02040503050406030204" pitchFamily="18" charset="0"/>
                        <a:ea typeface="Cambria Math" panose="02040503050406030204" pitchFamily="18" charset="0"/>
                      </a:rPr>
                      <m:t>≠</m:t>
                    </m:r>
                    <m:r>
                      <a:rPr lang="en-US" sz="3800" b="0" i="1" smtClean="0">
                        <a:latin typeface="Cambria Math" panose="02040503050406030204" pitchFamily="18" charset="0"/>
                        <a:ea typeface="Cambria Math" panose="02040503050406030204" pitchFamily="18" charset="0"/>
                      </a:rPr>
                      <m:t>0</m:t>
                    </m:r>
                  </m:oMath>
                </a14:m>
                <a:r>
                  <a:rPr lang="en-GB" sz="3800">
                    <a:latin typeface="Avenir Book" panose="02000503020000020003" pitchFamily="2" charset="0"/>
                  </a:rPr>
                  <a:t>?</a:t>
                </a:r>
              </a:p>
            </p:txBody>
          </p:sp>
        </mc:Choice>
        <mc:Fallback xmlns="">
          <p:sp>
            <p:nvSpPr>
              <p:cNvPr id="4" name="Title 1">
                <a:extLst>
                  <a:ext uri="{FF2B5EF4-FFF2-40B4-BE49-F238E27FC236}">
                    <a16:creationId xmlns:a16="http://schemas.microsoft.com/office/drawing/2014/main" id="{D2D44F95-C4E0-0924-46D6-B5300C6787B7}"/>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3"/>
                <a:stretch>
                  <a:fillRect l="-1850" b="-7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942DD4B-66E5-D652-9F9B-1A10B55AF0D2}"/>
                  </a:ext>
                </a:extLst>
              </p:cNvPr>
              <p:cNvSpPr txBox="1"/>
              <p:nvPr/>
            </p:nvSpPr>
            <p:spPr>
              <a:xfrm>
                <a:off x="418069" y="1175378"/>
                <a:ext cx="11382632" cy="6034344"/>
              </a:xfrm>
              <a:prstGeom prst="rect">
                <a:avLst/>
              </a:prstGeom>
              <a:noFill/>
            </p:spPr>
            <p:txBody>
              <a:bodyPr wrap="square" rtlCol="0">
                <a:spAutoFit/>
              </a:bodyPr>
              <a:lstStyle/>
              <a:p>
                <a:r>
                  <a:rPr lang="en-GB" sz="2400"/>
                  <a:t>These relations </a:t>
                </a:r>
              </a:p>
              <a:p>
                <a:endParaRPr lang="en-GB" sz="2400"/>
              </a:p>
              <a:p>
                <a:endParaRPr lang="en-GB" sz="2400"/>
              </a:p>
              <a:p>
                <a:r>
                  <a:rPr lang="en-GB" sz="2400"/>
                  <a:t>and</a:t>
                </a:r>
              </a:p>
              <a:p>
                <a:endParaRPr lang="en-GB" sz="2400"/>
              </a:p>
              <a:p>
                <a:endParaRPr lang="en-GB" sz="2400"/>
              </a:p>
              <a:p>
                <a:endParaRPr lang="en-GB" sz="2400"/>
              </a:p>
              <a:p>
                <a:r>
                  <a:rPr lang="en-GB" sz="2400"/>
                  <a:t>suggest that if</a:t>
                </a:r>
              </a:p>
              <a:p>
                <a:endParaRPr lang="en-GB" sz="2400"/>
              </a:p>
              <a:p>
                <a:endParaRPr lang="en-GB" sz="2400"/>
              </a:p>
              <a:p>
                <a:endParaRPr lang="en-GB" sz="2400"/>
              </a:p>
              <a:p>
                <a:r>
                  <a:rPr lang="en-GB" sz="2400"/>
                  <a:t>we have </a:t>
                </a:r>
                <a14:m>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𝜓</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=0</m:t>
                    </m:r>
                  </m:oMath>
                </a14:m>
                <a:r>
                  <a:rPr lang="en-GB" sz="2400"/>
                  <a:t> when  </a:t>
                </a:r>
                <a14:m>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ℱ</m:t>
                        </m:r>
                      </m:e>
                      <m:sub>
                        <m:r>
                          <a:rPr lang="en-US" sz="2400" b="0" i="1" smtClean="0">
                            <a:latin typeface="Cambria Math" panose="02040503050406030204" pitchFamily="18" charset="0"/>
                            <a:ea typeface="Cambria Math" panose="02040503050406030204" pitchFamily="18" charset="0"/>
                          </a:rPr>
                          <m:t>𝜒</m:t>
                        </m:r>
                      </m:sub>
                    </m:sSub>
                    <m:r>
                      <a:rPr lang="en-US" sz="2400" b="0" i="1" smtClean="0">
                        <a:latin typeface="Cambria Math" panose="02040503050406030204" pitchFamily="18" charset="0"/>
                      </a:rPr>
                      <m:t>/4</m:t>
                    </m:r>
                  </m:oMath>
                </a14:m>
                <a:r>
                  <a:rPr lang="en-GB" sz="2400"/>
                  <a:t>. </a:t>
                </a:r>
              </a:p>
              <a:p>
                <a:pPr marL="342900" indent="-342900">
                  <a:buFont typeface="Arial" panose="020B0604020202020204" pitchFamily="34" charset="0"/>
                  <a:buChar char="•"/>
                </a:pPr>
                <a:r>
                  <a:rPr lang="en-GB" sz="2400"/>
                  <a:t>Let us point out that </a:t>
                </a:r>
                <a14:m>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𝜓</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=0</m:t>
                    </m:r>
                  </m:oMath>
                </a14:m>
                <a:r>
                  <a:rPr lang="en-GB" sz="2400"/>
                  <a:t>  on very large scales is a </a:t>
                </a:r>
                <a:r>
                  <a:rPr lang="en-GB" sz="2400" b="1"/>
                  <a:t>possible solution </a:t>
                </a:r>
                <a:r>
                  <a:rPr lang="en-GB" sz="2400"/>
                  <a:t>but it is not sufficient if we want to promote these solutions to those describing the scalar primordial power spectrum. </a:t>
                </a:r>
              </a:p>
              <a:p>
                <a:endParaRPr lang="en-GB" sz="2400"/>
              </a:p>
            </p:txBody>
          </p:sp>
        </mc:Choice>
        <mc:Fallback xmlns="">
          <p:sp>
            <p:nvSpPr>
              <p:cNvPr id="2" name="TextBox 1">
                <a:extLst>
                  <a:ext uri="{FF2B5EF4-FFF2-40B4-BE49-F238E27FC236}">
                    <a16:creationId xmlns:a16="http://schemas.microsoft.com/office/drawing/2014/main" id="{4942DD4B-66E5-D652-9F9B-1A10B55AF0D2}"/>
                  </a:ext>
                </a:extLst>
              </p:cNvPr>
              <p:cNvSpPr txBox="1">
                <a:spLocks noRot="1" noChangeAspect="1" noMove="1" noResize="1" noEditPoints="1" noAdjustHandles="1" noChangeArrowheads="1" noChangeShapeType="1" noTextEdit="1"/>
              </p:cNvSpPr>
              <p:nvPr/>
            </p:nvSpPr>
            <p:spPr>
              <a:xfrm>
                <a:off x="418069" y="1175378"/>
                <a:ext cx="11382632" cy="6034344"/>
              </a:xfrm>
              <a:prstGeom prst="rect">
                <a:avLst/>
              </a:prstGeom>
              <a:blipFill>
                <a:blip r:embed="rId4"/>
                <a:stretch>
                  <a:fillRect l="-892" t="-840" r="-446"/>
                </a:stretch>
              </a:blipFill>
            </p:spPr>
            <p:txBody>
              <a:bodyPr/>
              <a:lstStyle/>
              <a:p>
                <a:r>
                  <a:rPr lang="en-IT">
                    <a:noFill/>
                  </a:rPr>
                  <a:t> </a:t>
                </a:r>
              </a:p>
            </p:txBody>
          </p:sp>
        </mc:Fallback>
      </mc:AlternateContent>
      <p:pic>
        <p:nvPicPr>
          <p:cNvPr id="6" name="Picture 5">
            <a:extLst>
              <a:ext uri="{FF2B5EF4-FFF2-40B4-BE49-F238E27FC236}">
                <a16:creationId xmlns:a16="http://schemas.microsoft.com/office/drawing/2014/main" id="{14DD9EF3-42B4-B511-56A0-CE5D2E8EA7A9}"/>
              </a:ext>
            </a:extLst>
          </p:cNvPr>
          <p:cNvPicPr>
            <a:picLocks noChangeAspect="1"/>
          </p:cNvPicPr>
          <p:nvPr/>
        </p:nvPicPr>
        <p:blipFill>
          <a:blip r:embed="rId5"/>
          <a:stretch>
            <a:fillRect/>
          </a:stretch>
        </p:blipFill>
        <p:spPr>
          <a:xfrm>
            <a:off x="3043365" y="1511658"/>
            <a:ext cx="6143368" cy="881048"/>
          </a:xfrm>
          <a:prstGeom prst="rect">
            <a:avLst/>
          </a:prstGeom>
        </p:spPr>
      </p:pic>
      <p:pic>
        <p:nvPicPr>
          <p:cNvPr id="7" name="Picture 6">
            <a:extLst>
              <a:ext uri="{FF2B5EF4-FFF2-40B4-BE49-F238E27FC236}">
                <a16:creationId xmlns:a16="http://schemas.microsoft.com/office/drawing/2014/main" id="{0F9CAD14-A631-017D-EBD3-BB6D32B8E184}"/>
              </a:ext>
            </a:extLst>
          </p:cNvPr>
          <p:cNvPicPr>
            <a:picLocks noChangeAspect="1"/>
          </p:cNvPicPr>
          <p:nvPr/>
        </p:nvPicPr>
        <p:blipFill>
          <a:blip r:embed="rId6"/>
          <a:stretch>
            <a:fillRect/>
          </a:stretch>
        </p:blipFill>
        <p:spPr>
          <a:xfrm>
            <a:off x="4463360" y="4080974"/>
            <a:ext cx="3604208" cy="1067913"/>
          </a:xfrm>
          <a:prstGeom prst="rect">
            <a:avLst/>
          </a:prstGeom>
        </p:spPr>
      </p:pic>
      <p:pic>
        <p:nvPicPr>
          <p:cNvPr id="8" name="Picture 7" descr="A black lines with a white background&#10;&#10;AI-generated content may be incorrect.">
            <a:extLst>
              <a:ext uri="{FF2B5EF4-FFF2-40B4-BE49-F238E27FC236}">
                <a16:creationId xmlns:a16="http://schemas.microsoft.com/office/drawing/2014/main" id="{6CD3F209-8D99-A526-80E6-45F8E645D39E}"/>
              </a:ext>
            </a:extLst>
          </p:cNvPr>
          <p:cNvPicPr>
            <a:picLocks noChangeAspect="1"/>
          </p:cNvPicPr>
          <p:nvPr/>
        </p:nvPicPr>
        <p:blipFill>
          <a:blip r:embed="rId7"/>
          <a:stretch>
            <a:fillRect/>
          </a:stretch>
        </p:blipFill>
        <p:spPr>
          <a:xfrm>
            <a:off x="2686392" y="2728882"/>
            <a:ext cx="6600739" cy="1065344"/>
          </a:xfrm>
          <a:prstGeom prst="rect">
            <a:avLst/>
          </a:prstGeom>
        </p:spPr>
      </p:pic>
    </p:spTree>
    <p:extLst>
      <p:ext uri="{BB962C8B-B14F-4D97-AF65-F5344CB8AC3E}">
        <p14:creationId xmlns:p14="http://schemas.microsoft.com/office/powerpoint/2010/main" val="31306681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0997-1B46-A334-A2C9-C8D9E3088760}"/>
              </a:ext>
            </a:extLst>
          </p:cNvPr>
          <p:cNvSpPr>
            <a:spLocks noGrp="1"/>
          </p:cNvSpPr>
          <p:nvPr>
            <p:ph type="title"/>
          </p:nvPr>
        </p:nvSpPr>
        <p:spPr/>
        <p:txBody>
          <a:bodyPr/>
          <a:lstStyle/>
          <a:p>
            <a:r>
              <a:rPr lang="en-GB" sz="4400"/>
              <a:t>A comment:</a:t>
            </a:r>
            <a:endParaRPr lang="en-IT"/>
          </a:p>
        </p:txBody>
      </p:sp>
      <p:sp>
        <p:nvSpPr>
          <p:cNvPr id="3" name="Content Placeholder 2">
            <a:extLst>
              <a:ext uri="{FF2B5EF4-FFF2-40B4-BE49-F238E27FC236}">
                <a16:creationId xmlns:a16="http://schemas.microsoft.com/office/drawing/2014/main" id="{ED615CB5-F1E5-5A74-1134-9E32DDE940BA}"/>
              </a:ext>
            </a:extLst>
          </p:cNvPr>
          <p:cNvSpPr>
            <a:spLocks noGrp="1"/>
          </p:cNvSpPr>
          <p:nvPr>
            <p:ph idx="1"/>
          </p:nvPr>
        </p:nvSpPr>
        <p:spPr/>
        <p:txBody>
          <a:bodyPr/>
          <a:lstStyle/>
          <a:p>
            <a:pPr marL="0" indent="0">
              <a:buNone/>
            </a:pPr>
            <a:r>
              <a:rPr lang="en-GB"/>
              <a:t>A</a:t>
            </a:r>
            <a:r>
              <a:rPr lang="en-GB" sz="2800"/>
              <a:t>s can be seen from the metrics we have considered, with our approach we can analytically study vectors and tensors at the second order. </a:t>
            </a:r>
          </a:p>
          <a:p>
            <a:pPr marL="0" indent="0">
              <a:buNone/>
            </a:pPr>
            <a:r>
              <a:rPr lang="en-GB" sz="2800"/>
              <a:t>These contributions will also be analysed in detail in a subsequent paper. </a:t>
            </a:r>
          </a:p>
          <a:p>
            <a:endParaRPr lang="en-IT"/>
          </a:p>
        </p:txBody>
      </p:sp>
    </p:spTree>
    <p:extLst>
      <p:ext uri="{BB962C8B-B14F-4D97-AF65-F5344CB8AC3E}">
        <p14:creationId xmlns:p14="http://schemas.microsoft.com/office/powerpoint/2010/main" val="3529454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6071C45-529A-A457-2254-DFC87346F199}"/>
                  </a:ext>
                </a:extLst>
              </p:cNvPr>
              <p:cNvSpPr>
                <a:spLocks noGrp="1"/>
              </p:cNvSpPr>
              <p:nvPr>
                <p:ph type="title"/>
              </p:nvPr>
            </p:nvSpPr>
            <p:spPr>
              <a:xfrm>
                <a:off x="177800" y="0"/>
                <a:ext cx="10515600" cy="1325563"/>
              </a:xfrm>
            </p:spPr>
            <p:txBody>
              <a:bodyPr/>
              <a:lstStyle/>
              <a:p>
                <a:r>
                  <a:rPr lang="en-GB" sz="4400"/>
                  <a:t>When </a:t>
                </a:r>
                <a14:m>
                  <m:oMath xmlns:m="http://schemas.openxmlformats.org/officeDocument/2006/math">
                    <m:sSub>
                      <m:sSubPr>
                        <m:ctrlPr>
                          <a:rPr lang="en-GB" sz="4400" i="1" smtClean="0">
                            <a:latin typeface="Cambria Math" panose="02040503050406030204" pitchFamily="18" charset="0"/>
                          </a:rPr>
                        </m:ctrlPr>
                      </m:sSubPr>
                      <m:e>
                        <m:r>
                          <a:rPr lang="en-GB" sz="4400" i="1" smtClean="0">
                            <a:latin typeface="Cambria Math" panose="02040503050406030204" pitchFamily="18" charset="0"/>
                            <a:ea typeface="Cambria Math" panose="02040503050406030204" pitchFamily="18" charset="0"/>
                          </a:rPr>
                          <m:t>𝜓</m:t>
                        </m:r>
                      </m:e>
                      <m:sub>
                        <m:r>
                          <a:rPr lang="en-US" sz="4400" b="0" i="1" smtClean="0">
                            <a:latin typeface="Cambria Math" panose="02040503050406030204" pitchFamily="18" charset="0"/>
                          </a:rPr>
                          <m:t>2</m:t>
                        </m:r>
                      </m:sub>
                    </m:sSub>
                    <m:r>
                      <a:rPr lang="en-US" sz="4400" b="0" i="1" smtClean="0">
                        <a:latin typeface="Cambria Math" panose="02040503050406030204" pitchFamily="18" charset="0"/>
                      </a:rPr>
                      <m:t>=0</m:t>
                    </m:r>
                  </m:oMath>
                </a14:m>
                <a:r>
                  <a:rPr lang="en-GB" sz="4400"/>
                  <a:t> and  </a:t>
                </a:r>
                <a14:m>
                  <m:oMath xmlns:m="http://schemas.openxmlformats.org/officeDocument/2006/math">
                    <m:sSub>
                      <m:sSubPr>
                        <m:ctrlPr>
                          <a:rPr lang="en-GB" sz="4400" i="1" smtClean="0">
                            <a:latin typeface="Cambria Math" panose="02040503050406030204" pitchFamily="18" charset="0"/>
                          </a:rPr>
                        </m:ctrlPr>
                      </m:sSubPr>
                      <m:e>
                        <m:r>
                          <a:rPr lang="en-GB" sz="4400" i="1" smtClean="0">
                            <a:latin typeface="Cambria Math" panose="02040503050406030204" pitchFamily="18" charset="0"/>
                            <a:ea typeface="Cambria Math" panose="02040503050406030204" pitchFamily="18" charset="0"/>
                          </a:rPr>
                          <m:t>𝜙</m:t>
                        </m:r>
                      </m:e>
                      <m:sub>
                        <m:r>
                          <a:rPr lang="en-US" sz="4400" b="0" i="1" smtClean="0">
                            <a:latin typeface="Cambria Math" panose="02040503050406030204" pitchFamily="18" charset="0"/>
                          </a:rPr>
                          <m:t>2</m:t>
                        </m:r>
                      </m:sub>
                    </m:sSub>
                    <m:r>
                      <a:rPr lang="en-US" sz="4400" b="0" i="1" smtClean="0">
                        <a:latin typeface="Cambria Math" panose="02040503050406030204" pitchFamily="18" charset="0"/>
                      </a:rPr>
                      <m:t>=</m:t>
                    </m:r>
                    <m:sSub>
                      <m:sSubPr>
                        <m:ctrlPr>
                          <a:rPr lang="en-US" sz="4400" b="0" i="1" smtClean="0">
                            <a:latin typeface="Cambria Math" panose="02040503050406030204" pitchFamily="18" charset="0"/>
                          </a:rPr>
                        </m:ctrlPr>
                      </m:sSubPr>
                      <m:e>
                        <m:r>
                          <a:rPr lang="en-US" sz="4400" b="0" i="1" smtClean="0">
                            <a:latin typeface="Cambria Math" panose="02040503050406030204" pitchFamily="18" charset="0"/>
                            <a:ea typeface="Cambria Math" panose="02040503050406030204" pitchFamily="18" charset="0"/>
                          </a:rPr>
                          <m:t>ℱ</m:t>
                        </m:r>
                      </m:e>
                      <m:sub>
                        <m:r>
                          <a:rPr lang="en-US" sz="4400" b="0" i="1" smtClean="0">
                            <a:latin typeface="Cambria Math" panose="02040503050406030204" pitchFamily="18" charset="0"/>
                            <a:ea typeface="Cambria Math" panose="02040503050406030204" pitchFamily="18" charset="0"/>
                          </a:rPr>
                          <m:t>𝜒</m:t>
                        </m:r>
                      </m:sub>
                    </m:sSub>
                    <m:r>
                      <a:rPr lang="en-US" sz="4400" b="0" i="1" smtClean="0">
                        <a:latin typeface="Cambria Math" panose="02040503050406030204" pitchFamily="18" charset="0"/>
                      </a:rPr>
                      <m:t>/4</m:t>
                    </m:r>
                  </m:oMath>
                </a14:m>
                <a:endParaRPr lang="en-IT"/>
              </a:p>
            </p:txBody>
          </p:sp>
        </mc:Choice>
        <mc:Fallback xmlns="">
          <p:sp>
            <p:nvSpPr>
              <p:cNvPr id="2" name="Title 1">
                <a:extLst>
                  <a:ext uri="{FF2B5EF4-FFF2-40B4-BE49-F238E27FC236}">
                    <a16:creationId xmlns:a16="http://schemas.microsoft.com/office/drawing/2014/main" id="{76071C45-529A-A457-2254-DFC87346F199}"/>
                  </a:ext>
                </a:extLst>
              </p:cNvPr>
              <p:cNvSpPr>
                <a:spLocks noGrp="1" noRot="1" noChangeAspect="1" noMove="1" noResize="1" noEditPoints="1" noAdjustHandles="1" noChangeArrowheads="1" noChangeShapeType="1" noTextEdit="1"/>
              </p:cNvSpPr>
              <p:nvPr>
                <p:ph type="title"/>
              </p:nvPr>
            </p:nvSpPr>
            <p:spPr>
              <a:xfrm>
                <a:off x="177800" y="0"/>
                <a:ext cx="10515600" cy="1325563"/>
              </a:xfrm>
              <a:blipFill>
                <a:blip r:embed="rId3"/>
                <a:stretch>
                  <a:fillRect l="-2292"/>
                </a:stretch>
              </a:blipFill>
            </p:spPr>
            <p:txBody>
              <a:bodyPr/>
              <a:lstStyle/>
              <a:p>
                <a:r>
                  <a:rPr lang="en-IT">
                    <a:noFill/>
                  </a:rPr>
                  <a:t> </a:t>
                </a:r>
              </a:p>
            </p:txBody>
          </p:sp>
        </mc:Fallback>
      </mc:AlternateContent>
      <p:sp>
        <p:nvSpPr>
          <p:cNvPr id="3" name="Content Placeholder 2">
            <a:extLst>
              <a:ext uri="{FF2B5EF4-FFF2-40B4-BE49-F238E27FC236}">
                <a16:creationId xmlns:a16="http://schemas.microsoft.com/office/drawing/2014/main" id="{9FA47A86-C3C8-F97D-411B-7172301113AF}"/>
              </a:ext>
            </a:extLst>
          </p:cNvPr>
          <p:cNvSpPr>
            <a:spLocks noGrp="1"/>
          </p:cNvSpPr>
          <p:nvPr>
            <p:ph idx="1"/>
          </p:nvPr>
        </p:nvSpPr>
        <p:spPr>
          <a:xfrm>
            <a:off x="517814" y="1558925"/>
            <a:ext cx="10515600" cy="4351338"/>
          </a:xfrm>
        </p:spPr>
        <p:txBody>
          <a:bodyPr/>
          <a:lstStyle/>
          <a:p>
            <a:pPr marL="0" indent="0">
              <a:buNone/>
            </a:pPr>
            <a:r>
              <a:rPr lang="en-GB" sz="2400">
                <a:latin typeface="CMR10"/>
              </a:rPr>
              <a:t>Let me</a:t>
            </a:r>
            <a:r>
              <a:rPr lang="en-GB" sz="2400">
                <a:effectLst/>
                <a:latin typeface="CMR10"/>
              </a:rPr>
              <a:t> focus </a:t>
            </a:r>
            <a:r>
              <a:rPr lang="en-GB" sz="2400">
                <a:solidFill>
                  <a:srgbClr val="FF0000"/>
                </a:solidFill>
                <a:effectLst/>
                <a:latin typeface="CMR10"/>
              </a:rPr>
              <a:t>only on </a:t>
            </a:r>
            <a:r>
              <a:rPr lang="en-GB" sz="2400">
                <a:effectLst/>
                <a:latin typeface="CMR10"/>
              </a:rPr>
              <a:t>the first terms in</a:t>
            </a:r>
          </a:p>
          <a:p>
            <a:pPr marL="0" indent="0">
              <a:buNone/>
            </a:pPr>
            <a:endParaRPr lang="en-GB" sz="2400">
              <a:latin typeface="CMR10"/>
            </a:endParaRPr>
          </a:p>
          <a:p>
            <a:pPr marL="0" indent="0">
              <a:buNone/>
            </a:pPr>
            <a:endParaRPr lang="en-GB" sz="2400">
              <a:effectLst/>
              <a:latin typeface="CMR10"/>
            </a:endParaRPr>
          </a:p>
          <a:p>
            <a:pPr marL="0" indent="0">
              <a:buNone/>
            </a:pPr>
            <a:r>
              <a:rPr lang="en-GB" sz="2400">
                <a:latin typeface="CMR10"/>
              </a:rPr>
              <a:t>then we have</a:t>
            </a:r>
          </a:p>
          <a:p>
            <a:pPr marL="0" indent="0">
              <a:buNone/>
            </a:pPr>
            <a:endParaRPr lang="en-GB" sz="2400">
              <a:effectLst/>
              <a:latin typeface="CMR10"/>
            </a:endParaRPr>
          </a:p>
          <a:p>
            <a:pPr marL="0" indent="0">
              <a:buNone/>
            </a:pPr>
            <a:endParaRPr lang="en-GB" sz="2400">
              <a:latin typeface="CMR10"/>
            </a:endParaRPr>
          </a:p>
          <a:p>
            <a:pPr marL="0" indent="0">
              <a:buNone/>
            </a:pPr>
            <a:endParaRPr lang="en-GB" sz="2400">
              <a:effectLst/>
              <a:latin typeface="CMR10"/>
            </a:endParaRPr>
          </a:p>
          <a:p>
            <a:pPr marL="0" indent="0">
              <a:buNone/>
            </a:pPr>
            <a:r>
              <a:rPr lang="en-GB" sz="2400">
                <a:latin typeface="CMR10"/>
              </a:rPr>
              <a:t>where</a:t>
            </a:r>
            <a:r>
              <a:rPr lang="en-GB" sz="2400">
                <a:effectLst/>
                <a:latin typeface="CMR10"/>
              </a:rPr>
              <a:t>  </a:t>
            </a:r>
            <a:endParaRPr lang="en-GB" sz="2400"/>
          </a:p>
          <a:p>
            <a:endParaRPr lang="en-IT"/>
          </a:p>
        </p:txBody>
      </p:sp>
      <p:pic>
        <p:nvPicPr>
          <p:cNvPr id="4" name="Picture 3">
            <a:extLst>
              <a:ext uri="{FF2B5EF4-FFF2-40B4-BE49-F238E27FC236}">
                <a16:creationId xmlns:a16="http://schemas.microsoft.com/office/drawing/2014/main" id="{09EDAF6F-EFF4-0F33-4F44-ADF7C9BCC3B1}"/>
              </a:ext>
            </a:extLst>
          </p:cNvPr>
          <p:cNvPicPr>
            <a:picLocks noChangeAspect="1"/>
          </p:cNvPicPr>
          <p:nvPr/>
        </p:nvPicPr>
        <p:blipFill>
          <a:blip r:embed="rId4"/>
          <a:stretch>
            <a:fillRect/>
          </a:stretch>
        </p:blipFill>
        <p:spPr>
          <a:xfrm>
            <a:off x="1889414" y="2183462"/>
            <a:ext cx="7772400" cy="615735"/>
          </a:xfrm>
          <a:prstGeom prst="rect">
            <a:avLst/>
          </a:prstGeom>
        </p:spPr>
      </p:pic>
      <p:pic>
        <p:nvPicPr>
          <p:cNvPr id="6" name="Picture 5" descr="A group of math equations&#10;&#10;AI-generated content may be incorrect.">
            <a:extLst>
              <a:ext uri="{FF2B5EF4-FFF2-40B4-BE49-F238E27FC236}">
                <a16:creationId xmlns:a16="http://schemas.microsoft.com/office/drawing/2014/main" id="{A1F36D14-A935-BAE9-6E5A-13C8BE41F0AA}"/>
              </a:ext>
            </a:extLst>
          </p:cNvPr>
          <p:cNvPicPr>
            <a:picLocks noChangeAspect="1"/>
          </p:cNvPicPr>
          <p:nvPr/>
        </p:nvPicPr>
        <p:blipFill>
          <a:blip r:embed="rId5"/>
          <a:stretch>
            <a:fillRect/>
          </a:stretch>
        </p:blipFill>
        <p:spPr>
          <a:xfrm>
            <a:off x="517813" y="5164130"/>
            <a:ext cx="11086079" cy="1490670"/>
          </a:xfrm>
          <a:prstGeom prst="rect">
            <a:avLst/>
          </a:prstGeom>
        </p:spPr>
      </p:pic>
      <p:pic>
        <p:nvPicPr>
          <p:cNvPr id="8" name="Picture 7">
            <a:extLst>
              <a:ext uri="{FF2B5EF4-FFF2-40B4-BE49-F238E27FC236}">
                <a16:creationId xmlns:a16="http://schemas.microsoft.com/office/drawing/2014/main" id="{306E3A50-EA38-2131-9D71-0C1C5CB89E91}"/>
              </a:ext>
            </a:extLst>
          </p:cNvPr>
          <p:cNvPicPr>
            <a:picLocks noChangeAspect="1"/>
          </p:cNvPicPr>
          <p:nvPr/>
        </p:nvPicPr>
        <p:blipFill>
          <a:blip r:embed="rId6">
            <a:biLevel thresh="75000"/>
          </a:blip>
          <a:stretch>
            <a:fillRect/>
          </a:stretch>
        </p:blipFill>
        <p:spPr>
          <a:xfrm>
            <a:off x="365693" y="3460964"/>
            <a:ext cx="10988107" cy="1041399"/>
          </a:xfrm>
          <a:prstGeom prst="rect">
            <a:avLst/>
          </a:prstGeom>
        </p:spPr>
      </p:pic>
    </p:spTree>
    <p:extLst>
      <p:ext uri="{BB962C8B-B14F-4D97-AF65-F5344CB8AC3E}">
        <p14:creationId xmlns:p14="http://schemas.microsoft.com/office/powerpoint/2010/main" val="6334541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a:extLst>
            <a:ext uri="{FF2B5EF4-FFF2-40B4-BE49-F238E27FC236}">
              <a16:creationId xmlns:a16="http://schemas.microsoft.com/office/drawing/2014/main" id="{901328BA-B643-4348-D553-B58C9609545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DA064A-F482-E9CF-3B71-4FE01EAC1321}"/>
                  </a:ext>
                </a:extLst>
              </p:cNvPr>
              <p:cNvSpPr txBox="1"/>
              <p:nvPr/>
            </p:nvSpPr>
            <p:spPr>
              <a:xfrm>
                <a:off x="247136" y="1387019"/>
                <a:ext cx="11590638" cy="2123658"/>
              </a:xfrm>
              <a:prstGeom prst="rect">
                <a:avLst/>
              </a:prstGeom>
              <a:noFill/>
            </p:spPr>
            <p:txBody>
              <a:bodyPr wrap="square" rtlCol="0">
                <a:spAutoFit/>
              </a:bodyPr>
              <a:lstStyle/>
              <a:p>
                <a:r>
                  <a:rPr lang="en-GB" sz="3200">
                    <a:latin typeface="Cambria Math" panose="02040503050406030204" pitchFamily="18" charset="0"/>
                    <a:ea typeface="Cambria Math" panose="02040503050406030204" pitchFamily="18" charset="0"/>
                  </a:rPr>
                  <a:t>For </a:t>
                </a:r>
                <a14:m>
                  <m:oMath xmlns:m="http://schemas.openxmlformats.org/officeDocument/2006/math">
                    <m:sSub>
                      <m:sSubPr>
                        <m:ctrlPr>
                          <a:rPr lang="en-GB" sz="3200" i="1" smtClean="0">
                            <a:latin typeface="Cambria Math" panose="02040503050406030204" pitchFamily="18" charset="0"/>
                            <a:ea typeface="Cambria Math" panose="02040503050406030204" pitchFamily="18" charset="0"/>
                          </a:rPr>
                        </m:ctrlPr>
                      </m:sSubPr>
                      <m:e>
                        <m:r>
                          <a:rPr lang="en-GB" sz="3200" i="1" smtClean="0">
                            <a:latin typeface="Cambria Math" panose="02040503050406030204" pitchFamily="18" charset="0"/>
                            <a:ea typeface="Cambria Math" panose="02040503050406030204" pitchFamily="18" charset="0"/>
                          </a:rPr>
                          <m:t>𝜓</m:t>
                        </m:r>
                      </m:e>
                      <m:sub>
                        <m:r>
                          <a:rPr lang="en-US" sz="3200" b="0" i="1" smtClean="0">
                            <a:latin typeface="Cambria Math" panose="02040503050406030204" pitchFamily="18" charset="0"/>
                            <a:ea typeface="Cambria Math" panose="02040503050406030204" pitchFamily="18" charset="0"/>
                          </a:rPr>
                          <m:t>2</m:t>
                        </m:r>
                      </m:sub>
                    </m:sSub>
                    <m:r>
                      <a:rPr lang="en-GB"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m:t>
                    </m:r>
                  </m:oMath>
                </a14:m>
                <a:r>
                  <a:rPr lang="en-GB" sz="3200">
                    <a:latin typeface="Cambria Math" panose="02040503050406030204" pitchFamily="18" charset="0"/>
                    <a:ea typeface="Cambria Math" panose="02040503050406030204" pitchFamily="18" charset="0"/>
                  </a:rPr>
                  <a:t> we can say more…</a:t>
                </a:r>
              </a:p>
              <a:p>
                <a:r>
                  <a:rPr lang="en-GB" sz="3200">
                    <a:latin typeface="Cambria Math" panose="02040503050406030204" pitchFamily="18" charset="0"/>
                    <a:ea typeface="Cambria Math" panose="02040503050406030204" pitchFamily="18" charset="0"/>
                  </a:rPr>
                  <a:t>1) when </a:t>
                </a:r>
                <a14:m>
                  <m:oMath xmlns:m="http://schemas.openxmlformats.org/officeDocument/2006/math">
                    <m:sSub>
                      <m:sSubPr>
                        <m:ctrlPr>
                          <a:rPr lang="en-GB" sz="3200" i="1" smtClean="0">
                            <a:latin typeface="Cambria Math" panose="02040503050406030204" pitchFamily="18" charset="0"/>
                            <a:ea typeface="Cambria Math" panose="02040503050406030204" pitchFamily="18" charset="0"/>
                          </a:rPr>
                        </m:ctrlPr>
                      </m:sSubPr>
                      <m:e>
                        <m:r>
                          <a:rPr lang="en-GB" sz="3200" i="1" smtClean="0">
                            <a:latin typeface="Cambria Math" panose="02040503050406030204" pitchFamily="18" charset="0"/>
                            <a:ea typeface="Cambria Math" panose="02040503050406030204" pitchFamily="18" charset="0"/>
                          </a:rPr>
                          <m:t>𝜓</m:t>
                        </m:r>
                      </m:e>
                      <m:sub>
                        <m:r>
                          <a:rPr lang="en-US" sz="3200" b="0" i="1" smtClean="0">
                            <a:latin typeface="Cambria Math" panose="02040503050406030204" pitchFamily="18" charset="0"/>
                            <a:ea typeface="Cambria Math" panose="02040503050406030204" pitchFamily="18" charset="0"/>
                          </a:rPr>
                          <m:t>2</m:t>
                        </m:r>
                      </m:sub>
                    </m:sSub>
                    <m:r>
                      <a:rPr lang="en-GB"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0 , </m:t>
                    </m:r>
                    <m:sSub>
                      <m:sSubPr>
                        <m:ctrlPr>
                          <a:rPr lang="en-GB" sz="3200" i="1">
                            <a:latin typeface="Cambria Math" panose="02040503050406030204" pitchFamily="18" charset="0"/>
                            <a:ea typeface="Cambria Math" panose="02040503050406030204" pitchFamily="18" charset="0"/>
                          </a:rPr>
                        </m:ctrlPr>
                      </m:sSubPr>
                      <m:e>
                        <m:r>
                          <a:rPr lang="en-GB" sz="3200" i="1">
                            <a:latin typeface="Cambria Math" panose="02040503050406030204" pitchFamily="18" charset="0"/>
                            <a:ea typeface="Cambria Math" panose="02040503050406030204" pitchFamily="18" charset="0"/>
                          </a:rPr>
                          <m:t>𝜓</m:t>
                        </m:r>
                      </m:e>
                      <m:sub>
                        <m:r>
                          <a:rPr lang="en-US" sz="3200" i="1">
                            <a:latin typeface="Cambria Math" panose="02040503050406030204" pitchFamily="18" charset="0"/>
                            <a:ea typeface="Cambria Math" panose="02040503050406030204" pitchFamily="18" charset="0"/>
                          </a:rPr>
                          <m:t>2</m:t>
                        </m:r>
                      </m:sub>
                    </m:sSub>
                  </m:oMath>
                </a14:m>
                <a:r>
                  <a:rPr lang="en-GB" sz="3200">
                    <a:latin typeface="Cambria Math" panose="02040503050406030204" pitchFamily="18" charset="0"/>
                    <a:ea typeface="Cambria Math" panose="02040503050406030204" pitchFamily="18" charset="0"/>
                  </a:rPr>
                  <a:t> is not constant!</a:t>
                </a:r>
              </a:p>
              <a:p>
                <a:r>
                  <a:rPr lang="en-GB" sz="3200">
                    <a:latin typeface="Cambria Math" panose="02040503050406030204" pitchFamily="18" charset="0"/>
                    <a:ea typeface="Cambria Math" panose="02040503050406030204" pitchFamily="18" charset="0"/>
                  </a:rPr>
                  <a:t>2) … and what about </a:t>
                </a:r>
                <a14:m>
                  <m:oMath xmlns:m="http://schemas.openxmlformats.org/officeDocument/2006/math">
                    <m:r>
                      <a:rPr lang="en-GB" sz="3200" i="1" smtClean="0">
                        <a:latin typeface="Cambria Math" panose="02040503050406030204" pitchFamily="18" charset="0"/>
                        <a:ea typeface="Cambria Math" panose="02040503050406030204" pitchFamily="18" charset="0"/>
                      </a:rPr>
                      <m:t>𝜁</m:t>
                    </m:r>
                  </m:oMath>
                </a14:m>
                <a:r>
                  <a:rPr lang="en-GB" sz="3200">
                    <a:latin typeface="Cambria Math" panose="02040503050406030204" pitchFamily="18" charset="0"/>
                    <a:ea typeface="Cambria Math" panose="02040503050406030204" pitchFamily="18" charset="0"/>
                  </a:rPr>
                  <a:t> ? What can we say? </a:t>
                </a:r>
              </a:p>
              <a:p>
                <a:endParaRPr lang="en-GB"/>
              </a:p>
              <a:p>
                <a:r>
                  <a:rPr lang="en-GB"/>
                  <a:t> </a:t>
                </a:r>
              </a:p>
            </p:txBody>
          </p:sp>
        </mc:Choice>
        <mc:Fallback xmlns="">
          <p:sp>
            <p:nvSpPr>
              <p:cNvPr id="3" name="TextBox 2">
                <a:extLst>
                  <a:ext uri="{FF2B5EF4-FFF2-40B4-BE49-F238E27FC236}">
                    <a16:creationId xmlns:a16="http://schemas.microsoft.com/office/drawing/2014/main" id="{A5DA064A-F482-E9CF-3B71-4FE01EAC1321}"/>
                  </a:ext>
                </a:extLst>
              </p:cNvPr>
              <p:cNvSpPr txBox="1">
                <a:spLocks noRot="1" noChangeAspect="1" noMove="1" noResize="1" noEditPoints="1" noAdjustHandles="1" noChangeArrowheads="1" noChangeShapeType="1" noTextEdit="1"/>
              </p:cNvSpPr>
              <p:nvPr/>
            </p:nvSpPr>
            <p:spPr>
              <a:xfrm>
                <a:off x="247136" y="1387019"/>
                <a:ext cx="11590638" cy="2123658"/>
              </a:xfrm>
              <a:prstGeom prst="rect">
                <a:avLst/>
              </a:prstGeom>
              <a:blipFill>
                <a:blip r:embed="rId3"/>
                <a:stretch>
                  <a:fillRect l="-1313" t="-3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90E79D49-1800-6233-03D2-016DF62BE0D0}"/>
                  </a:ext>
                </a:extLst>
              </p:cNvPr>
              <p:cNvSpPr>
                <a:spLocks noGrp="1"/>
              </p:cNvSpPr>
              <p:nvPr>
                <p:ph type="title"/>
              </p:nvPr>
            </p:nvSpPr>
            <p:spPr>
              <a:xfrm>
                <a:off x="730077" y="122119"/>
                <a:ext cx="10970741" cy="1032069"/>
              </a:xfrm>
            </p:spPr>
            <p:txBody>
              <a:bodyPr>
                <a:normAutofit/>
              </a:bodyPr>
              <a:lstStyle/>
              <a:p>
                <a:r>
                  <a:rPr lang="en-GB" sz="3800">
                    <a:latin typeface="Avenir Book" panose="02000503020000020003" pitchFamily="2" charset="0"/>
                  </a:rPr>
                  <a:t>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is it possible to have </a:t>
                </a:r>
                <a14:m>
                  <m:oMath xmlns:m="http://schemas.openxmlformats.org/officeDocument/2006/math">
                    <m:sSub>
                      <m:sSubPr>
                        <m:ctrlPr>
                          <a:rPr lang="en-GB" sz="3800" i="1" smtClean="0">
                            <a:latin typeface="Cambria Math" panose="02040503050406030204" pitchFamily="18" charset="0"/>
                          </a:rPr>
                        </m:ctrlPr>
                      </m:sSubPr>
                      <m:e>
                        <m:r>
                          <a:rPr lang="en-GB" sz="3800" i="1" smtClean="0">
                            <a:latin typeface="Cambria Math" panose="02040503050406030204" pitchFamily="18" charset="0"/>
                            <a:ea typeface="Cambria Math" panose="02040503050406030204" pitchFamily="18" charset="0"/>
                          </a:rPr>
                          <m:t>𝜓</m:t>
                        </m:r>
                      </m:e>
                      <m:sub>
                        <m:r>
                          <a:rPr lang="en-US" sz="3800" b="0" i="1" smtClean="0">
                            <a:latin typeface="Cambria Math" panose="02040503050406030204" pitchFamily="18" charset="0"/>
                          </a:rPr>
                          <m:t>2</m:t>
                        </m:r>
                      </m:sub>
                    </m:sSub>
                    <m:r>
                      <a:rPr lang="en-GB" sz="3800" i="1" smtClean="0">
                        <a:latin typeface="Cambria Math" panose="02040503050406030204" pitchFamily="18" charset="0"/>
                        <a:ea typeface="Cambria Math" panose="02040503050406030204" pitchFamily="18" charset="0"/>
                      </a:rPr>
                      <m:t>≠</m:t>
                    </m:r>
                    <m:r>
                      <a:rPr lang="en-US" sz="3800" b="0" i="1" smtClean="0">
                        <a:latin typeface="Cambria Math" panose="02040503050406030204" pitchFamily="18" charset="0"/>
                        <a:ea typeface="Cambria Math" panose="02040503050406030204" pitchFamily="18" charset="0"/>
                      </a:rPr>
                      <m:t>0</m:t>
                    </m:r>
                  </m:oMath>
                </a14:m>
                <a:r>
                  <a:rPr lang="en-GB" sz="3800">
                    <a:latin typeface="Avenir Book" panose="02000503020000020003" pitchFamily="2" charset="0"/>
                  </a:rPr>
                  <a:t>?</a:t>
                </a:r>
              </a:p>
            </p:txBody>
          </p:sp>
        </mc:Choice>
        <mc:Fallback xmlns="">
          <p:sp>
            <p:nvSpPr>
              <p:cNvPr id="4" name="Title 1">
                <a:extLst>
                  <a:ext uri="{FF2B5EF4-FFF2-40B4-BE49-F238E27FC236}">
                    <a16:creationId xmlns:a16="http://schemas.microsoft.com/office/drawing/2014/main" id="{90E79D49-1800-6233-03D2-016DF62BE0D0}"/>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4"/>
                <a:stretch>
                  <a:fillRect l="-1850" b="-7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F025E9-53E3-B0EE-4700-C7CBA6DA13DE}"/>
                  </a:ext>
                </a:extLst>
              </p:cNvPr>
              <p:cNvSpPr txBox="1"/>
              <p:nvPr/>
            </p:nvSpPr>
            <p:spPr>
              <a:xfrm>
                <a:off x="338383" y="3429000"/>
                <a:ext cx="11515234" cy="3385542"/>
              </a:xfrm>
              <a:prstGeom prst="rect">
                <a:avLst/>
              </a:prstGeom>
              <a:noFill/>
            </p:spPr>
            <p:txBody>
              <a:bodyPr wrap="square">
                <a:spAutoFit/>
              </a:bodyPr>
              <a:lstStyle/>
              <a:p>
                <a:r>
                  <a:rPr lang="en-GB" sz="2800">
                    <a:latin typeface="CMR10"/>
                  </a:rPr>
                  <a:t>… or let me rephrase with other questions…</a:t>
                </a:r>
              </a:p>
              <a:p>
                <a:pPr marL="285750" indent="-285750">
                  <a:buFont typeface="Arial" panose="020B0604020202020204" pitchFamily="34" charset="0"/>
                  <a:buChar char="•"/>
                </a:pPr>
                <a:r>
                  <a:rPr lang="en-GB" sz="2800">
                    <a:latin typeface="CMR10"/>
                  </a:rPr>
                  <a:t>This results</a:t>
                </a:r>
                <a:r>
                  <a:rPr lang="en-GB" sz="2800">
                    <a:effectLst/>
                    <a:latin typeface="CMR10"/>
                  </a:rPr>
                  <a:t> show how the second-order scalar fluctuation grows as </a:t>
                </a:r>
                <a:r>
                  <a:rPr lang="en-GB" sz="2800">
                    <a:effectLst/>
                    <a:latin typeface="CMMI10"/>
                  </a:rPr>
                  <a:t>k</a:t>
                </a:r>
                <a:r>
                  <a:rPr lang="el-GR" sz="2800">
                    <a:effectLst/>
                    <a:latin typeface="CMMI10"/>
                  </a:rPr>
                  <a:t>η </a:t>
                </a:r>
                <a:r>
                  <a:rPr lang="el-GR" sz="2800">
                    <a:effectLst/>
                    <a:latin typeface="CMSY10"/>
                  </a:rPr>
                  <a:t>→ </a:t>
                </a:r>
                <a:r>
                  <a:rPr lang="el-GR" sz="2800">
                    <a:effectLst/>
                    <a:latin typeface="CMR10"/>
                  </a:rPr>
                  <a:t>0 </a:t>
                </a:r>
                <a:r>
                  <a:rPr lang="en-GB" sz="2800">
                    <a:effectLst/>
                    <a:latin typeface="CMR10"/>
                  </a:rPr>
                  <a:t>and thus, dominates over the tensor modes. </a:t>
                </a:r>
              </a:p>
              <a:p>
                <a:pPr marL="285750" indent="-285750">
                  <a:buFont typeface="Arial" panose="020B0604020202020204" pitchFamily="34" charset="0"/>
                  <a:buChar char="•"/>
                </a:pPr>
                <a:r>
                  <a:rPr lang="en-GB" sz="2800">
                    <a:latin typeface="CMR10"/>
                  </a:rPr>
                  <a:t>I</a:t>
                </a:r>
                <a:r>
                  <a:rPr lang="en-GB" sz="2800">
                    <a:effectLst/>
                    <a:latin typeface="CMR10"/>
                  </a:rPr>
                  <a:t>n this set up the curvature perturbation does not stay constant, which is a crucial property of this variable </a:t>
                </a:r>
                <a14:m>
                  <m:oMath xmlns:m="http://schemas.openxmlformats.org/officeDocument/2006/math">
                    <m:r>
                      <a:rPr lang="en-GB" sz="2800" i="1" smtClean="0">
                        <a:latin typeface="Cambria Math" panose="02040503050406030204" pitchFamily="18" charset="0"/>
                        <a:ea typeface="Cambria Math" panose="02040503050406030204" pitchFamily="18" charset="0"/>
                      </a:rPr>
                      <m:t>𝜁</m:t>
                    </m:r>
                    <m:r>
                      <a:rPr lang="en-US" sz="2800" b="0" i="0" smtClean="0">
                        <a:latin typeface="Cambria Math" panose="02040503050406030204" pitchFamily="18" charset="0"/>
                        <a:ea typeface="Cambria Math" panose="02040503050406030204" pitchFamily="18" charset="0"/>
                      </a:rPr>
                      <m:t>?</m:t>
                    </m:r>
                  </m:oMath>
                </a14:m>
                <a:endParaRPr lang="en-US" sz="2800" b="0">
                  <a:latin typeface="CMR10"/>
                  <a:ea typeface="Cambria Math" panose="02040503050406030204" pitchFamily="18" charset="0"/>
                </a:endParaRPr>
              </a:p>
              <a:p>
                <a:pPr marL="285750" indent="-285750">
                  <a:buFont typeface="Arial" panose="020B0604020202020204" pitchFamily="34" charset="0"/>
                  <a:buChar char="•"/>
                </a:pPr>
                <a:r>
                  <a:rPr lang="en-GB" sz="2800">
                    <a:solidFill>
                      <a:srgbClr val="3C4043"/>
                    </a:solidFill>
                    <a:effectLst/>
                  </a:rPr>
                  <a:t>What is the justification for not having constant </a:t>
                </a:r>
                <a14:m>
                  <m:oMath xmlns:m="http://schemas.openxmlformats.org/officeDocument/2006/math">
                    <m:r>
                      <a:rPr lang="en-GB" sz="2800" i="1" smtClean="0">
                        <a:latin typeface="Cambria Math" panose="02040503050406030204" pitchFamily="18" charset="0"/>
                        <a:ea typeface="Cambria Math" panose="02040503050406030204" pitchFamily="18" charset="0"/>
                      </a:rPr>
                      <m:t>𝜁</m:t>
                    </m:r>
                  </m:oMath>
                </a14:m>
                <a:r>
                  <a:rPr lang="en-GB" sz="2800">
                    <a:solidFill>
                      <a:srgbClr val="3C4043"/>
                    </a:solidFill>
                    <a:effectLst/>
                  </a:rPr>
                  <a:t> ? </a:t>
                </a:r>
              </a:p>
              <a:p>
                <a:pPr marL="285750" indent="-285750">
                  <a:buFont typeface="Arial" panose="020B0604020202020204" pitchFamily="34" charset="0"/>
                  <a:buChar char="•"/>
                </a:pPr>
                <a:r>
                  <a:rPr lang="en-GB" sz="2800">
                    <a:solidFill>
                      <a:srgbClr val="3C4043"/>
                    </a:solidFill>
                    <a:effectLst/>
                  </a:rPr>
                  <a:t>Why does the elimination of this characteristic not matter in this case?</a:t>
                </a:r>
              </a:p>
              <a:p>
                <a:endParaRPr lang="en-GB">
                  <a:solidFill>
                    <a:srgbClr val="3C4043"/>
                  </a:solidFill>
                  <a:effectLst/>
                </a:endParaRPr>
              </a:p>
            </p:txBody>
          </p:sp>
        </mc:Choice>
        <mc:Fallback xmlns="">
          <p:sp>
            <p:nvSpPr>
              <p:cNvPr id="5" name="TextBox 4">
                <a:extLst>
                  <a:ext uri="{FF2B5EF4-FFF2-40B4-BE49-F238E27FC236}">
                    <a16:creationId xmlns:a16="http://schemas.microsoft.com/office/drawing/2014/main" id="{27F025E9-53E3-B0EE-4700-C7CBA6DA13DE}"/>
                  </a:ext>
                </a:extLst>
              </p:cNvPr>
              <p:cNvSpPr txBox="1">
                <a:spLocks noRot="1" noChangeAspect="1" noMove="1" noResize="1" noEditPoints="1" noAdjustHandles="1" noChangeArrowheads="1" noChangeShapeType="1" noTextEdit="1"/>
              </p:cNvSpPr>
              <p:nvPr/>
            </p:nvSpPr>
            <p:spPr>
              <a:xfrm>
                <a:off x="338383" y="3429000"/>
                <a:ext cx="11515234" cy="3385542"/>
              </a:xfrm>
              <a:prstGeom prst="rect">
                <a:avLst/>
              </a:prstGeom>
              <a:blipFill>
                <a:blip r:embed="rId5"/>
                <a:stretch>
                  <a:fillRect l="-1101" t="-2247"/>
                </a:stretch>
              </a:blipFill>
            </p:spPr>
            <p:txBody>
              <a:bodyPr/>
              <a:lstStyle/>
              <a:p>
                <a:r>
                  <a:rPr lang="en-IT">
                    <a:noFill/>
                  </a:rPr>
                  <a:t> </a:t>
                </a:r>
              </a:p>
            </p:txBody>
          </p:sp>
        </mc:Fallback>
      </mc:AlternateContent>
    </p:spTree>
    <p:extLst>
      <p:ext uri="{BB962C8B-B14F-4D97-AF65-F5344CB8AC3E}">
        <p14:creationId xmlns:p14="http://schemas.microsoft.com/office/powerpoint/2010/main" val="5347317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a:extLst>
            <a:ext uri="{FF2B5EF4-FFF2-40B4-BE49-F238E27FC236}">
              <a16:creationId xmlns:a16="http://schemas.microsoft.com/office/drawing/2014/main" id="{88E78940-36B3-2916-6695-273E7510F63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6653B7A-56AA-0FB6-5F49-7406214C234B}"/>
                  </a:ext>
                </a:extLst>
              </p:cNvPr>
              <p:cNvSpPr txBox="1"/>
              <p:nvPr/>
            </p:nvSpPr>
            <p:spPr>
              <a:xfrm>
                <a:off x="247136" y="1387019"/>
                <a:ext cx="11590638" cy="2123658"/>
              </a:xfrm>
              <a:prstGeom prst="rect">
                <a:avLst/>
              </a:prstGeom>
              <a:noFill/>
            </p:spPr>
            <p:txBody>
              <a:bodyPr wrap="square" rtlCol="0">
                <a:spAutoFit/>
              </a:bodyPr>
              <a:lstStyle/>
              <a:p>
                <a:r>
                  <a:rPr lang="en-GB" sz="3200">
                    <a:latin typeface="Cambria Math" panose="02040503050406030204" pitchFamily="18" charset="0"/>
                    <a:ea typeface="Cambria Math" panose="02040503050406030204" pitchFamily="18" charset="0"/>
                  </a:rPr>
                  <a:t>For </a:t>
                </a:r>
                <a14:m>
                  <m:oMath xmlns:m="http://schemas.openxmlformats.org/officeDocument/2006/math">
                    <m:sSub>
                      <m:sSubPr>
                        <m:ctrlPr>
                          <a:rPr lang="en-GB" sz="3200" i="1" smtClean="0">
                            <a:latin typeface="Cambria Math" panose="02040503050406030204" pitchFamily="18" charset="0"/>
                            <a:ea typeface="Cambria Math" panose="02040503050406030204" pitchFamily="18" charset="0"/>
                          </a:rPr>
                        </m:ctrlPr>
                      </m:sSubPr>
                      <m:e>
                        <m:r>
                          <a:rPr lang="en-GB" sz="3200" i="1" smtClean="0">
                            <a:latin typeface="Cambria Math" panose="02040503050406030204" pitchFamily="18" charset="0"/>
                            <a:ea typeface="Cambria Math" panose="02040503050406030204" pitchFamily="18" charset="0"/>
                          </a:rPr>
                          <m:t>𝜓</m:t>
                        </m:r>
                      </m:e>
                      <m:sub>
                        <m:r>
                          <a:rPr lang="en-US" sz="3200" b="0" i="1" smtClean="0">
                            <a:latin typeface="Cambria Math" panose="02040503050406030204" pitchFamily="18" charset="0"/>
                            <a:ea typeface="Cambria Math" panose="02040503050406030204" pitchFamily="18" charset="0"/>
                          </a:rPr>
                          <m:t>2</m:t>
                        </m:r>
                      </m:sub>
                    </m:sSub>
                    <m:r>
                      <a:rPr lang="en-GB"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m:t>
                    </m:r>
                  </m:oMath>
                </a14:m>
                <a:r>
                  <a:rPr lang="en-GB" sz="3200">
                    <a:latin typeface="Cambria Math" panose="02040503050406030204" pitchFamily="18" charset="0"/>
                    <a:ea typeface="Cambria Math" panose="02040503050406030204" pitchFamily="18" charset="0"/>
                  </a:rPr>
                  <a:t> we can say more…</a:t>
                </a:r>
              </a:p>
              <a:p>
                <a:r>
                  <a:rPr lang="en-GB" sz="3200">
                    <a:latin typeface="Cambria Math" panose="02040503050406030204" pitchFamily="18" charset="0"/>
                    <a:ea typeface="Cambria Math" panose="02040503050406030204" pitchFamily="18" charset="0"/>
                  </a:rPr>
                  <a:t>1) when </a:t>
                </a:r>
                <a14:m>
                  <m:oMath xmlns:m="http://schemas.openxmlformats.org/officeDocument/2006/math">
                    <m:sSub>
                      <m:sSubPr>
                        <m:ctrlPr>
                          <a:rPr lang="en-GB" sz="3200" i="1" smtClean="0">
                            <a:latin typeface="Cambria Math" panose="02040503050406030204" pitchFamily="18" charset="0"/>
                            <a:ea typeface="Cambria Math" panose="02040503050406030204" pitchFamily="18" charset="0"/>
                          </a:rPr>
                        </m:ctrlPr>
                      </m:sSubPr>
                      <m:e>
                        <m:r>
                          <a:rPr lang="en-GB" sz="3200" i="1" smtClean="0">
                            <a:latin typeface="Cambria Math" panose="02040503050406030204" pitchFamily="18" charset="0"/>
                            <a:ea typeface="Cambria Math" panose="02040503050406030204" pitchFamily="18" charset="0"/>
                          </a:rPr>
                          <m:t>𝜓</m:t>
                        </m:r>
                      </m:e>
                      <m:sub>
                        <m:r>
                          <a:rPr lang="en-US" sz="3200" b="0" i="1" smtClean="0">
                            <a:latin typeface="Cambria Math" panose="02040503050406030204" pitchFamily="18" charset="0"/>
                            <a:ea typeface="Cambria Math" panose="02040503050406030204" pitchFamily="18" charset="0"/>
                          </a:rPr>
                          <m:t>2</m:t>
                        </m:r>
                      </m:sub>
                    </m:sSub>
                    <m:r>
                      <a:rPr lang="en-GB"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0 , </m:t>
                    </m:r>
                    <m:sSub>
                      <m:sSubPr>
                        <m:ctrlPr>
                          <a:rPr lang="en-GB" sz="3200" i="1">
                            <a:latin typeface="Cambria Math" panose="02040503050406030204" pitchFamily="18" charset="0"/>
                            <a:ea typeface="Cambria Math" panose="02040503050406030204" pitchFamily="18" charset="0"/>
                          </a:rPr>
                        </m:ctrlPr>
                      </m:sSubPr>
                      <m:e>
                        <m:r>
                          <a:rPr lang="en-GB" sz="3200" i="1">
                            <a:latin typeface="Cambria Math" panose="02040503050406030204" pitchFamily="18" charset="0"/>
                            <a:ea typeface="Cambria Math" panose="02040503050406030204" pitchFamily="18" charset="0"/>
                          </a:rPr>
                          <m:t>𝜓</m:t>
                        </m:r>
                      </m:e>
                      <m:sub>
                        <m:r>
                          <a:rPr lang="en-US" sz="3200" i="1">
                            <a:latin typeface="Cambria Math" panose="02040503050406030204" pitchFamily="18" charset="0"/>
                            <a:ea typeface="Cambria Math" panose="02040503050406030204" pitchFamily="18" charset="0"/>
                          </a:rPr>
                          <m:t>2</m:t>
                        </m:r>
                      </m:sub>
                    </m:sSub>
                  </m:oMath>
                </a14:m>
                <a:r>
                  <a:rPr lang="en-GB" sz="3200">
                    <a:latin typeface="Cambria Math" panose="02040503050406030204" pitchFamily="18" charset="0"/>
                    <a:ea typeface="Cambria Math" panose="02040503050406030204" pitchFamily="18" charset="0"/>
                  </a:rPr>
                  <a:t> is not constant!</a:t>
                </a:r>
              </a:p>
              <a:p>
                <a:r>
                  <a:rPr lang="en-GB" sz="3200">
                    <a:latin typeface="Cambria Math" panose="02040503050406030204" pitchFamily="18" charset="0"/>
                    <a:ea typeface="Cambria Math" panose="02040503050406030204" pitchFamily="18" charset="0"/>
                  </a:rPr>
                  <a:t>2) … and what about </a:t>
                </a:r>
                <a14:m>
                  <m:oMath xmlns:m="http://schemas.openxmlformats.org/officeDocument/2006/math">
                    <m:r>
                      <a:rPr lang="en-GB" sz="3200" i="1" smtClean="0">
                        <a:latin typeface="Cambria Math" panose="02040503050406030204" pitchFamily="18" charset="0"/>
                        <a:ea typeface="Cambria Math" panose="02040503050406030204" pitchFamily="18" charset="0"/>
                      </a:rPr>
                      <m:t>𝜁</m:t>
                    </m:r>
                  </m:oMath>
                </a14:m>
                <a:r>
                  <a:rPr lang="en-GB" sz="3200">
                    <a:latin typeface="Cambria Math" panose="02040503050406030204" pitchFamily="18" charset="0"/>
                    <a:ea typeface="Cambria Math" panose="02040503050406030204" pitchFamily="18" charset="0"/>
                  </a:rPr>
                  <a:t> ? What can we say? </a:t>
                </a:r>
              </a:p>
              <a:p>
                <a:endParaRPr lang="en-GB"/>
              </a:p>
              <a:p>
                <a:r>
                  <a:rPr lang="en-GB"/>
                  <a:t> </a:t>
                </a:r>
              </a:p>
            </p:txBody>
          </p:sp>
        </mc:Choice>
        <mc:Fallback xmlns="">
          <p:sp>
            <p:nvSpPr>
              <p:cNvPr id="3" name="TextBox 2">
                <a:extLst>
                  <a:ext uri="{FF2B5EF4-FFF2-40B4-BE49-F238E27FC236}">
                    <a16:creationId xmlns:a16="http://schemas.microsoft.com/office/drawing/2014/main" id="{A5DA064A-F482-E9CF-3B71-4FE01EAC1321}"/>
                  </a:ext>
                </a:extLst>
              </p:cNvPr>
              <p:cNvSpPr txBox="1">
                <a:spLocks noRot="1" noChangeAspect="1" noMove="1" noResize="1" noEditPoints="1" noAdjustHandles="1" noChangeArrowheads="1" noChangeShapeType="1" noTextEdit="1"/>
              </p:cNvSpPr>
              <p:nvPr/>
            </p:nvSpPr>
            <p:spPr>
              <a:xfrm>
                <a:off x="247136" y="1387019"/>
                <a:ext cx="11590638" cy="2123658"/>
              </a:xfrm>
              <a:prstGeom prst="rect">
                <a:avLst/>
              </a:prstGeom>
              <a:blipFill>
                <a:blip r:embed="rId3"/>
                <a:stretch>
                  <a:fillRect l="-1313" t="-3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2CCBDE9F-59E4-B1EA-12D0-F14D03C06F02}"/>
                  </a:ext>
                </a:extLst>
              </p:cNvPr>
              <p:cNvSpPr>
                <a:spLocks noGrp="1"/>
              </p:cNvSpPr>
              <p:nvPr>
                <p:ph type="title"/>
              </p:nvPr>
            </p:nvSpPr>
            <p:spPr>
              <a:xfrm>
                <a:off x="730077" y="122119"/>
                <a:ext cx="10970741" cy="1032069"/>
              </a:xfrm>
            </p:spPr>
            <p:txBody>
              <a:bodyPr>
                <a:normAutofit/>
              </a:bodyPr>
              <a:lstStyle/>
              <a:p>
                <a:r>
                  <a:rPr lang="en-GB" sz="3800">
                    <a:latin typeface="Avenir Book" panose="02000503020000020003" pitchFamily="2" charset="0"/>
                  </a:rPr>
                  <a:t>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is it possible to have </a:t>
                </a:r>
                <a14:m>
                  <m:oMath xmlns:m="http://schemas.openxmlformats.org/officeDocument/2006/math">
                    <m:sSub>
                      <m:sSubPr>
                        <m:ctrlPr>
                          <a:rPr lang="en-GB" sz="3800" i="1" smtClean="0">
                            <a:latin typeface="Cambria Math" panose="02040503050406030204" pitchFamily="18" charset="0"/>
                          </a:rPr>
                        </m:ctrlPr>
                      </m:sSubPr>
                      <m:e>
                        <m:r>
                          <a:rPr lang="en-GB" sz="3800" i="1" smtClean="0">
                            <a:latin typeface="Cambria Math" panose="02040503050406030204" pitchFamily="18" charset="0"/>
                            <a:ea typeface="Cambria Math" panose="02040503050406030204" pitchFamily="18" charset="0"/>
                          </a:rPr>
                          <m:t>𝜓</m:t>
                        </m:r>
                      </m:e>
                      <m:sub>
                        <m:r>
                          <a:rPr lang="en-US" sz="3800" b="0" i="1" smtClean="0">
                            <a:latin typeface="Cambria Math" panose="02040503050406030204" pitchFamily="18" charset="0"/>
                          </a:rPr>
                          <m:t>2</m:t>
                        </m:r>
                      </m:sub>
                    </m:sSub>
                    <m:r>
                      <a:rPr lang="en-GB" sz="3800" i="1" smtClean="0">
                        <a:latin typeface="Cambria Math" panose="02040503050406030204" pitchFamily="18" charset="0"/>
                        <a:ea typeface="Cambria Math" panose="02040503050406030204" pitchFamily="18" charset="0"/>
                      </a:rPr>
                      <m:t>≠</m:t>
                    </m:r>
                    <m:r>
                      <a:rPr lang="en-US" sz="3800" b="0" i="1" smtClean="0">
                        <a:latin typeface="Cambria Math" panose="02040503050406030204" pitchFamily="18" charset="0"/>
                        <a:ea typeface="Cambria Math" panose="02040503050406030204" pitchFamily="18" charset="0"/>
                      </a:rPr>
                      <m:t>0</m:t>
                    </m:r>
                  </m:oMath>
                </a14:m>
                <a:r>
                  <a:rPr lang="en-GB" sz="3800">
                    <a:latin typeface="Avenir Book" panose="02000503020000020003" pitchFamily="2" charset="0"/>
                  </a:rPr>
                  <a:t>?</a:t>
                </a:r>
              </a:p>
            </p:txBody>
          </p:sp>
        </mc:Choice>
        <mc:Fallback xmlns="">
          <p:sp>
            <p:nvSpPr>
              <p:cNvPr id="4" name="Title 1">
                <a:extLst>
                  <a:ext uri="{FF2B5EF4-FFF2-40B4-BE49-F238E27FC236}">
                    <a16:creationId xmlns:a16="http://schemas.microsoft.com/office/drawing/2014/main" id="{90E79D49-1800-6233-03D2-016DF62BE0D0}"/>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4"/>
                <a:stretch>
                  <a:fillRect l="-1850" b="-7317"/>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F1D8158C-CD69-EFFA-3BAF-AB59C8176C77}"/>
              </a:ext>
            </a:extLst>
          </p:cNvPr>
          <p:cNvSpPr txBox="1"/>
          <p:nvPr/>
        </p:nvSpPr>
        <p:spPr>
          <a:xfrm>
            <a:off x="354226" y="2999509"/>
            <a:ext cx="11590638" cy="3847207"/>
          </a:xfrm>
          <a:prstGeom prst="rect">
            <a:avLst/>
          </a:prstGeom>
          <a:noFill/>
        </p:spPr>
        <p:txBody>
          <a:bodyPr wrap="square">
            <a:spAutoFit/>
          </a:bodyPr>
          <a:lstStyle/>
          <a:p>
            <a:r>
              <a:rPr lang="en-GB" sz="2800" dirty="0">
                <a:effectLst/>
                <a:latin typeface="CMR10"/>
              </a:rPr>
              <a:t>Possible answer(s): </a:t>
            </a:r>
          </a:p>
          <a:p>
            <a:pPr marL="457200" indent="-457200">
              <a:buFont typeface="Arial" panose="020B0604020202020204" pitchFamily="34" charset="0"/>
              <a:buChar char="•"/>
            </a:pPr>
            <a:r>
              <a:rPr lang="en-GB" sz="2400" dirty="0">
                <a:effectLst/>
                <a:latin typeface="CMR10"/>
              </a:rPr>
              <a:t>This effect is very important (for the framework we are considering in this paper) to obtain at the end of inflation an amplitude for the power spectrum of </a:t>
            </a:r>
            <a:r>
              <a:rPr lang="en-GB" sz="2400" dirty="0">
                <a:effectLst/>
                <a:latin typeface="CMMI10"/>
              </a:rPr>
              <a:t>P</a:t>
            </a:r>
            <a:r>
              <a:rPr lang="el-GR" sz="2400" baseline="-25000" dirty="0">
                <a:effectLst/>
                <a:latin typeface="CMMI7"/>
              </a:rPr>
              <a:t>ζ</a:t>
            </a:r>
            <a:r>
              <a:rPr lang="el-GR" sz="2400" dirty="0">
                <a:effectLst/>
                <a:latin typeface="CMMI7"/>
              </a:rPr>
              <a:t> </a:t>
            </a:r>
            <a:r>
              <a:rPr lang="en-GB" sz="2400" dirty="0">
                <a:effectLst/>
                <a:latin typeface="CMR10"/>
              </a:rPr>
              <a:t>that is larger than the tensor one. </a:t>
            </a:r>
          </a:p>
          <a:p>
            <a:pPr marL="457200" indent="-457200">
              <a:buFont typeface="Arial" panose="020B0604020202020204" pitchFamily="34" charset="0"/>
              <a:buChar char="•"/>
            </a:pPr>
            <a:r>
              <a:rPr lang="en-GB" sz="2400" dirty="0">
                <a:effectLst/>
                <a:latin typeface="CMR10"/>
              </a:rPr>
              <a:t>This is a specific feature of our scenario, which allows us to reach constraints imposed, for instance, at CMB scales. Otherwise, we are not able to reach the constraint imposed, for example, by CMB measurements. As for the smallest (comoving) scales, they should be very small compared to the (comoving) cosmological horizon. </a:t>
            </a:r>
          </a:p>
          <a:p>
            <a:pPr marL="457200" indent="-457200">
              <a:buFont typeface="Arial" panose="020B0604020202020204" pitchFamily="34" charset="0"/>
              <a:buChar char="•"/>
            </a:pPr>
            <a:r>
              <a:rPr lang="en-GB" sz="2400" dirty="0">
                <a:effectLst/>
                <a:latin typeface="CMR10"/>
              </a:rPr>
              <a:t>Of course, there are several non-trivial effects that can be directly observed via Master equation that we have obtained</a:t>
            </a:r>
            <a:r>
              <a:rPr lang="en-GB" sz="2400" dirty="0">
                <a:solidFill>
                  <a:srgbClr val="3C4043"/>
                </a:solidFill>
                <a:latin typeface="CMR10"/>
              </a:rPr>
              <a:t>.</a:t>
            </a:r>
            <a:endParaRPr lang="en-GB" sz="2400" dirty="0"/>
          </a:p>
        </p:txBody>
      </p:sp>
    </p:spTree>
    <p:extLst>
      <p:ext uri="{BB962C8B-B14F-4D97-AF65-F5344CB8AC3E}">
        <p14:creationId xmlns:p14="http://schemas.microsoft.com/office/powerpoint/2010/main" val="1201311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a:extLst>
            <a:ext uri="{FF2B5EF4-FFF2-40B4-BE49-F238E27FC236}">
              <a16:creationId xmlns:a16="http://schemas.microsoft.com/office/drawing/2014/main" id="{5846F4B7-49EF-8BA9-C43B-3EA27C6D744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361C06-0FB5-76D1-3195-3E1EE3FDA7D9}"/>
                  </a:ext>
                </a:extLst>
              </p:cNvPr>
              <p:cNvSpPr txBox="1"/>
              <p:nvPr/>
            </p:nvSpPr>
            <p:spPr>
              <a:xfrm>
                <a:off x="247136" y="1387019"/>
                <a:ext cx="11590638" cy="2123658"/>
              </a:xfrm>
              <a:prstGeom prst="rect">
                <a:avLst/>
              </a:prstGeom>
              <a:noFill/>
            </p:spPr>
            <p:txBody>
              <a:bodyPr wrap="square" rtlCol="0">
                <a:spAutoFit/>
              </a:bodyPr>
              <a:lstStyle/>
              <a:p>
                <a:r>
                  <a:rPr lang="en-GB" sz="3200">
                    <a:latin typeface="Cambria Math" panose="02040503050406030204" pitchFamily="18" charset="0"/>
                    <a:ea typeface="Cambria Math" panose="02040503050406030204" pitchFamily="18" charset="0"/>
                  </a:rPr>
                  <a:t>For </a:t>
                </a:r>
                <a14:m>
                  <m:oMath xmlns:m="http://schemas.openxmlformats.org/officeDocument/2006/math">
                    <m:sSub>
                      <m:sSubPr>
                        <m:ctrlPr>
                          <a:rPr lang="en-GB" sz="3200" i="1" smtClean="0">
                            <a:latin typeface="Cambria Math" panose="02040503050406030204" pitchFamily="18" charset="0"/>
                            <a:ea typeface="Cambria Math" panose="02040503050406030204" pitchFamily="18" charset="0"/>
                          </a:rPr>
                        </m:ctrlPr>
                      </m:sSubPr>
                      <m:e>
                        <m:r>
                          <a:rPr lang="en-GB" sz="3200" i="1" smtClean="0">
                            <a:latin typeface="Cambria Math" panose="02040503050406030204" pitchFamily="18" charset="0"/>
                            <a:ea typeface="Cambria Math" panose="02040503050406030204" pitchFamily="18" charset="0"/>
                          </a:rPr>
                          <m:t>𝜓</m:t>
                        </m:r>
                      </m:e>
                      <m:sub>
                        <m:r>
                          <a:rPr lang="en-US" sz="3200" b="0" i="1" smtClean="0">
                            <a:latin typeface="Cambria Math" panose="02040503050406030204" pitchFamily="18" charset="0"/>
                            <a:ea typeface="Cambria Math" panose="02040503050406030204" pitchFamily="18" charset="0"/>
                          </a:rPr>
                          <m:t>2</m:t>
                        </m:r>
                      </m:sub>
                    </m:sSub>
                    <m:r>
                      <a:rPr lang="en-GB"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m:t>
                    </m:r>
                  </m:oMath>
                </a14:m>
                <a:r>
                  <a:rPr lang="en-GB" sz="3200">
                    <a:latin typeface="Cambria Math" panose="02040503050406030204" pitchFamily="18" charset="0"/>
                    <a:ea typeface="Cambria Math" panose="02040503050406030204" pitchFamily="18" charset="0"/>
                  </a:rPr>
                  <a:t> we can say more…</a:t>
                </a:r>
              </a:p>
              <a:p>
                <a:r>
                  <a:rPr lang="en-GB" sz="3200">
                    <a:latin typeface="Cambria Math" panose="02040503050406030204" pitchFamily="18" charset="0"/>
                    <a:ea typeface="Cambria Math" panose="02040503050406030204" pitchFamily="18" charset="0"/>
                  </a:rPr>
                  <a:t>1) when </a:t>
                </a:r>
                <a14:m>
                  <m:oMath xmlns:m="http://schemas.openxmlformats.org/officeDocument/2006/math">
                    <m:sSub>
                      <m:sSubPr>
                        <m:ctrlPr>
                          <a:rPr lang="en-GB" sz="3200" i="1" smtClean="0">
                            <a:latin typeface="Cambria Math" panose="02040503050406030204" pitchFamily="18" charset="0"/>
                            <a:ea typeface="Cambria Math" panose="02040503050406030204" pitchFamily="18" charset="0"/>
                          </a:rPr>
                        </m:ctrlPr>
                      </m:sSubPr>
                      <m:e>
                        <m:r>
                          <a:rPr lang="en-GB" sz="3200" i="1" smtClean="0">
                            <a:latin typeface="Cambria Math" panose="02040503050406030204" pitchFamily="18" charset="0"/>
                            <a:ea typeface="Cambria Math" panose="02040503050406030204" pitchFamily="18" charset="0"/>
                          </a:rPr>
                          <m:t>𝜓</m:t>
                        </m:r>
                      </m:e>
                      <m:sub>
                        <m:r>
                          <a:rPr lang="en-US" sz="3200" b="0" i="1" smtClean="0">
                            <a:latin typeface="Cambria Math" panose="02040503050406030204" pitchFamily="18" charset="0"/>
                            <a:ea typeface="Cambria Math" panose="02040503050406030204" pitchFamily="18" charset="0"/>
                          </a:rPr>
                          <m:t>2</m:t>
                        </m:r>
                      </m:sub>
                    </m:sSub>
                    <m:r>
                      <a:rPr lang="en-GB"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0 , </m:t>
                    </m:r>
                    <m:sSub>
                      <m:sSubPr>
                        <m:ctrlPr>
                          <a:rPr lang="en-GB" sz="3200" i="1">
                            <a:latin typeface="Cambria Math" panose="02040503050406030204" pitchFamily="18" charset="0"/>
                            <a:ea typeface="Cambria Math" panose="02040503050406030204" pitchFamily="18" charset="0"/>
                          </a:rPr>
                        </m:ctrlPr>
                      </m:sSubPr>
                      <m:e>
                        <m:r>
                          <a:rPr lang="en-GB" sz="3200" i="1">
                            <a:latin typeface="Cambria Math" panose="02040503050406030204" pitchFamily="18" charset="0"/>
                            <a:ea typeface="Cambria Math" panose="02040503050406030204" pitchFamily="18" charset="0"/>
                          </a:rPr>
                          <m:t>𝜓</m:t>
                        </m:r>
                      </m:e>
                      <m:sub>
                        <m:r>
                          <a:rPr lang="en-US" sz="3200" i="1">
                            <a:latin typeface="Cambria Math" panose="02040503050406030204" pitchFamily="18" charset="0"/>
                            <a:ea typeface="Cambria Math" panose="02040503050406030204" pitchFamily="18" charset="0"/>
                          </a:rPr>
                          <m:t>2</m:t>
                        </m:r>
                      </m:sub>
                    </m:sSub>
                  </m:oMath>
                </a14:m>
                <a:r>
                  <a:rPr lang="en-GB" sz="3200">
                    <a:latin typeface="Cambria Math" panose="02040503050406030204" pitchFamily="18" charset="0"/>
                    <a:ea typeface="Cambria Math" panose="02040503050406030204" pitchFamily="18" charset="0"/>
                  </a:rPr>
                  <a:t> is not constant!</a:t>
                </a:r>
              </a:p>
              <a:p>
                <a:r>
                  <a:rPr lang="en-GB" sz="3200">
                    <a:latin typeface="Cambria Math" panose="02040503050406030204" pitchFamily="18" charset="0"/>
                    <a:ea typeface="Cambria Math" panose="02040503050406030204" pitchFamily="18" charset="0"/>
                  </a:rPr>
                  <a:t>2) … and what about </a:t>
                </a:r>
                <a14:m>
                  <m:oMath xmlns:m="http://schemas.openxmlformats.org/officeDocument/2006/math">
                    <m:r>
                      <a:rPr lang="en-GB" sz="3200" i="1" smtClean="0">
                        <a:latin typeface="Cambria Math" panose="02040503050406030204" pitchFamily="18" charset="0"/>
                        <a:ea typeface="Cambria Math" panose="02040503050406030204" pitchFamily="18" charset="0"/>
                      </a:rPr>
                      <m:t>𝜁</m:t>
                    </m:r>
                  </m:oMath>
                </a14:m>
                <a:r>
                  <a:rPr lang="en-GB" sz="3200">
                    <a:latin typeface="Cambria Math" panose="02040503050406030204" pitchFamily="18" charset="0"/>
                    <a:ea typeface="Cambria Math" panose="02040503050406030204" pitchFamily="18" charset="0"/>
                  </a:rPr>
                  <a:t> ? What can we say? </a:t>
                </a:r>
              </a:p>
              <a:p>
                <a:endParaRPr lang="en-GB"/>
              </a:p>
              <a:p>
                <a:r>
                  <a:rPr lang="en-GB"/>
                  <a:t> </a:t>
                </a:r>
              </a:p>
            </p:txBody>
          </p:sp>
        </mc:Choice>
        <mc:Fallback xmlns="">
          <p:sp>
            <p:nvSpPr>
              <p:cNvPr id="3" name="TextBox 2">
                <a:extLst>
                  <a:ext uri="{FF2B5EF4-FFF2-40B4-BE49-F238E27FC236}">
                    <a16:creationId xmlns:a16="http://schemas.microsoft.com/office/drawing/2014/main" id="{4A361C06-0FB5-76D1-3195-3E1EE3FDA7D9}"/>
                  </a:ext>
                </a:extLst>
              </p:cNvPr>
              <p:cNvSpPr txBox="1">
                <a:spLocks noRot="1" noChangeAspect="1" noMove="1" noResize="1" noEditPoints="1" noAdjustHandles="1" noChangeArrowheads="1" noChangeShapeType="1" noTextEdit="1"/>
              </p:cNvSpPr>
              <p:nvPr/>
            </p:nvSpPr>
            <p:spPr>
              <a:xfrm>
                <a:off x="247136" y="1387019"/>
                <a:ext cx="11590638" cy="2123658"/>
              </a:xfrm>
              <a:prstGeom prst="rect">
                <a:avLst/>
              </a:prstGeom>
              <a:blipFill>
                <a:blip r:embed="rId3"/>
                <a:stretch>
                  <a:fillRect l="-1313" t="-357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7FABD824-ECE6-3C3D-0C6A-2065344C42C9}"/>
                  </a:ext>
                </a:extLst>
              </p:cNvPr>
              <p:cNvSpPr>
                <a:spLocks noGrp="1"/>
              </p:cNvSpPr>
              <p:nvPr>
                <p:ph type="title"/>
              </p:nvPr>
            </p:nvSpPr>
            <p:spPr>
              <a:xfrm>
                <a:off x="730077" y="122119"/>
                <a:ext cx="10970741" cy="1032069"/>
              </a:xfrm>
            </p:spPr>
            <p:txBody>
              <a:bodyPr>
                <a:normAutofit/>
              </a:bodyPr>
              <a:lstStyle/>
              <a:p>
                <a:r>
                  <a:rPr lang="en-GB" sz="3800">
                    <a:latin typeface="Avenir Book" panose="02000503020000020003" pitchFamily="2" charset="0"/>
                  </a:rPr>
                  <a:t>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is it possible to have </a:t>
                </a:r>
                <a14:m>
                  <m:oMath xmlns:m="http://schemas.openxmlformats.org/officeDocument/2006/math">
                    <m:sSub>
                      <m:sSubPr>
                        <m:ctrlPr>
                          <a:rPr lang="en-GB" sz="3800" i="1" smtClean="0">
                            <a:latin typeface="Cambria Math" panose="02040503050406030204" pitchFamily="18" charset="0"/>
                          </a:rPr>
                        </m:ctrlPr>
                      </m:sSubPr>
                      <m:e>
                        <m:r>
                          <a:rPr lang="en-GB" sz="3800" i="1" smtClean="0">
                            <a:latin typeface="Cambria Math" panose="02040503050406030204" pitchFamily="18" charset="0"/>
                            <a:ea typeface="Cambria Math" panose="02040503050406030204" pitchFamily="18" charset="0"/>
                          </a:rPr>
                          <m:t>𝜓</m:t>
                        </m:r>
                      </m:e>
                      <m:sub>
                        <m:r>
                          <a:rPr lang="en-US" sz="3800" b="0" i="1" smtClean="0">
                            <a:latin typeface="Cambria Math" panose="02040503050406030204" pitchFamily="18" charset="0"/>
                          </a:rPr>
                          <m:t>2</m:t>
                        </m:r>
                      </m:sub>
                    </m:sSub>
                    <m:r>
                      <a:rPr lang="en-GB" sz="3800" i="1" smtClean="0">
                        <a:latin typeface="Cambria Math" panose="02040503050406030204" pitchFamily="18" charset="0"/>
                        <a:ea typeface="Cambria Math" panose="02040503050406030204" pitchFamily="18" charset="0"/>
                      </a:rPr>
                      <m:t>≠</m:t>
                    </m:r>
                    <m:r>
                      <a:rPr lang="en-US" sz="3800" b="0" i="1" smtClean="0">
                        <a:latin typeface="Cambria Math" panose="02040503050406030204" pitchFamily="18" charset="0"/>
                        <a:ea typeface="Cambria Math" panose="02040503050406030204" pitchFamily="18" charset="0"/>
                      </a:rPr>
                      <m:t>0</m:t>
                    </m:r>
                  </m:oMath>
                </a14:m>
                <a:r>
                  <a:rPr lang="en-GB" sz="3800">
                    <a:latin typeface="Avenir Book" panose="02000503020000020003" pitchFamily="2" charset="0"/>
                  </a:rPr>
                  <a:t>?</a:t>
                </a:r>
              </a:p>
            </p:txBody>
          </p:sp>
        </mc:Choice>
        <mc:Fallback xmlns="">
          <p:sp>
            <p:nvSpPr>
              <p:cNvPr id="4" name="Title 1">
                <a:extLst>
                  <a:ext uri="{FF2B5EF4-FFF2-40B4-BE49-F238E27FC236}">
                    <a16:creationId xmlns:a16="http://schemas.microsoft.com/office/drawing/2014/main" id="{90E79D49-1800-6233-03D2-016DF62BE0D0}"/>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4"/>
                <a:stretch>
                  <a:fillRect l="-1850" b="-7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F0A775-3F15-1872-C7F1-EA55E69734D4}"/>
                  </a:ext>
                </a:extLst>
              </p:cNvPr>
              <p:cNvSpPr txBox="1"/>
              <p:nvPr/>
            </p:nvSpPr>
            <p:spPr>
              <a:xfrm>
                <a:off x="384369" y="3558842"/>
                <a:ext cx="10778181" cy="3267498"/>
              </a:xfrm>
              <a:prstGeom prst="rect">
                <a:avLst/>
              </a:prstGeom>
              <a:noFill/>
            </p:spPr>
            <p:txBody>
              <a:bodyPr wrap="square">
                <a:spAutoFit/>
              </a:bodyPr>
              <a:lstStyle/>
              <a:p>
                <a:pPr>
                  <a:buNone/>
                </a:pPr>
                <a:r>
                  <a:rPr lang="en-GB" sz="2800">
                    <a:solidFill>
                      <a:srgbClr val="000000"/>
                    </a:solidFill>
                    <a:effectLst/>
                    <a:latin typeface="Helvetica" pitchFamily="2" charset="0"/>
                  </a:rPr>
                  <a:t>Note that </a:t>
                </a:r>
                <a:r>
                  <a:rPr lang="en-GB" sz="2800">
                    <a:solidFill>
                      <a:srgbClr val="000000"/>
                    </a:solidFill>
                    <a:latin typeface="Helvetica" pitchFamily="2" charset="0"/>
                  </a:rPr>
                  <a:t>t</a:t>
                </a:r>
                <a:r>
                  <a:rPr lang="en-GB" sz="2800">
                    <a:solidFill>
                      <a:srgbClr val="000000"/>
                    </a:solidFill>
                    <a:effectLst/>
                    <a:latin typeface="Helvetica" pitchFamily="2" charset="0"/>
                  </a:rPr>
                  <a:t>he non-constant part of </a:t>
                </a:r>
                <a14:m>
                  <m:oMath xmlns:m="http://schemas.openxmlformats.org/officeDocument/2006/math">
                    <m:r>
                      <a:rPr lang="en-GB" sz="2800" i="1" smtClean="0">
                        <a:solidFill>
                          <a:srgbClr val="000000"/>
                        </a:solidFill>
                        <a:effectLst/>
                        <a:latin typeface="Cambria Math" panose="02040503050406030204" pitchFamily="18" charset="0"/>
                        <a:ea typeface="Cambria Math" panose="02040503050406030204" pitchFamily="18" charset="0"/>
                      </a:rPr>
                      <m:t>𝜁</m:t>
                    </m:r>
                  </m:oMath>
                </a14:m>
                <a:r>
                  <a:rPr lang="en-US" sz="2800">
                    <a:solidFill>
                      <a:srgbClr val="000000"/>
                    </a:solidFill>
                    <a:effectLst/>
                    <a:latin typeface="Helvetica" pitchFamily="2" charset="0"/>
                  </a:rPr>
                  <a:t> is CRUCIAL if we want to measure </a:t>
                </a:r>
                <a:r>
                  <a:rPr lang="en-GB" sz="2800" b="1">
                    <a:solidFill>
                      <a:srgbClr val="000000"/>
                    </a:solidFill>
                    <a:latin typeface="Helvetica" pitchFamily="2" charset="0"/>
                  </a:rPr>
                  <a:t>q</a:t>
                </a:r>
                <a:r>
                  <a:rPr lang="en-GB" sz="2800" b="1">
                    <a:solidFill>
                      <a:srgbClr val="000000"/>
                    </a:solidFill>
                    <a:effectLst/>
                    <a:latin typeface="Helvetica" pitchFamily="2" charset="0"/>
                  </a:rPr>
                  <a:t>uantum mechanics effects</a:t>
                </a:r>
                <a:r>
                  <a:rPr lang="en-GB" sz="2800">
                    <a:solidFill>
                      <a:srgbClr val="000000"/>
                    </a:solidFill>
                    <a:effectLst/>
                    <a:latin typeface="Helvetica" pitchFamily="2" charset="0"/>
                  </a:rPr>
                  <a:t>!</a:t>
                </a:r>
              </a:p>
              <a:p>
                <a:pPr>
                  <a:buNone/>
                </a:pPr>
                <a:r>
                  <a:rPr lang="en-GB" sz="2800">
                    <a:solidFill>
                      <a:srgbClr val="000000"/>
                    </a:solidFill>
                    <a:latin typeface="Helvetica" pitchFamily="2" charset="0"/>
                  </a:rPr>
                  <a:t>Indeed, in this case, during the inflation epoch </a:t>
                </a:r>
              </a:p>
              <a:p>
                <a:pPr>
                  <a:buNone/>
                </a:pPr>
                <a14:m>
                  <m:oMathPara xmlns:m="http://schemas.openxmlformats.org/officeDocument/2006/math">
                    <m:oMathParaPr>
                      <m:jc m:val="centerGroup"/>
                    </m:oMathParaPr>
                    <m:oMath xmlns:m="http://schemas.openxmlformats.org/officeDocument/2006/math">
                      <m:d>
                        <m:dPr>
                          <m:begChr m:val="["/>
                          <m:endChr m:val="]"/>
                          <m:ctrlPr>
                            <a:rPr lang="en-GB" sz="2800" i="1" smtClean="0">
                              <a:solidFill>
                                <a:srgbClr val="000000"/>
                              </a:solidFill>
                              <a:effectLst/>
                              <a:latin typeface="Cambria Math" panose="02040503050406030204" pitchFamily="18" charset="0"/>
                            </a:rPr>
                          </m:ctrlPr>
                        </m:dPr>
                        <m:e>
                          <m:sSub>
                            <m:sSubPr>
                              <m:ctrlPr>
                                <a:rPr lang="en-GB" sz="2800" i="1" smtClean="0">
                                  <a:solidFill>
                                    <a:srgbClr val="000000"/>
                                  </a:solidFill>
                                  <a:effectLst/>
                                  <a:latin typeface="Cambria Math" panose="02040503050406030204" pitchFamily="18" charset="0"/>
                                </a:rPr>
                              </m:ctrlPr>
                            </m:sSubPr>
                            <m:e>
                              <m:r>
                                <a:rPr lang="en-GB" sz="2800" i="1" smtClean="0">
                                  <a:solidFill>
                                    <a:srgbClr val="000000"/>
                                  </a:solidFill>
                                  <a:effectLst/>
                                  <a:latin typeface="Cambria Math" panose="02040503050406030204" pitchFamily="18" charset="0"/>
                                  <a:ea typeface="Cambria Math" panose="02040503050406030204" pitchFamily="18" charset="0"/>
                                </a:rPr>
                                <m:t>𝜁</m:t>
                              </m:r>
                            </m:e>
                            <m:sub>
                              <m:acc>
                                <m:accPr>
                                  <m:chr m:val="⃗"/>
                                  <m:ctrlPr>
                                    <a:rPr lang="en-GB" sz="2800" i="1" smtClean="0">
                                      <a:solidFill>
                                        <a:srgbClr val="000000"/>
                                      </a:solidFill>
                                      <a:effectLst/>
                                      <a:latin typeface="Cambria Math" panose="02040503050406030204" pitchFamily="18" charset="0"/>
                                    </a:rPr>
                                  </m:ctrlPr>
                                </m:accPr>
                                <m:e>
                                  <m:r>
                                    <a:rPr lang="en-US" sz="2800" b="0" i="1" smtClean="0">
                                      <a:solidFill>
                                        <a:srgbClr val="000000"/>
                                      </a:solidFill>
                                      <a:effectLst/>
                                      <a:latin typeface="Cambria Math" panose="02040503050406030204" pitchFamily="18" charset="0"/>
                                    </a:rPr>
                                    <m:t>𝑘</m:t>
                                  </m:r>
                                </m:e>
                              </m:acc>
                            </m:sub>
                          </m:sSub>
                          <m:r>
                            <a:rPr lang="en-US" sz="2800" b="0" i="1" smtClean="0">
                              <a:solidFill>
                                <a:srgbClr val="000000"/>
                              </a:solidFill>
                              <a:effectLst/>
                              <a:latin typeface="Cambria Math" panose="02040503050406030204" pitchFamily="18" charset="0"/>
                            </a:rPr>
                            <m:t>,</m:t>
                          </m:r>
                          <m:sSub>
                            <m:sSubPr>
                              <m:ctrlPr>
                                <a:rPr lang="en-GB" sz="2800" i="1">
                                  <a:solidFill>
                                    <a:srgbClr val="000000"/>
                                  </a:solidFill>
                                  <a:latin typeface="Cambria Math" panose="02040503050406030204" pitchFamily="18" charset="0"/>
                                </a:rPr>
                              </m:ctrlPr>
                            </m:sSubPr>
                            <m:e>
                              <m:acc>
                                <m:accPr>
                                  <m:chr m:val="̇"/>
                                  <m:ctrlPr>
                                    <a:rPr lang="en-GB" sz="2800" i="1" smtClean="0">
                                      <a:solidFill>
                                        <a:srgbClr val="000000"/>
                                      </a:solidFill>
                                      <a:effectLst/>
                                      <a:latin typeface="Cambria Math" panose="02040503050406030204" pitchFamily="18" charset="0"/>
                                    </a:rPr>
                                  </m:ctrlPr>
                                </m:accPr>
                                <m:e>
                                  <m:r>
                                    <a:rPr lang="en-GB" sz="2800" i="1">
                                      <a:solidFill>
                                        <a:srgbClr val="000000"/>
                                      </a:solidFill>
                                      <a:latin typeface="Cambria Math" panose="02040503050406030204" pitchFamily="18" charset="0"/>
                                      <a:ea typeface="Cambria Math" panose="02040503050406030204" pitchFamily="18" charset="0"/>
                                    </a:rPr>
                                    <m:t>𝜁</m:t>
                                  </m:r>
                                </m:e>
                              </m:acc>
                            </m:e>
                            <m:sub>
                              <m:r>
                                <a:rPr lang="en-US" sz="2800" b="0" i="1" smtClean="0">
                                  <a:solidFill>
                                    <a:srgbClr val="000000"/>
                                  </a:solidFill>
                                  <a:latin typeface="Cambria Math" panose="02040503050406030204" pitchFamily="18" charset="0"/>
                                  <a:ea typeface="Cambria Math" panose="02040503050406030204" pitchFamily="18" charset="0"/>
                                </a:rPr>
                                <m:t>−</m:t>
                              </m:r>
                              <m:acc>
                                <m:accPr>
                                  <m:chr m:val="⃗"/>
                                  <m:ctrlPr>
                                    <a:rPr lang="en-GB"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𝑘</m:t>
                                  </m:r>
                                </m:e>
                              </m:acc>
                            </m:sub>
                          </m:sSub>
                        </m:e>
                      </m:d>
                      <m:r>
                        <a:rPr lang="en-GB" sz="2800" i="1" smtClean="0">
                          <a:solidFill>
                            <a:srgbClr val="000000"/>
                          </a:solidFill>
                          <a:effectLst/>
                          <a:latin typeface="Cambria Math" panose="02040503050406030204" pitchFamily="18" charset="0"/>
                          <a:ea typeface="Cambria Math" panose="02040503050406030204" pitchFamily="18" charset="0"/>
                        </a:rPr>
                        <m:t>≠</m:t>
                      </m:r>
                      <m:r>
                        <a:rPr lang="en-US" sz="2800" b="0" i="1" smtClean="0">
                          <a:solidFill>
                            <a:srgbClr val="000000"/>
                          </a:solidFill>
                          <a:effectLst/>
                          <a:latin typeface="Cambria Math" panose="02040503050406030204" pitchFamily="18" charset="0"/>
                          <a:ea typeface="Cambria Math" panose="02040503050406030204" pitchFamily="18" charset="0"/>
                        </a:rPr>
                        <m:t>0</m:t>
                      </m:r>
                      <m:r>
                        <a:rPr lang="en-US" sz="2800" b="0" i="0" smtClean="0">
                          <a:solidFill>
                            <a:srgbClr val="000000"/>
                          </a:solidFill>
                          <a:effectLst/>
                          <a:latin typeface="Cambria Math" panose="02040503050406030204" pitchFamily="18" charset="0"/>
                          <a:ea typeface="Cambria Math" panose="02040503050406030204" pitchFamily="18" charset="0"/>
                        </a:rPr>
                        <m:t>‼!</m:t>
                      </m:r>
                    </m:oMath>
                  </m:oMathPara>
                </a14:m>
                <a:endParaRPr lang="en-GB" sz="2800">
                  <a:solidFill>
                    <a:srgbClr val="000000"/>
                  </a:solidFill>
                  <a:effectLst/>
                  <a:latin typeface="Helvetica" pitchFamily="2" charset="0"/>
                </a:endParaRPr>
              </a:p>
              <a:p>
                <a:pPr>
                  <a:buNone/>
                </a:pPr>
                <a:endParaRPr lang="en-GB" sz="2800">
                  <a:solidFill>
                    <a:srgbClr val="000000"/>
                  </a:solidFill>
                  <a:latin typeface="Helvetica" pitchFamily="2" charset="0"/>
                </a:endParaRPr>
              </a:p>
              <a:p>
                <a:pPr>
                  <a:buNone/>
                </a:pPr>
                <a:r>
                  <a:rPr lang="en-GB" sz="2800">
                    <a:solidFill>
                      <a:srgbClr val="000000"/>
                    </a:solidFill>
                    <a:effectLst/>
                    <a:latin typeface="Helvetica" pitchFamily="2" charset="0"/>
                  </a:rPr>
                  <a:t>See also the discussion made in </a:t>
                </a:r>
                <a:r>
                  <a:rPr lang="en-GB" sz="2800" err="1">
                    <a:solidFill>
                      <a:srgbClr val="000000"/>
                    </a:solidFill>
                    <a:effectLst/>
                    <a:latin typeface="Helvetica" pitchFamily="2" charset="0"/>
                  </a:rPr>
                  <a:t>Madalcena</a:t>
                </a:r>
                <a:r>
                  <a:rPr lang="en-GB" sz="2800">
                    <a:solidFill>
                      <a:srgbClr val="000000"/>
                    </a:solidFill>
                    <a:effectLst/>
                    <a:latin typeface="Helvetica" pitchFamily="2" charset="0"/>
                  </a:rPr>
                  <a:t> (2015)</a:t>
                </a:r>
              </a:p>
              <a:p>
                <a:pPr>
                  <a:buNone/>
                </a:pPr>
                <a:endParaRPr lang="en-GB" sz="1000" b="1">
                  <a:solidFill>
                    <a:srgbClr val="FF0000"/>
                  </a:solidFill>
                  <a:effectLst/>
                  <a:latin typeface="Helvetica" pitchFamily="2" charset="0"/>
                </a:endParaRPr>
              </a:p>
              <a:p>
                <a:pPr>
                  <a:buNone/>
                </a:pPr>
                <a:r>
                  <a:rPr lang="en-GB" sz="2400" b="1">
                    <a:solidFill>
                      <a:srgbClr val="FF0000"/>
                    </a:solidFill>
                    <a:latin typeface="Helvetica" pitchFamily="2" charset="0"/>
                  </a:rPr>
                  <a:t>E.g. via a similar prescription made in the first part of the talk!</a:t>
                </a:r>
                <a:endParaRPr lang="el-GR" sz="2400" b="1">
                  <a:solidFill>
                    <a:srgbClr val="FF0000"/>
                  </a:solidFill>
                  <a:effectLst/>
                  <a:latin typeface="Helvetica" pitchFamily="2" charset="0"/>
                </a:endParaRPr>
              </a:p>
            </p:txBody>
          </p:sp>
        </mc:Choice>
        <mc:Fallback xmlns="">
          <p:sp>
            <p:nvSpPr>
              <p:cNvPr id="6" name="TextBox 5">
                <a:extLst>
                  <a:ext uri="{FF2B5EF4-FFF2-40B4-BE49-F238E27FC236}">
                    <a16:creationId xmlns:a16="http://schemas.microsoft.com/office/drawing/2014/main" id="{C1F0A775-3F15-1872-C7F1-EA55E69734D4}"/>
                  </a:ext>
                </a:extLst>
              </p:cNvPr>
              <p:cNvSpPr txBox="1">
                <a:spLocks noRot="1" noChangeAspect="1" noMove="1" noResize="1" noEditPoints="1" noAdjustHandles="1" noChangeArrowheads="1" noChangeShapeType="1" noTextEdit="1"/>
              </p:cNvSpPr>
              <p:nvPr/>
            </p:nvSpPr>
            <p:spPr>
              <a:xfrm>
                <a:off x="384369" y="3558842"/>
                <a:ext cx="10778181" cy="3267498"/>
              </a:xfrm>
              <a:prstGeom prst="rect">
                <a:avLst/>
              </a:prstGeom>
              <a:blipFill>
                <a:blip r:embed="rId5"/>
                <a:stretch>
                  <a:fillRect l="-1178" t="-1938" b="-3488"/>
                </a:stretch>
              </a:blipFill>
            </p:spPr>
            <p:txBody>
              <a:bodyPr/>
              <a:lstStyle/>
              <a:p>
                <a:r>
                  <a:rPr lang="en-IT">
                    <a:noFill/>
                  </a:rPr>
                  <a:t> </a:t>
                </a:r>
              </a:p>
            </p:txBody>
          </p:sp>
        </mc:Fallback>
      </mc:AlternateContent>
    </p:spTree>
    <p:extLst>
      <p:ext uri="{BB962C8B-B14F-4D97-AF65-F5344CB8AC3E}">
        <p14:creationId xmlns:p14="http://schemas.microsoft.com/office/powerpoint/2010/main" val="3838968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1496-3B1B-6EAA-72E5-C75AC7045CC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5A94EB1-514E-986F-0716-A68FC2F66076}"/>
              </a:ext>
            </a:extLst>
          </p:cNvPr>
          <p:cNvSpPr>
            <a:spLocks noGrp="1"/>
          </p:cNvSpPr>
          <p:nvPr>
            <p:ph type="title"/>
          </p:nvPr>
        </p:nvSpPr>
        <p:spPr>
          <a:xfrm>
            <a:off x="256735" y="-70998"/>
            <a:ext cx="2912012" cy="1325563"/>
          </a:xfrm>
        </p:spPr>
        <p:txBody>
          <a:bodyPr/>
          <a:lstStyle/>
          <a:p>
            <a:r>
              <a:rPr lang="en-US"/>
              <a:t>Motivations</a:t>
            </a:r>
          </a:p>
        </p:txBody>
      </p:sp>
      <p:sp>
        <p:nvSpPr>
          <p:cNvPr id="11" name="TextBox 10">
            <a:extLst>
              <a:ext uri="{FF2B5EF4-FFF2-40B4-BE49-F238E27FC236}">
                <a16:creationId xmlns:a16="http://schemas.microsoft.com/office/drawing/2014/main" id="{C739E9B2-B263-37E7-8A3D-DC9C97524D40}"/>
              </a:ext>
            </a:extLst>
          </p:cNvPr>
          <p:cNvSpPr txBox="1"/>
          <p:nvPr/>
        </p:nvSpPr>
        <p:spPr>
          <a:xfrm>
            <a:off x="108563" y="2756352"/>
            <a:ext cx="6798674" cy="1015663"/>
          </a:xfrm>
          <a:prstGeom prst="rect">
            <a:avLst/>
          </a:prstGeom>
          <a:noFill/>
        </p:spPr>
        <p:txBody>
          <a:bodyPr wrap="square">
            <a:spAutoFit/>
          </a:bodyPr>
          <a:lstStyle/>
          <a:p>
            <a:pPr>
              <a:buNone/>
            </a:pPr>
            <a:r>
              <a:rPr lang="en-GB" sz="2000" dirty="0">
                <a:solidFill>
                  <a:srgbClr val="000000"/>
                </a:solidFill>
                <a:effectLst/>
                <a:latin typeface="Helvetica" pitchFamily="2" charset="0"/>
              </a:rPr>
              <a:t>In this context, there is a somewhat natural question that emerges: at what point does a quantum fluctuation generated during inflation stop being of quantum nature? </a:t>
            </a:r>
          </a:p>
        </p:txBody>
      </p:sp>
      <p:sp>
        <p:nvSpPr>
          <p:cNvPr id="13" name="TextBox 12">
            <a:extLst>
              <a:ext uri="{FF2B5EF4-FFF2-40B4-BE49-F238E27FC236}">
                <a16:creationId xmlns:a16="http://schemas.microsoft.com/office/drawing/2014/main" id="{9CB8B673-6396-F622-AD56-EEF2917DD86F}"/>
              </a:ext>
            </a:extLst>
          </p:cNvPr>
          <p:cNvSpPr txBox="1"/>
          <p:nvPr/>
        </p:nvSpPr>
        <p:spPr>
          <a:xfrm>
            <a:off x="108563" y="1141285"/>
            <a:ext cx="7910022" cy="1384995"/>
          </a:xfrm>
          <a:prstGeom prst="rect">
            <a:avLst/>
          </a:prstGeom>
          <a:noFill/>
        </p:spPr>
        <p:txBody>
          <a:bodyPr wrap="square">
            <a:spAutoFit/>
          </a:bodyPr>
          <a:lstStyle/>
          <a:p>
            <a:r>
              <a:rPr lang="en-US" sz="2800" b="1">
                <a:latin typeface="Calibri" panose="020F0502020204030204" pitchFamily="34" charset="0"/>
                <a:cs typeface="Calibri" panose="020F0502020204030204" pitchFamily="34" charset="0"/>
              </a:rPr>
              <a:t>We treat this perturbations as classical:</a:t>
            </a:r>
          </a:p>
          <a:p>
            <a:r>
              <a:rPr lang="en-US" sz="2800" b="1">
                <a:solidFill>
                  <a:srgbClr val="FF0000"/>
                </a:solidFill>
                <a:latin typeface="Calibri" panose="020F0502020204030204" pitchFamily="34" charset="0"/>
                <a:cs typeface="Calibri" panose="020F0502020204030204" pitchFamily="34" charset="0"/>
              </a:rPr>
              <a:t>When did the quantum-to-classical transition occur?</a:t>
            </a:r>
          </a:p>
          <a:p>
            <a:r>
              <a:rPr lang="en-US" sz="2800" b="1">
                <a:solidFill>
                  <a:srgbClr val="FF0000"/>
                </a:solidFill>
                <a:latin typeface="Calibri" panose="020F0502020204030204" pitchFamily="34" charset="0"/>
                <a:cs typeface="Calibri" panose="020F0502020204030204" pitchFamily="34" charset="0"/>
              </a:rPr>
              <a:t>Can we find some trace of the initial </a:t>
            </a:r>
            <a:r>
              <a:rPr lang="en-US" sz="2800" b="1" err="1">
                <a:solidFill>
                  <a:srgbClr val="FF0000"/>
                </a:solidFill>
                <a:latin typeface="Calibri" panose="020F0502020204030204" pitchFamily="34" charset="0"/>
                <a:cs typeface="Calibri" panose="020F0502020204030204" pitchFamily="34" charset="0"/>
              </a:rPr>
              <a:t>quantumness</a:t>
            </a:r>
            <a:r>
              <a:rPr lang="en-US" sz="2800" b="1">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7141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FE5679F-48F4-19DA-BA30-6497414C0FC4}"/>
                  </a:ext>
                </a:extLst>
              </p:cNvPr>
              <p:cNvSpPr txBox="1"/>
              <p:nvPr/>
            </p:nvSpPr>
            <p:spPr>
              <a:xfrm>
                <a:off x="247136" y="1387019"/>
                <a:ext cx="11590638" cy="4431983"/>
              </a:xfrm>
              <a:prstGeom prst="rect">
                <a:avLst/>
              </a:prstGeom>
              <a:noFill/>
            </p:spPr>
            <p:txBody>
              <a:bodyPr wrap="square" rtlCol="0">
                <a:spAutoFit/>
              </a:bodyPr>
              <a:lstStyle/>
              <a:p>
                <a:r>
                  <a:rPr lang="en-GB" sz="2400" dirty="0">
                    <a:latin typeface="Avenir Book" panose="02000503020000020003" pitchFamily="2" charset="0"/>
                  </a:rPr>
                  <a:t>Note that </a:t>
                </a:r>
                <a:r>
                  <a:rPr lang="en-GB" sz="2400" dirty="0">
                    <a:solidFill>
                      <a:srgbClr val="000000"/>
                    </a:solidFill>
                    <a:latin typeface="Avenir Book" panose="02000503020000020003" pitchFamily="2" charset="0"/>
                  </a:rPr>
                  <a:t>h</a:t>
                </a:r>
                <a:r>
                  <a:rPr lang="en-GB" sz="2400" dirty="0">
                    <a:solidFill>
                      <a:srgbClr val="000000"/>
                    </a:solidFill>
                    <a:effectLst/>
                    <a:latin typeface="Avenir Book" panose="02000503020000020003" pitchFamily="2" charset="0"/>
                  </a:rPr>
                  <a:t>ere,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r>
                          <a:rPr lang="en-GB" sz="2400" i="1" smtClean="0">
                            <a:solidFill>
                              <a:srgbClr val="000000"/>
                            </a:solidFill>
                            <a:effectLst/>
                            <a:latin typeface="Cambria Math" panose="02040503050406030204" pitchFamily="18" charset="0"/>
                            <a:ea typeface="Cambria Math" panose="02040503050406030204" pitchFamily="18" charset="0"/>
                          </a:rPr>
                          <m:t>𝜂</m:t>
                        </m:r>
                      </m:e>
                      <m:sub>
                        <m:r>
                          <m:rPr>
                            <m:sty m:val="p"/>
                          </m:rPr>
                          <a:rPr lang="en-US" sz="2400" b="0" i="0" smtClean="0">
                            <a:solidFill>
                              <a:srgbClr val="000000"/>
                            </a:solidFill>
                            <a:effectLst/>
                            <a:latin typeface="Cambria Math" panose="02040503050406030204" pitchFamily="18" charset="0"/>
                          </a:rPr>
                          <m:t>in</m:t>
                        </m:r>
                      </m:sub>
                    </m:sSub>
                  </m:oMath>
                </a14:m>
                <a:r>
                  <a:rPr lang="en-GB" sz="2400" dirty="0">
                    <a:solidFill>
                      <a:srgbClr val="000000"/>
                    </a:solidFill>
                    <a:effectLst/>
                    <a:latin typeface="Avenir Book" panose="02000503020000020003" pitchFamily="2" charset="0"/>
                  </a:rPr>
                  <a:t> is a suitable initial time in which the hypothesis that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𝜙</m:t>
                        </m:r>
                      </m:e>
                      <m:sub>
                        <m:r>
                          <a:rPr lang="en-US" sz="2400" i="1">
                            <a:solidFill>
                              <a:srgbClr val="000000"/>
                            </a:solidFill>
                            <a:latin typeface="Cambria Math" panose="02040503050406030204" pitchFamily="18" charset="0"/>
                          </a:rPr>
                          <m:t>2</m:t>
                        </m:r>
                      </m:sub>
                    </m:sSub>
                  </m:oMath>
                </a14:m>
                <a:r>
                  <a:rPr lang="el-GR" sz="2400" dirty="0">
                    <a:solidFill>
                      <a:srgbClr val="000000"/>
                    </a:solidFill>
                    <a:latin typeface="Avenir Book" panose="02000503020000020003" pitchFamily="2" charset="0"/>
                  </a:rPr>
                  <a:t> </a:t>
                </a:r>
                <a:r>
                  <a:rPr lang="en-GB" sz="2400" dirty="0">
                    <a:solidFill>
                      <a:srgbClr val="000000"/>
                    </a:solidFill>
                    <a:latin typeface="Avenir Book" panose="02000503020000020003" pitchFamily="2" charset="0"/>
                  </a:rPr>
                  <a:t>is const., </a:t>
                </a:r>
                <a:r>
                  <a:rPr lang="en-GB" sz="2400" dirty="0" err="1">
                    <a:solidFill>
                      <a:srgbClr val="000000"/>
                    </a:solidFill>
                    <a:latin typeface="Avenir Book" panose="02000503020000020003" pitchFamily="2" charset="0"/>
                  </a:rPr>
                  <a:t>i.e</a:t>
                </a:r>
                <a:r>
                  <a:rPr lang="en-GB" sz="2400" dirty="0">
                    <a:solidFill>
                      <a:srgbClr val="000000"/>
                    </a:solidFill>
                    <a:latin typeface="Avenir Book" panose="02000503020000020003" pitchFamily="2" charset="0"/>
                  </a:rPr>
                  <a:t> on very large scale (where our hypothesis is correct)</a:t>
                </a:r>
                <a:r>
                  <a:rPr lang="en-GB" sz="2400" dirty="0">
                    <a:solidFill>
                      <a:srgbClr val="000000"/>
                    </a:solidFill>
                    <a:effectLst/>
                    <a:latin typeface="Avenir Book" panose="02000503020000020003" pitchFamily="2" charset="0"/>
                  </a:rPr>
                  <a:t>.</a:t>
                </a:r>
              </a:p>
              <a:p>
                <a:endParaRPr lang="en-GB" sz="2400" dirty="0">
                  <a:solidFill>
                    <a:srgbClr val="000000"/>
                  </a:solidFill>
                  <a:effectLst/>
                  <a:latin typeface="Avenir Book" panose="02000503020000020003" pitchFamily="2" charset="0"/>
                </a:endParaRPr>
              </a:p>
              <a:p>
                <a:r>
                  <a:rPr lang="en-GB" sz="2400" dirty="0">
                    <a:solidFill>
                      <a:srgbClr val="000000"/>
                    </a:solidFill>
                    <a:latin typeface="Avenir Book" panose="02000503020000020003" pitchFamily="2" charset="0"/>
                  </a:rPr>
                  <a:t>Then</a:t>
                </a:r>
                <a:r>
                  <a:rPr lang="en-GB" sz="2400" dirty="0">
                    <a:solidFill>
                      <a:srgbClr val="000000"/>
                    </a:solidFill>
                    <a:effectLst/>
                    <a:latin typeface="Avenir Book" panose="02000503020000020003" pitchFamily="2" charset="0"/>
                  </a:rPr>
                  <a:t>, considering just a mode with a given comoving </a:t>
                </a:r>
                <a14:m>
                  <m:oMath xmlns:m="http://schemas.openxmlformats.org/officeDocument/2006/math">
                    <m:r>
                      <a:rPr lang="en-US" sz="2400" b="0" i="1" smtClean="0">
                        <a:solidFill>
                          <a:srgbClr val="000000"/>
                        </a:solidFill>
                        <a:effectLst/>
                        <a:latin typeface="Cambria Math" panose="02040503050406030204" pitchFamily="18" charset="0"/>
                      </a:rPr>
                      <m:t>𝑘</m:t>
                    </m:r>
                  </m:oMath>
                </a14:m>
                <a:r>
                  <a:rPr lang="en-GB" sz="2400" dirty="0">
                    <a:solidFill>
                      <a:srgbClr val="000000"/>
                    </a:solidFill>
                    <a:effectLst/>
                    <a:latin typeface="Avenir Book" panose="02000503020000020003" pitchFamily="2" charset="0"/>
                  </a:rPr>
                  <a:t>, we know that this assumption is reasonably correct just after horizon crossing. </a:t>
                </a:r>
              </a:p>
              <a:p>
                <a:endParaRPr lang="en-GB" sz="2400" dirty="0">
                  <a:solidFill>
                    <a:srgbClr val="000000"/>
                  </a:solidFill>
                  <a:effectLst/>
                  <a:latin typeface="Avenir Book" panose="02000503020000020003" pitchFamily="2" charset="0"/>
                </a:endParaRPr>
              </a:p>
              <a:p>
                <a:r>
                  <a:rPr lang="en-GB" sz="2400" dirty="0">
                    <a:solidFill>
                      <a:srgbClr val="000000"/>
                    </a:solidFill>
                    <a:latin typeface="Avenir Book" panose="02000503020000020003" pitchFamily="2" charset="0"/>
                  </a:rPr>
                  <a:t>Then </a:t>
                </a:r>
                <a:r>
                  <a:rPr lang="en-GB" sz="2400" dirty="0">
                    <a:solidFill>
                      <a:srgbClr val="000000"/>
                    </a:solidFill>
                    <a:effectLst/>
                    <a:latin typeface="Avenir Book" panose="02000503020000020003" pitchFamily="2" charset="0"/>
                  </a:rPr>
                  <a:t>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r>
                          <a:rPr lang="en-GB" sz="2400" i="1" smtClean="0">
                            <a:solidFill>
                              <a:srgbClr val="000000"/>
                            </a:solidFill>
                            <a:effectLst/>
                            <a:latin typeface="Cambria Math" panose="02040503050406030204" pitchFamily="18" charset="0"/>
                            <a:ea typeface="Cambria Math" panose="02040503050406030204" pitchFamily="18" charset="0"/>
                          </a:rPr>
                          <m:t>𝜂</m:t>
                        </m:r>
                      </m:e>
                      <m:sub>
                        <m:r>
                          <m:rPr>
                            <m:sty m:val="p"/>
                          </m:rPr>
                          <a:rPr lang="en-US" sz="2400" b="0" i="0" smtClean="0">
                            <a:solidFill>
                              <a:srgbClr val="000000"/>
                            </a:solidFill>
                            <a:effectLst/>
                            <a:latin typeface="Cambria Math" panose="02040503050406030204" pitchFamily="18" charset="0"/>
                          </a:rPr>
                          <m:t>in</m:t>
                        </m:r>
                      </m:sub>
                    </m:sSub>
                  </m:oMath>
                </a14:m>
                <a:r>
                  <a:rPr lang="en-GB" sz="2400" dirty="0">
                    <a:solidFill>
                      <a:srgbClr val="000000"/>
                    </a:solidFill>
                    <a:effectLst/>
                    <a:latin typeface="Avenir Book" panose="02000503020000020003" pitchFamily="2" charset="0"/>
                  </a:rPr>
                  <a:t> must depend on comoving </a:t>
                </a:r>
                <a14:m>
                  <m:oMath xmlns:m="http://schemas.openxmlformats.org/officeDocument/2006/math">
                    <m:r>
                      <a:rPr lang="en-US" sz="2400" i="1">
                        <a:solidFill>
                          <a:srgbClr val="000000"/>
                        </a:solidFill>
                        <a:latin typeface="Cambria Math" panose="02040503050406030204" pitchFamily="18" charset="0"/>
                      </a:rPr>
                      <m:t>𝑘</m:t>
                    </m:r>
                  </m:oMath>
                </a14:m>
                <a:r>
                  <a:rPr lang="en-GB" sz="2400" dirty="0">
                    <a:solidFill>
                      <a:srgbClr val="000000"/>
                    </a:solidFill>
                    <a:effectLst/>
                    <a:latin typeface="Avenir Book" panose="02000503020000020003" pitchFamily="2" charset="0"/>
                  </a:rPr>
                  <a:t> (i.e., for diﬀerent k we should have a suitable </a:t>
                </a:r>
                <a14:m>
                  <m:oMath xmlns:m="http://schemas.openxmlformats.org/officeDocument/2006/math">
                    <m:sSub>
                      <m:sSubPr>
                        <m:ctrlPr>
                          <a:rPr lang="en-GB" sz="2400" i="1">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rPr>
                          <m:t>𝜂</m:t>
                        </m:r>
                      </m:e>
                      <m:sub>
                        <m:r>
                          <m:rPr>
                            <m:sty m:val="p"/>
                          </m:rPr>
                          <a:rPr lang="en-US" sz="2400">
                            <a:solidFill>
                              <a:srgbClr val="000000"/>
                            </a:solidFill>
                            <a:latin typeface="Cambria Math" panose="02040503050406030204" pitchFamily="18" charset="0"/>
                          </a:rPr>
                          <m:t>in</m:t>
                        </m:r>
                      </m:sub>
                    </m:sSub>
                  </m:oMath>
                </a14:m>
                <a:r>
                  <a:rPr lang="en-GB" sz="2400" dirty="0">
                    <a:solidFill>
                      <a:srgbClr val="000000"/>
                    </a:solidFill>
                    <a:effectLst/>
                    <a:latin typeface="Avenir Book" panose="02000503020000020003" pitchFamily="2" charset="0"/>
                  </a:rPr>
                  <a:t>). In this case, as</a:t>
                </a:r>
              </a:p>
              <a:p>
                <a:r>
                  <a:rPr lang="en-GB" sz="2400" dirty="0">
                    <a:solidFill>
                      <a:srgbClr val="000000"/>
                    </a:solidFill>
                    <a:effectLst/>
                    <a:latin typeface="Avenir Book" panose="02000503020000020003" pitchFamily="2" charset="0"/>
                  </a:rPr>
                  <a:t>a first approximation, we can set </a:t>
                </a:r>
                <a14:m>
                  <m:oMath xmlns:m="http://schemas.openxmlformats.org/officeDocument/2006/math">
                    <m:d>
                      <m:dPr>
                        <m:begChr m:val="|"/>
                        <m:endChr m:val="|"/>
                        <m:ctrlPr>
                          <a:rPr lang="en-GB" sz="2400" i="1" smtClean="0">
                            <a:solidFill>
                              <a:srgbClr val="000000"/>
                            </a:solidFill>
                            <a:effectLst/>
                            <a:latin typeface="Cambria Math" panose="02040503050406030204" pitchFamily="18" charset="0"/>
                          </a:rPr>
                        </m:ctrlPr>
                      </m:dPr>
                      <m:e>
                        <m:sSub>
                          <m:sSubPr>
                            <m:ctrlPr>
                              <a:rPr lang="en-GB" sz="2400" i="1" smtClean="0">
                                <a:solidFill>
                                  <a:srgbClr val="000000"/>
                                </a:solidFill>
                                <a:effectLst/>
                                <a:latin typeface="Cambria Math" panose="02040503050406030204" pitchFamily="18" charset="0"/>
                              </a:rPr>
                            </m:ctrlPr>
                          </m:sSubPr>
                          <m:e>
                            <m:r>
                              <a:rPr lang="en-GB" sz="2400" i="1" smtClean="0">
                                <a:solidFill>
                                  <a:srgbClr val="000000"/>
                                </a:solidFill>
                                <a:effectLst/>
                                <a:latin typeface="Cambria Math" panose="02040503050406030204" pitchFamily="18" charset="0"/>
                                <a:ea typeface="Cambria Math" panose="02040503050406030204" pitchFamily="18" charset="0"/>
                              </a:rPr>
                              <m:t>𝜂</m:t>
                            </m:r>
                          </m:e>
                          <m:sub>
                            <m:r>
                              <m:rPr>
                                <m:sty m:val="p"/>
                              </m:rPr>
                              <a:rPr lang="en-US" sz="2400" b="0" i="0" smtClean="0">
                                <a:solidFill>
                                  <a:srgbClr val="000000"/>
                                </a:solidFill>
                                <a:effectLst/>
                                <a:latin typeface="Cambria Math" panose="02040503050406030204" pitchFamily="18" charset="0"/>
                              </a:rPr>
                              <m:t>in</m:t>
                            </m:r>
                          </m:sub>
                        </m:sSub>
                        <m:r>
                          <a:rPr lang="en-US" sz="2400" b="0" i="1" smtClean="0">
                            <a:solidFill>
                              <a:srgbClr val="000000"/>
                            </a:solidFill>
                            <a:effectLst/>
                            <a:latin typeface="Cambria Math" panose="02040503050406030204" pitchFamily="18" charset="0"/>
                          </a:rPr>
                          <m:t>(</m:t>
                        </m:r>
                        <m:r>
                          <a:rPr lang="en-US" sz="2400" b="0" i="1" smtClean="0">
                            <a:solidFill>
                              <a:srgbClr val="000000"/>
                            </a:solidFill>
                            <a:effectLst/>
                            <a:latin typeface="Cambria Math" panose="02040503050406030204" pitchFamily="18" charset="0"/>
                          </a:rPr>
                          <m:t>𝑘</m:t>
                        </m:r>
                        <m:r>
                          <a:rPr lang="en-US" sz="2400" b="0" i="1" smtClean="0">
                            <a:solidFill>
                              <a:srgbClr val="000000"/>
                            </a:solidFill>
                            <a:effectLst/>
                            <a:latin typeface="Cambria Math" panose="02040503050406030204" pitchFamily="18" charset="0"/>
                          </a:rPr>
                          <m:t>)</m:t>
                        </m:r>
                      </m:e>
                    </m:d>
                    <m:r>
                      <a:rPr lang="en-GB" sz="2400" i="1" smtClean="0">
                        <a:solidFill>
                          <a:srgbClr val="000000"/>
                        </a:solidFill>
                        <a:effectLst/>
                        <a:latin typeface="Cambria Math" panose="02040503050406030204" pitchFamily="18" charset="0"/>
                        <a:ea typeface="Cambria Math" panose="02040503050406030204" pitchFamily="18" charset="0"/>
                      </a:rPr>
                      <m:t>≈</m:t>
                    </m:r>
                    <m:r>
                      <a:rPr lang="en-US" sz="2400" b="0" i="1" smtClean="0">
                        <a:solidFill>
                          <a:srgbClr val="000000"/>
                        </a:solidFill>
                        <a:effectLst/>
                        <a:latin typeface="Cambria Math" panose="02040503050406030204" pitchFamily="18" charset="0"/>
                        <a:ea typeface="Cambria Math" panose="02040503050406030204" pitchFamily="18" charset="0"/>
                      </a:rPr>
                      <m:t>1/</m:t>
                    </m:r>
                    <m:sSub>
                      <m:sSubPr>
                        <m:ctrlPr>
                          <a:rPr lang="en-US" sz="2400" b="0" i="1" smtClean="0">
                            <a:solidFill>
                              <a:srgbClr val="000000"/>
                            </a:solidFill>
                            <a:effectLst/>
                            <a:latin typeface="Cambria Math" panose="02040503050406030204" pitchFamily="18" charset="0"/>
                            <a:ea typeface="Cambria Math" panose="02040503050406030204" pitchFamily="18" charset="0"/>
                          </a:rPr>
                        </m:ctrlPr>
                      </m:sSubPr>
                      <m:e>
                        <m:r>
                          <a:rPr lang="en-US" sz="2400" b="0" i="1" smtClean="0">
                            <a:solidFill>
                              <a:srgbClr val="000000"/>
                            </a:solidFill>
                            <a:effectLst/>
                            <a:latin typeface="Cambria Math" panose="02040503050406030204" pitchFamily="18" charset="0"/>
                            <a:ea typeface="Cambria Math" panose="02040503050406030204" pitchFamily="18" charset="0"/>
                          </a:rPr>
                          <m:t>𝑐</m:t>
                        </m:r>
                      </m:e>
                      <m:sub>
                        <m:r>
                          <a:rPr lang="en-US" sz="2400" b="0" i="1" smtClean="0">
                            <a:solidFill>
                              <a:srgbClr val="000000"/>
                            </a:solidFill>
                            <a:effectLst/>
                            <a:latin typeface="Cambria Math" panose="02040503050406030204" pitchFamily="18" charset="0"/>
                            <a:ea typeface="Cambria Math" panose="02040503050406030204" pitchFamily="18" charset="0"/>
                          </a:rPr>
                          <m:t>𝑠</m:t>
                        </m:r>
                      </m:sub>
                    </m:sSub>
                    <m:r>
                      <a:rPr lang="en-US" sz="2400" b="0" i="1" smtClean="0">
                        <a:solidFill>
                          <a:srgbClr val="000000"/>
                        </a:solidFill>
                        <a:effectLst/>
                        <a:latin typeface="Cambria Math" panose="02040503050406030204" pitchFamily="18" charset="0"/>
                        <a:ea typeface="Cambria Math" panose="02040503050406030204" pitchFamily="18" charset="0"/>
                      </a:rPr>
                      <m:t>𝑘</m:t>
                    </m:r>
                  </m:oMath>
                </a14:m>
                <a:r>
                  <a:rPr lang="en-GB" sz="2400" dirty="0">
                    <a:solidFill>
                      <a:srgbClr val="000000"/>
                    </a:solidFill>
                    <a:effectLst/>
                    <a:latin typeface="Avenir Book" panose="02000503020000020003" pitchFamily="2" charset="0"/>
                  </a:rPr>
                  <a:t>. </a:t>
                </a:r>
              </a:p>
              <a:p>
                <a:endParaRPr lang="en-GB" sz="2400" dirty="0">
                  <a:solidFill>
                    <a:srgbClr val="000000"/>
                  </a:solidFill>
                  <a:latin typeface="Avenir Book" panose="02000503020000020003" pitchFamily="2" charset="0"/>
                </a:endParaRPr>
              </a:p>
              <a:p>
                <a:r>
                  <a:rPr lang="en-GB" sz="2400" dirty="0">
                    <a:solidFill>
                      <a:srgbClr val="000000"/>
                    </a:solidFill>
                    <a:effectLst/>
                    <a:latin typeface="Avenir Book" panose="02000503020000020003" pitchFamily="2" charset="0"/>
                  </a:rPr>
                  <a:t>Therefore, if we Fourier transform all these variables we obtain</a:t>
                </a:r>
              </a:p>
              <a:p>
                <a:endParaRPr lang="en-GB" dirty="0"/>
              </a:p>
            </p:txBody>
          </p:sp>
        </mc:Choice>
        <mc:Fallback xmlns="">
          <p:sp>
            <p:nvSpPr>
              <p:cNvPr id="3" name="TextBox 2">
                <a:extLst>
                  <a:ext uri="{FF2B5EF4-FFF2-40B4-BE49-F238E27FC236}">
                    <a16:creationId xmlns:a16="http://schemas.microsoft.com/office/drawing/2014/main" id="{7FE5679F-48F4-19DA-BA30-6497414C0FC4}"/>
                  </a:ext>
                </a:extLst>
              </p:cNvPr>
              <p:cNvSpPr txBox="1">
                <a:spLocks noRot="1" noChangeAspect="1" noMove="1" noResize="1" noEditPoints="1" noAdjustHandles="1" noChangeArrowheads="1" noChangeShapeType="1" noTextEdit="1"/>
              </p:cNvSpPr>
              <p:nvPr/>
            </p:nvSpPr>
            <p:spPr>
              <a:xfrm>
                <a:off x="247136" y="1387019"/>
                <a:ext cx="11590638" cy="4431983"/>
              </a:xfrm>
              <a:prstGeom prst="rect">
                <a:avLst/>
              </a:prstGeom>
              <a:blipFill>
                <a:blip r:embed="rId3"/>
                <a:stretch>
                  <a:fillRect l="-766" t="-1143" r="-54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5373B0CE-51D3-88E9-A6B9-C043E3F7897D}"/>
                  </a:ext>
                </a:extLst>
              </p:cNvPr>
              <p:cNvSpPr>
                <a:spLocks noGrp="1"/>
              </p:cNvSpPr>
              <p:nvPr>
                <p:ph type="title"/>
              </p:nvPr>
            </p:nvSpPr>
            <p:spPr>
              <a:xfrm>
                <a:off x="730077" y="122119"/>
                <a:ext cx="10970741" cy="1032069"/>
              </a:xfrm>
            </p:spPr>
            <p:txBody>
              <a:bodyPr>
                <a:normAutofit/>
              </a:bodyPr>
              <a:lstStyle/>
              <a:p>
                <a:r>
                  <a:rPr lang="en-GB" sz="3800">
                    <a:latin typeface="Avenir Book" panose="02000503020000020003" pitchFamily="2" charset="0"/>
                  </a:rPr>
                  <a:t>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is it possible to have </a:t>
                </a:r>
                <a14:m>
                  <m:oMath xmlns:m="http://schemas.openxmlformats.org/officeDocument/2006/math">
                    <m:sSub>
                      <m:sSubPr>
                        <m:ctrlPr>
                          <a:rPr lang="en-GB" sz="3800" i="1" smtClean="0">
                            <a:latin typeface="Cambria Math" panose="02040503050406030204" pitchFamily="18" charset="0"/>
                          </a:rPr>
                        </m:ctrlPr>
                      </m:sSubPr>
                      <m:e>
                        <m:r>
                          <a:rPr lang="en-GB" sz="3800" i="1" smtClean="0">
                            <a:latin typeface="Cambria Math" panose="02040503050406030204" pitchFamily="18" charset="0"/>
                            <a:ea typeface="Cambria Math" panose="02040503050406030204" pitchFamily="18" charset="0"/>
                          </a:rPr>
                          <m:t>𝜓</m:t>
                        </m:r>
                      </m:e>
                      <m:sub>
                        <m:r>
                          <a:rPr lang="en-US" sz="3800" b="0" i="1" smtClean="0">
                            <a:latin typeface="Cambria Math" panose="02040503050406030204" pitchFamily="18" charset="0"/>
                          </a:rPr>
                          <m:t>2</m:t>
                        </m:r>
                      </m:sub>
                    </m:sSub>
                    <m:r>
                      <a:rPr lang="en-GB" sz="3800" i="1" smtClean="0">
                        <a:latin typeface="Cambria Math" panose="02040503050406030204" pitchFamily="18" charset="0"/>
                        <a:ea typeface="Cambria Math" panose="02040503050406030204" pitchFamily="18" charset="0"/>
                      </a:rPr>
                      <m:t>≠</m:t>
                    </m:r>
                    <m:r>
                      <a:rPr lang="en-US" sz="3800" b="0" i="1" smtClean="0">
                        <a:latin typeface="Cambria Math" panose="02040503050406030204" pitchFamily="18" charset="0"/>
                        <a:ea typeface="Cambria Math" panose="02040503050406030204" pitchFamily="18" charset="0"/>
                      </a:rPr>
                      <m:t>0</m:t>
                    </m:r>
                  </m:oMath>
                </a14:m>
                <a:r>
                  <a:rPr lang="en-GB" sz="3800">
                    <a:latin typeface="Avenir Book" panose="02000503020000020003" pitchFamily="2" charset="0"/>
                  </a:rPr>
                  <a:t>?</a:t>
                </a:r>
              </a:p>
            </p:txBody>
          </p:sp>
        </mc:Choice>
        <mc:Fallback xmlns="">
          <p:sp>
            <p:nvSpPr>
              <p:cNvPr id="4" name="Title 1">
                <a:extLst>
                  <a:ext uri="{FF2B5EF4-FFF2-40B4-BE49-F238E27FC236}">
                    <a16:creationId xmlns:a16="http://schemas.microsoft.com/office/drawing/2014/main" id="{5373B0CE-51D3-88E9-A6B9-C043E3F7897D}"/>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4"/>
                <a:stretch>
                  <a:fillRect l="-1850" b="-7317"/>
                </a:stretch>
              </a:blipFill>
            </p:spPr>
            <p:txBody>
              <a:bodyPr/>
              <a:lstStyle/>
              <a:p>
                <a:r>
                  <a:rPr lang="en-GB">
                    <a:noFill/>
                  </a:rPr>
                  <a:t> </a:t>
                </a:r>
              </a:p>
            </p:txBody>
          </p:sp>
        </mc:Fallback>
      </mc:AlternateContent>
      <p:pic>
        <p:nvPicPr>
          <p:cNvPr id="10" name="Content Placeholder 4" descr="A black and white math symbol&#10;&#10;Description automatically generated with medium confidence">
            <a:extLst>
              <a:ext uri="{FF2B5EF4-FFF2-40B4-BE49-F238E27FC236}">
                <a16:creationId xmlns:a16="http://schemas.microsoft.com/office/drawing/2014/main" id="{D563B115-6E31-76C9-CFF8-6B86535E180D}"/>
              </a:ext>
            </a:extLst>
          </p:cNvPr>
          <p:cNvPicPr>
            <a:picLocks noChangeAspect="1"/>
          </p:cNvPicPr>
          <p:nvPr/>
        </p:nvPicPr>
        <p:blipFill>
          <a:blip r:embed="rId5"/>
          <a:stretch>
            <a:fillRect/>
          </a:stretch>
        </p:blipFill>
        <p:spPr>
          <a:xfrm>
            <a:off x="2298357" y="5634883"/>
            <a:ext cx="8193558" cy="1084159"/>
          </a:xfrm>
          <a:prstGeom prst="rect">
            <a:avLst/>
          </a:prstGeom>
        </p:spPr>
      </p:pic>
    </p:spTree>
    <p:extLst>
      <p:ext uri="{BB962C8B-B14F-4D97-AF65-F5344CB8AC3E}">
        <p14:creationId xmlns:p14="http://schemas.microsoft.com/office/powerpoint/2010/main" val="19297892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851"/>
            <a:lum/>
          </a:blip>
          <a:srcRect/>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2AD4D39-7580-A564-3517-B885416D208A}"/>
                  </a:ext>
                </a:extLst>
              </p:cNvPr>
              <p:cNvSpPr txBox="1"/>
              <p:nvPr/>
            </p:nvSpPr>
            <p:spPr>
              <a:xfrm>
                <a:off x="229801" y="1212924"/>
                <a:ext cx="11847899" cy="1938992"/>
              </a:xfrm>
              <a:prstGeom prst="rect">
                <a:avLst/>
              </a:prstGeom>
              <a:noFill/>
            </p:spPr>
            <p:txBody>
              <a:bodyPr wrap="square">
                <a:spAutoFit/>
              </a:bodyPr>
              <a:lstStyle/>
              <a:p>
                <a:r>
                  <a:rPr lang="en-GB" sz="2400">
                    <a:solidFill>
                      <a:srgbClr val="000000"/>
                    </a:solidFill>
                    <a:latin typeface="Avenir Book" panose="02000503020000020003" pitchFamily="2" charset="0"/>
                  </a:rPr>
                  <a:t>A</a:t>
                </a:r>
                <a:r>
                  <a:rPr lang="en-GB" sz="2400">
                    <a:solidFill>
                      <a:srgbClr val="000000"/>
                    </a:solidFill>
                    <a:effectLst/>
                    <a:latin typeface="Avenir Book" panose="02000503020000020003" pitchFamily="2" charset="0"/>
                  </a:rPr>
                  <a:t>t super-horizon scales, still assuming </a:t>
                </a:r>
                <a14:m>
                  <m:oMath xmlns:m="http://schemas.openxmlformats.org/officeDocument/2006/math">
                    <m:sSub>
                      <m:sSubPr>
                        <m:ctrlPr>
                          <a:rPr lang="en-US" sz="2400" i="1" smtClean="0">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𝜙</m:t>
                        </m:r>
                      </m:e>
                      <m:sub>
                        <m:r>
                          <a:rPr lang="en-US" sz="2400" i="1">
                            <a:solidFill>
                              <a:srgbClr val="000000"/>
                            </a:solidFill>
                            <a:latin typeface="Cambria Math" panose="02040503050406030204" pitchFamily="18" charset="0"/>
                          </a:rPr>
                          <m:t>2</m:t>
                        </m:r>
                      </m:sub>
                    </m:sSub>
                  </m:oMath>
                </a14:m>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is const.</a:t>
                </a:r>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 where we left </a:t>
                </a:r>
                <a14:m>
                  <m:oMath xmlns:m="http://schemas.openxmlformats.org/officeDocument/2006/math">
                    <m:r>
                      <a:rPr lang="en-US" sz="2400" b="0" i="1" smtClean="0">
                        <a:solidFill>
                          <a:srgbClr val="000000"/>
                        </a:solidFill>
                        <a:effectLst/>
                        <a:latin typeface="Cambria Math" panose="02040503050406030204" pitchFamily="18" charset="0"/>
                      </a:rPr>
                      <m:t>𝑤</m:t>
                    </m:r>
                  </m:oMath>
                </a14:m>
                <a:r>
                  <a:rPr lang="en-GB" sz="2400">
                    <a:solidFill>
                      <a:srgbClr val="000000"/>
                    </a:solidFill>
                    <a:effectLst/>
                    <a:latin typeface="Avenir Book" panose="02000503020000020003" pitchFamily="2" charset="0"/>
                  </a:rPr>
                  <a:t> and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r>
                          <a:rPr lang="en-US" sz="2400" b="0" i="1" smtClean="0">
                            <a:solidFill>
                              <a:srgbClr val="000000"/>
                            </a:solidFill>
                            <a:effectLst/>
                            <a:latin typeface="Cambria Math" panose="02040503050406030204" pitchFamily="18" charset="0"/>
                          </a:rPr>
                          <m:t>𝑐</m:t>
                        </m:r>
                      </m:e>
                      <m:sub>
                        <m:r>
                          <a:rPr lang="en-US" sz="2400" b="0" i="1" smtClean="0">
                            <a:solidFill>
                              <a:srgbClr val="000000"/>
                            </a:solidFill>
                            <a:effectLst/>
                            <a:latin typeface="Cambria Math" panose="02040503050406030204" pitchFamily="18" charset="0"/>
                          </a:rPr>
                          <m:t>𝑠</m:t>
                        </m:r>
                      </m:sub>
                    </m:sSub>
                  </m:oMath>
                </a14:m>
                <a:r>
                  <a:rPr lang="en-GB" sz="2400">
                    <a:solidFill>
                      <a:srgbClr val="000000"/>
                    </a:solidFill>
                    <a:effectLst/>
                    <a:latin typeface="Avenir Book" panose="02000503020000020003" pitchFamily="2" charset="0"/>
                  </a:rPr>
                  <a:t>  generic</a:t>
                </a:r>
                <a:endParaRPr lang="en-GB" sz="2400">
                  <a:solidFill>
                    <a:srgbClr val="000000"/>
                  </a:solidFill>
                  <a:latin typeface="Avenir Book" panose="02000503020000020003" pitchFamily="2" charset="0"/>
                </a:endParaRPr>
              </a:p>
              <a:p>
                <a:endParaRPr lang="en-GB" sz="2400">
                  <a:solidFill>
                    <a:srgbClr val="000000"/>
                  </a:solidFill>
                  <a:effectLst/>
                  <a:latin typeface="Avenir Book" panose="02000503020000020003" pitchFamily="2" charset="0"/>
                </a:endParaRPr>
              </a:p>
              <a:p>
                <a:endParaRPr lang="en-GB" sz="2400">
                  <a:solidFill>
                    <a:srgbClr val="000000"/>
                  </a:solidFill>
                  <a:effectLst/>
                  <a:latin typeface="Avenir Book" panose="02000503020000020003" pitchFamily="2" charset="0"/>
                </a:endParaRPr>
              </a:p>
              <a:p>
                <a:endParaRPr lang="en-GB" sz="2400">
                  <a:solidFill>
                    <a:srgbClr val="000000"/>
                  </a:solidFill>
                  <a:effectLst/>
                  <a:latin typeface="Avenir Book" panose="02000503020000020003" pitchFamily="2" charset="0"/>
                </a:endParaRPr>
              </a:p>
              <a:p>
                <a:r>
                  <a:rPr lang="en-GB" sz="2400">
                    <a:solidFill>
                      <a:srgbClr val="000000"/>
                    </a:solidFill>
                  </a:rPr>
                  <a:t>for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r>
                          <a:rPr lang="en-GB" sz="2400" i="1" smtClean="0">
                            <a:solidFill>
                              <a:srgbClr val="000000"/>
                            </a:solidFill>
                            <a:effectLst/>
                            <a:latin typeface="Cambria Math" panose="02040503050406030204" pitchFamily="18" charset="0"/>
                            <a:ea typeface="Cambria Math" panose="02040503050406030204" pitchFamily="18" charset="0"/>
                          </a:rPr>
                          <m:t>𝜁</m:t>
                        </m:r>
                      </m:e>
                      <m:sub>
                        <m:r>
                          <a:rPr lang="en-US" sz="2400" b="0" i="1" smtClean="0">
                            <a:solidFill>
                              <a:srgbClr val="000000"/>
                            </a:solidFill>
                            <a:effectLst/>
                            <a:latin typeface="Cambria Math" panose="02040503050406030204" pitchFamily="18" charset="0"/>
                          </a:rPr>
                          <m:t>2</m:t>
                        </m:r>
                      </m:sub>
                    </m:sSub>
                  </m:oMath>
                </a14:m>
                <a:r>
                  <a:rPr lang="en-GB" sz="2400">
                    <a:solidFill>
                      <a:srgbClr val="000000"/>
                    </a:solidFill>
                    <a:latin typeface="Avenir Book" panose="02000503020000020003" pitchFamily="2" charset="0"/>
                  </a:rPr>
                  <a:t> we find</a:t>
                </a:r>
                <a:endParaRPr lang="en-GB" sz="2400">
                  <a:solidFill>
                    <a:srgbClr val="000000"/>
                  </a:solidFill>
                  <a:effectLst/>
                  <a:latin typeface="Avenir Book" panose="02000503020000020003" pitchFamily="2" charset="0"/>
                </a:endParaRPr>
              </a:p>
            </p:txBody>
          </p:sp>
        </mc:Choice>
        <mc:Fallback xmlns="">
          <p:sp>
            <p:nvSpPr>
              <p:cNvPr id="4" name="TextBox 3">
                <a:extLst>
                  <a:ext uri="{FF2B5EF4-FFF2-40B4-BE49-F238E27FC236}">
                    <a16:creationId xmlns:a16="http://schemas.microsoft.com/office/drawing/2014/main" id="{82AD4D39-7580-A564-3517-B885416D208A}"/>
                  </a:ext>
                </a:extLst>
              </p:cNvPr>
              <p:cNvSpPr txBox="1">
                <a:spLocks noRot="1" noChangeAspect="1" noMove="1" noResize="1" noEditPoints="1" noAdjustHandles="1" noChangeArrowheads="1" noChangeShapeType="1" noTextEdit="1"/>
              </p:cNvSpPr>
              <p:nvPr/>
            </p:nvSpPr>
            <p:spPr>
              <a:xfrm>
                <a:off x="229801" y="1212924"/>
                <a:ext cx="11847899" cy="1938992"/>
              </a:xfrm>
              <a:prstGeom prst="rect">
                <a:avLst/>
              </a:prstGeom>
              <a:blipFill>
                <a:blip r:embed="rId3"/>
                <a:stretch>
                  <a:fillRect l="-857" t="-2597" b="-58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380678-6FAB-9D0D-251E-32132580AC09}"/>
                  </a:ext>
                </a:extLst>
              </p:cNvPr>
              <p:cNvSpPr txBox="1"/>
              <p:nvPr/>
            </p:nvSpPr>
            <p:spPr>
              <a:xfrm>
                <a:off x="127001" y="4215594"/>
                <a:ext cx="11950700" cy="2677656"/>
              </a:xfrm>
              <a:prstGeom prst="rect">
                <a:avLst/>
              </a:prstGeom>
              <a:noFill/>
            </p:spPr>
            <p:txBody>
              <a:bodyPr wrap="square">
                <a:spAutoFit/>
              </a:bodyPr>
              <a:lstStyle/>
              <a:p>
                <a:r>
                  <a:rPr lang="en-GB" sz="2400" dirty="0">
                    <a:solidFill>
                      <a:srgbClr val="000000"/>
                    </a:solidFill>
                    <a:effectLst/>
                    <a:latin typeface="Avenir Book" panose="02000503020000020003" pitchFamily="2" charset="0"/>
                  </a:rPr>
                  <a:t>Now we need to know the value of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r>
                          <a:rPr lang="en-US" sz="2400" b="0" i="1" smtClean="0">
                            <a:solidFill>
                              <a:srgbClr val="000000"/>
                            </a:solidFill>
                            <a:effectLst/>
                            <a:latin typeface="Cambria Math" panose="02040503050406030204" pitchFamily="18" charset="0"/>
                          </a:rPr>
                          <m:t>𝑐</m:t>
                        </m:r>
                      </m:e>
                      <m:sub>
                        <m:r>
                          <a:rPr lang="en-US" sz="2400" b="0" i="1" smtClean="0">
                            <a:solidFill>
                              <a:srgbClr val="000000"/>
                            </a:solidFill>
                            <a:effectLst/>
                            <a:latin typeface="Cambria Math" panose="02040503050406030204" pitchFamily="18" charset="0"/>
                          </a:rPr>
                          <m:t>𝑠</m:t>
                        </m:r>
                      </m:sub>
                    </m:sSub>
                  </m:oMath>
                </a14:m>
                <a:r>
                  <a:rPr lang="en-GB" sz="2400" dirty="0">
                    <a:solidFill>
                      <a:srgbClr val="000000"/>
                    </a:solidFill>
                    <a:effectLst/>
                    <a:latin typeface="Avenir Book" panose="02000503020000020003" pitchFamily="2" charset="0"/>
                  </a:rPr>
                  <a:t> and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acc>
                          <m:accPr>
                            <m:chr m:val="̅"/>
                            <m:ctrlPr>
                              <a:rPr lang="en-GB" sz="2400" i="1" smtClean="0">
                                <a:solidFill>
                                  <a:srgbClr val="000000"/>
                                </a:solidFill>
                                <a:effectLst/>
                                <a:latin typeface="Cambria Math" panose="02040503050406030204" pitchFamily="18" charset="0"/>
                              </a:rPr>
                            </m:ctrlPr>
                          </m:accPr>
                          <m:e>
                            <m:r>
                              <a:rPr lang="en-GB" sz="2400" i="1" smtClean="0">
                                <a:solidFill>
                                  <a:srgbClr val="000000"/>
                                </a:solidFill>
                                <a:effectLst/>
                                <a:latin typeface="Cambria Math" panose="02040503050406030204" pitchFamily="18" charset="0"/>
                                <a:ea typeface="Cambria Math" panose="02040503050406030204" pitchFamily="18" charset="0"/>
                              </a:rPr>
                              <m:t>𝜌</m:t>
                            </m:r>
                          </m:e>
                        </m:acc>
                      </m:e>
                      <m:sub>
                        <m:r>
                          <m:rPr>
                            <m:sty m:val="p"/>
                          </m:rPr>
                          <a:rPr lang="en-US" sz="2400" b="0" i="0" smtClean="0">
                            <a:solidFill>
                              <a:srgbClr val="000000"/>
                            </a:solidFill>
                            <a:effectLst/>
                            <a:latin typeface="Cambria Math" panose="02040503050406030204" pitchFamily="18" charset="0"/>
                          </a:rPr>
                          <m:t>in</m:t>
                        </m:r>
                      </m:sub>
                    </m:sSub>
                  </m:oMath>
                </a14:m>
                <a:r>
                  <a:rPr lang="en-GB" sz="2400" dirty="0">
                    <a:solidFill>
                      <a:srgbClr val="000000"/>
                    </a:solidFill>
                    <a:effectLst/>
                    <a:latin typeface="Avenir Book" panose="02000503020000020003" pitchFamily="2" charset="0"/>
                  </a:rPr>
                  <a:t> at a given mode </a:t>
                </a:r>
                <a14:m>
                  <m:oMath xmlns:m="http://schemas.openxmlformats.org/officeDocument/2006/math">
                    <m:r>
                      <a:rPr lang="en-US" sz="2400" b="0" i="1" smtClean="0">
                        <a:solidFill>
                          <a:srgbClr val="000000"/>
                        </a:solidFill>
                        <a:effectLst/>
                        <a:latin typeface="Cambria Math" panose="02040503050406030204" pitchFamily="18" charset="0"/>
                      </a:rPr>
                      <m:t>𝑘</m:t>
                    </m:r>
                  </m:oMath>
                </a14:m>
                <a:r>
                  <a:rPr lang="en-GB" sz="2400" dirty="0">
                    <a:solidFill>
                      <a:srgbClr val="000000"/>
                    </a:solidFill>
                    <a:effectLst/>
                    <a:latin typeface="Avenir Book" panose="02000503020000020003" pitchFamily="2" charset="0"/>
                  </a:rPr>
                  <a:t>. </a:t>
                </a:r>
              </a:p>
              <a:p>
                <a:r>
                  <a:rPr lang="en-GB" sz="2400" dirty="0">
                    <a:solidFill>
                      <a:srgbClr val="000000"/>
                    </a:solidFill>
                    <a:effectLst/>
                    <a:latin typeface="Avenir Book" panose="02000503020000020003" pitchFamily="2" charset="0"/>
                  </a:rPr>
                  <a:t>It is transparent that </a:t>
                </a:r>
              </a:p>
              <a:p>
                <a:pPr/>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rPr>
                        <m:t>𝑤</m:t>
                      </m:r>
                      <m:r>
                        <a:rPr lang="en-US" sz="2400" b="0" i="1" smtClean="0">
                          <a:solidFill>
                            <a:srgbClr val="000000"/>
                          </a:solidFill>
                          <a:latin typeface="Cambria Math" panose="02040503050406030204" pitchFamily="18" charset="0"/>
                        </a:rPr>
                        <m:t>−</m:t>
                      </m:r>
                      <m:sSubSup>
                        <m:sSubSupPr>
                          <m:ctrlPr>
                            <a:rPr lang="en-US" sz="2400" i="1" smtClean="0">
                              <a:solidFill>
                                <a:srgbClr val="000000"/>
                              </a:solidFill>
                              <a:latin typeface="Cambria Math" panose="02040503050406030204" pitchFamily="18" charset="0"/>
                            </a:rPr>
                          </m:ctrlPr>
                        </m:sSubSupPr>
                        <m:e>
                          <m:r>
                            <a:rPr lang="en-US" sz="2400" b="0" i="1" smtClean="0">
                              <a:solidFill>
                                <a:srgbClr val="000000"/>
                              </a:solidFill>
                              <a:latin typeface="Cambria Math" panose="02040503050406030204" pitchFamily="18" charset="0"/>
                            </a:rPr>
                            <m:t>𝑐</m:t>
                          </m:r>
                        </m:e>
                        <m:sub>
                          <m:r>
                            <a:rPr lang="en-US" sz="2400" b="0" i="1" smtClean="0">
                              <a:solidFill>
                                <a:srgbClr val="000000"/>
                              </a:solidFill>
                              <a:latin typeface="Cambria Math" panose="02040503050406030204" pitchFamily="18" charset="0"/>
                            </a:rPr>
                            <m:t>𝑠</m:t>
                          </m:r>
                        </m:sub>
                        <m:sup>
                          <m:r>
                            <a:rPr lang="en-US" sz="2400" b="0" i="1" smtClean="0">
                              <a:solidFill>
                                <a:srgbClr val="000000"/>
                              </a:solidFill>
                              <a:latin typeface="Cambria Math" panose="02040503050406030204" pitchFamily="18" charset="0"/>
                            </a:rPr>
                            <m:t>2</m:t>
                          </m:r>
                        </m:sup>
                      </m:sSubSup>
                      <m:r>
                        <a:rPr lang="en-US" sz="2400" b="0" i="1" smtClean="0">
                          <a:solidFill>
                            <a:srgbClr val="000000"/>
                          </a:solidFill>
                          <a:latin typeface="Cambria Math" panose="02040503050406030204" pitchFamily="18" charset="0"/>
                        </a:rPr>
                        <m:t>&gt;0</m:t>
                      </m:r>
                    </m:oMath>
                  </m:oMathPara>
                </a14:m>
                <a:endParaRPr lang="en-GB" sz="2400" dirty="0">
                  <a:solidFill>
                    <a:srgbClr val="000000"/>
                  </a:solidFill>
                  <a:effectLst/>
                  <a:latin typeface="Avenir Book" panose="02000503020000020003" pitchFamily="2" charset="0"/>
                </a:endParaRPr>
              </a:p>
              <a:p>
                <a:r>
                  <a:rPr lang="en-GB" sz="2400" dirty="0">
                    <a:solidFill>
                      <a:srgbClr val="000000"/>
                    </a:solidFill>
                    <a:effectLst/>
                    <a:latin typeface="Avenir Book" panose="02000503020000020003" pitchFamily="2" charset="0"/>
                  </a:rPr>
                  <a:t>for the scalar fluctuations to be larger than the tensor ones. This can be achieved by the same gravitons produced during de Sitter phase. For this particle (fluid) radiation, the scalar perturbations will no longer grow [Dvali + 2013, 2017]. </a:t>
                </a:r>
              </a:p>
              <a:p>
                <a:pPr algn="ctr"/>
                <a:r>
                  <a:rPr lang="en-GB" sz="2400" b="1" dirty="0">
                    <a:solidFill>
                      <a:srgbClr val="FF0000"/>
                    </a:solidFill>
                    <a:effectLst/>
                    <a:latin typeface="Avenir Book" panose="02000503020000020003" pitchFamily="2" charset="0"/>
                  </a:rPr>
                  <a:t>This provides a natural route to end inflation!</a:t>
                </a:r>
              </a:p>
            </p:txBody>
          </p:sp>
        </mc:Choice>
        <mc:Fallback xmlns="">
          <p:sp>
            <p:nvSpPr>
              <p:cNvPr id="6" name="TextBox 5">
                <a:extLst>
                  <a:ext uri="{FF2B5EF4-FFF2-40B4-BE49-F238E27FC236}">
                    <a16:creationId xmlns:a16="http://schemas.microsoft.com/office/drawing/2014/main" id="{C1380678-6FAB-9D0D-251E-32132580AC09}"/>
                  </a:ext>
                </a:extLst>
              </p:cNvPr>
              <p:cNvSpPr txBox="1">
                <a:spLocks noRot="1" noChangeAspect="1" noMove="1" noResize="1" noEditPoints="1" noAdjustHandles="1" noChangeArrowheads="1" noChangeShapeType="1" noTextEdit="1"/>
              </p:cNvSpPr>
              <p:nvPr/>
            </p:nvSpPr>
            <p:spPr>
              <a:xfrm>
                <a:off x="127001" y="4215594"/>
                <a:ext cx="11950700" cy="2677656"/>
              </a:xfrm>
              <a:prstGeom prst="rect">
                <a:avLst/>
              </a:prstGeom>
              <a:blipFill>
                <a:blip r:embed="rId4"/>
                <a:stretch>
                  <a:fillRect l="-850" t="-2370" b="-4739"/>
                </a:stretch>
              </a:blipFill>
            </p:spPr>
            <p:txBody>
              <a:bodyPr/>
              <a:lstStyle/>
              <a:p>
                <a:r>
                  <a:rPr lang="en-IT">
                    <a:noFill/>
                  </a:rPr>
                  <a:t> </a:t>
                </a:r>
              </a:p>
            </p:txBody>
          </p:sp>
        </mc:Fallback>
      </mc:AlternateContent>
      <p:pic>
        <p:nvPicPr>
          <p:cNvPr id="2" name="Picture 1" descr="A math equation with black text&#10;&#10;Description automatically generated with medium confidence">
            <a:extLst>
              <a:ext uri="{FF2B5EF4-FFF2-40B4-BE49-F238E27FC236}">
                <a16:creationId xmlns:a16="http://schemas.microsoft.com/office/drawing/2014/main" id="{5A97626B-78F1-1B33-004A-FC0F4AD4059B}"/>
              </a:ext>
            </a:extLst>
          </p:cNvPr>
          <p:cNvPicPr>
            <a:picLocks noChangeAspect="1"/>
          </p:cNvPicPr>
          <p:nvPr/>
        </p:nvPicPr>
        <p:blipFill>
          <a:blip r:embed="rId5"/>
          <a:stretch>
            <a:fillRect/>
          </a:stretch>
        </p:blipFill>
        <p:spPr>
          <a:xfrm>
            <a:off x="3207490" y="1706477"/>
            <a:ext cx="5892519" cy="976326"/>
          </a:xfrm>
          <a:prstGeom prst="rect">
            <a:avLst/>
          </a:prstGeom>
        </p:spPr>
      </p:pic>
      <p:pic>
        <p:nvPicPr>
          <p:cNvPr id="12" name="Picture 11">
            <a:extLst>
              <a:ext uri="{FF2B5EF4-FFF2-40B4-BE49-F238E27FC236}">
                <a16:creationId xmlns:a16="http://schemas.microsoft.com/office/drawing/2014/main" id="{49FF0FC2-3F2E-9DF7-7B25-4A9089AF24C1}"/>
              </a:ext>
            </a:extLst>
          </p:cNvPr>
          <p:cNvPicPr>
            <a:picLocks noChangeAspect="1"/>
          </p:cNvPicPr>
          <p:nvPr/>
        </p:nvPicPr>
        <p:blipFill>
          <a:blip r:embed="rId6"/>
          <a:stretch>
            <a:fillRect/>
          </a:stretch>
        </p:blipFill>
        <p:spPr>
          <a:xfrm>
            <a:off x="0" y="3100156"/>
            <a:ext cx="12153220" cy="1123069"/>
          </a:xfrm>
          <a:prstGeom prst="rect">
            <a:avLst/>
          </a:prstGeom>
          <a:noFill/>
        </p:spPr>
      </p:pic>
      <mc:AlternateContent xmlns:mc="http://schemas.openxmlformats.org/markup-compatibility/2006" xmlns:a14="http://schemas.microsoft.com/office/drawing/2010/main">
        <mc:Choice Requires="a14">
          <p:sp>
            <p:nvSpPr>
              <p:cNvPr id="13" name="Title 1">
                <a:extLst>
                  <a:ext uri="{FF2B5EF4-FFF2-40B4-BE49-F238E27FC236}">
                    <a16:creationId xmlns:a16="http://schemas.microsoft.com/office/drawing/2014/main" id="{9BCB93FB-CEEA-B241-009D-9A9C00D0C7E7}"/>
                  </a:ext>
                </a:extLst>
              </p:cNvPr>
              <p:cNvSpPr>
                <a:spLocks noGrp="1"/>
              </p:cNvSpPr>
              <p:nvPr>
                <p:ph type="title"/>
              </p:nvPr>
            </p:nvSpPr>
            <p:spPr>
              <a:xfrm>
                <a:off x="730077" y="122119"/>
                <a:ext cx="10970741" cy="1032069"/>
              </a:xfrm>
            </p:spPr>
            <p:txBody>
              <a:bodyPr>
                <a:normAutofit/>
              </a:bodyPr>
              <a:lstStyle/>
              <a:p>
                <a:r>
                  <a:rPr lang="en-GB" sz="3800">
                    <a:latin typeface="Avenir Book" panose="02000503020000020003" pitchFamily="2" charset="0"/>
                  </a:rPr>
                  <a:t>For </a:t>
                </a:r>
                <a14:m>
                  <m:oMath xmlns:m="http://schemas.openxmlformats.org/officeDocument/2006/math">
                    <m:sSub>
                      <m:sSubPr>
                        <m:ctrlPr>
                          <a:rPr lang="en-US" sz="400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ea typeface="Cambria Math" panose="02040503050406030204" pitchFamily="18" charset="0"/>
                          </a:rPr>
                          <m:t>𝜙</m:t>
                        </m:r>
                      </m:e>
                      <m:sub>
                        <m:r>
                          <a:rPr lang="en-US" sz="4000" i="1">
                            <a:solidFill>
                              <a:srgbClr val="000000"/>
                            </a:solidFill>
                            <a:latin typeface="Cambria Math" panose="02040503050406030204" pitchFamily="18" charset="0"/>
                          </a:rPr>
                          <m:t>2</m:t>
                        </m:r>
                      </m:sub>
                    </m:sSub>
                  </m:oMath>
                </a14:m>
                <a:r>
                  <a:rPr lang="el-GR" sz="4000">
                    <a:solidFill>
                      <a:srgbClr val="000000"/>
                    </a:solidFill>
                    <a:effectLst/>
                    <a:latin typeface="Avenir Book" panose="02000503020000020003" pitchFamily="2" charset="0"/>
                  </a:rPr>
                  <a:t> </a:t>
                </a:r>
                <a:r>
                  <a:rPr lang="en-GB" sz="4000">
                    <a:solidFill>
                      <a:srgbClr val="000000"/>
                    </a:solidFill>
                    <a:effectLst/>
                    <a:latin typeface="Avenir Book" panose="02000503020000020003" pitchFamily="2" charset="0"/>
                  </a:rPr>
                  <a:t>is const.</a:t>
                </a:r>
                <a:r>
                  <a:rPr lang="en-GB" sz="3800">
                    <a:latin typeface="Avenir Book" panose="02000503020000020003" pitchFamily="2" charset="0"/>
                  </a:rPr>
                  <a:t>, is it possible to have </a:t>
                </a:r>
                <a14:m>
                  <m:oMath xmlns:m="http://schemas.openxmlformats.org/officeDocument/2006/math">
                    <m:sSub>
                      <m:sSubPr>
                        <m:ctrlPr>
                          <a:rPr lang="en-GB" sz="3800" i="1" smtClean="0">
                            <a:latin typeface="Cambria Math" panose="02040503050406030204" pitchFamily="18" charset="0"/>
                          </a:rPr>
                        </m:ctrlPr>
                      </m:sSubPr>
                      <m:e>
                        <m:r>
                          <a:rPr lang="en-GB" sz="3800" i="1" smtClean="0">
                            <a:latin typeface="Cambria Math" panose="02040503050406030204" pitchFamily="18" charset="0"/>
                            <a:ea typeface="Cambria Math" panose="02040503050406030204" pitchFamily="18" charset="0"/>
                          </a:rPr>
                          <m:t>𝜓</m:t>
                        </m:r>
                      </m:e>
                      <m:sub>
                        <m:r>
                          <a:rPr lang="en-US" sz="3800" b="0" i="1" smtClean="0">
                            <a:latin typeface="Cambria Math" panose="02040503050406030204" pitchFamily="18" charset="0"/>
                          </a:rPr>
                          <m:t>2</m:t>
                        </m:r>
                      </m:sub>
                    </m:sSub>
                    <m:r>
                      <a:rPr lang="en-GB" sz="3800" i="1" smtClean="0">
                        <a:latin typeface="Cambria Math" panose="02040503050406030204" pitchFamily="18" charset="0"/>
                        <a:ea typeface="Cambria Math" panose="02040503050406030204" pitchFamily="18" charset="0"/>
                      </a:rPr>
                      <m:t>≠</m:t>
                    </m:r>
                    <m:r>
                      <a:rPr lang="en-US" sz="3800" b="0" i="1" smtClean="0">
                        <a:latin typeface="Cambria Math" panose="02040503050406030204" pitchFamily="18" charset="0"/>
                        <a:ea typeface="Cambria Math" panose="02040503050406030204" pitchFamily="18" charset="0"/>
                      </a:rPr>
                      <m:t>0</m:t>
                    </m:r>
                  </m:oMath>
                </a14:m>
                <a:r>
                  <a:rPr lang="en-GB" sz="3800">
                    <a:latin typeface="Avenir Book" panose="02000503020000020003" pitchFamily="2" charset="0"/>
                  </a:rPr>
                  <a:t>?</a:t>
                </a:r>
              </a:p>
            </p:txBody>
          </p:sp>
        </mc:Choice>
        <mc:Fallback xmlns="">
          <p:sp>
            <p:nvSpPr>
              <p:cNvPr id="13" name="Title 1">
                <a:extLst>
                  <a:ext uri="{FF2B5EF4-FFF2-40B4-BE49-F238E27FC236}">
                    <a16:creationId xmlns:a16="http://schemas.microsoft.com/office/drawing/2014/main" id="{9BCB93FB-CEEA-B241-009D-9A9C00D0C7E7}"/>
                  </a:ext>
                </a:extLst>
              </p:cNvPr>
              <p:cNvSpPr>
                <a:spLocks noGrp="1" noRot="1" noChangeAspect="1" noMove="1" noResize="1" noEditPoints="1" noAdjustHandles="1" noChangeArrowheads="1" noChangeShapeType="1" noTextEdit="1"/>
              </p:cNvSpPr>
              <p:nvPr>
                <p:ph type="title"/>
              </p:nvPr>
            </p:nvSpPr>
            <p:spPr>
              <a:xfrm>
                <a:off x="730077" y="122119"/>
                <a:ext cx="10970741" cy="1032069"/>
              </a:xfrm>
              <a:blipFill>
                <a:blip r:embed="rId7"/>
                <a:stretch>
                  <a:fillRect l="-1850" b="-7317"/>
                </a:stretch>
              </a:blipFill>
            </p:spPr>
            <p:txBody>
              <a:bodyPr/>
              <a:lstStyle/>
              <a:p>
                <a:r>
                  <a:rPr lang="en-GB">
                    <a:noFill/>
                  </a:rPr>
                  <a:t> </a:t>
                </a:r>
              </a:p>
            </p:txBody>
          </p:sp>
        </mc:Fallback>
      </mc:AlternateContent>
    </p:spTree>
    <p:extLst>
      <p:ext uri="{BB962C8B-B14F-4D97-AF65-F5344CB8AC3E}">
        <p14:creationId xmlns:p14="http://schemas.microsoft.com/office/powerpoint/2010/main" val="491474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2000">
              <a:schemeClr val="accent2">
                <a:lumMod val="5000"/>
                <a:lumOff val="95000"/>
              </a:schemeClr>
            </a:gs>
            <a:gs pos="93000">
              <a:schemeClr val="accent2">
                <a:lumMod val="45000"/>
                <a:lumOff val="55000"/>
              </a:schemeClr>
            </a:gs>
            <a:gs pos="100000">
              <a:schemeClr val="accent2">
                <a:lumMod val="45000"/>
                <a:lumOff val="55000"/>
              </a:schemeClr>
            </a:gs>
            <a:gs pos="83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AE27E-5AF5-05E0-5AFA-852DCB6D9AEC}"/>
              </a:ext>
            </a:extLst>
          </p:cNvPr>
          <p:cNvSpPr>
            <a:spLocks noGrp="1"/>
          </p:cNvSpPr>
          <p:nvPr>
            <p:ph type="title"/>
          </p:nvPr>
        </p:nvSpPr>
        <p:spPr>
          <a:xfrm>
            <a:off x="345831" y="0"/>
            <a:ext cx="10515600" cy="1325563"/>
          </a:xfrm>
        </p:spPr>
        <p:txBody>
          <a:bodyPr/>
          <a:lstStyle/>
          <a:p>
            <a:r>
              <a:rPr lang="en-IT"/>
              <a:t>About Rehating</a:t>
            </a:r>
          </a:p>
        </p:txBody>
      </p:sp>
      <p:sp>
        <p:nvSpPr>
          <p:cNvPr id="3" name="Content Placeholder 2">
            <a:extLst>
              <a:ext uri="{FF2B5EF4-FFF2-40B4-BE49-F238E27FC236}">
                <a16:creationId xmlns:a16="http://schemas.microsoft.com/office/drawing/2014/main" id="{B03B0133-9E9A-2B3D-85C3-396C5FB87961}"/>
              </a:ext>
            </a:extLst>
          </p:cNvPr>
          <p:cNvSpPr>
            <a:spLocks noGrp="1"/>
          </p:cNvSpPr>
          <p:nvPr>
            <p:ph idx="1"/>
          </p:nvPr>
        </p:nvSpPr>
        <p:spPr>
          <a:xfrm>
            <a:off x="345831" y="1150375"/>
            <a:ext cx="11569504" cy="4351338"/>
          </a:xfrm>
        </p:spPr>
        <p:txBody>
          <a:bodyPr>
            <a:noAutofit/>
          </a:bodyPr>
          <a:lstStyle/>
          <a:p>
            <a:r>
              <a:rPr lang="en-GB" sz="2400">
                <a:latin typeface="CMR10"/>
              </a:rPr>
              <a:t>At</a:t>
            </a:r>
            <a:r>
              <a:rPr lang="en-GB" sz="2400">
                <a:effectLst/>
                <a:latin typeface="CMR10"/>
              </a:rPr>
              <a:t> a usual end of inflation, however it came to be, there must be some reheating process which repopulates the observable patch with the standard model matter. In this scenario, the reheating is gravity mediated (since there is no scalar field to couple to the SM). </a:t>
            </a:r>
            <a:endParaRPr lang="en-GB" sz="2400"/>
          </a:p>
          <a:p>
            <a:r>
              <a:rPr lang="en-GB" sz="2400">
                <a:effectLst/>
                <a:latin typeface="CMBX10"/>
              </a:rPr>
              <a:t>Instead, i</a:t>
            </a:r>
            <a:r>
              <a:rPr lang="en-GB" sz="2400">
                <a:effectLst/>
                <a:latin typeface="CMR10"/>
              </a:rPr>
              <a:t>n our scenario, particle production is produced by de Sitter decaying into radiation as postulated in the Mottola, Polyakov, Dvali works... </a:t>
            </a:r>
            <a:br>
              <a:rPr lang="en-GB" sz="2400">
                <a:effectLst/>
                <a:latin typeface="CMR10"/>
              </a:rPr>
            </a:br>
            <a:r>
              <a:rPr lang="en-GB" sz="2400">
                <a:effectLst/>
                <a:latin typeface="CMR10"/>
              </a:rPr>
              <a:t>This out-of-</a:t>
            </a:r>
            <a:r>
              <a:rPr lang="en-GB" sz="2400" err="1">
                <a:effectLst/>
                <a:latin typeface="CMR10"/>
              </a:rPr>
              <a:t>equilbrium</a:t>
            </a:r>
            <a:r>
              <a:rPr lang="en-GB" sz="2400">
                <a:effectLst/>
                <a:latin typeface="CMR10"/>
              </a:rPr>
              <a:t> transition to a radiation phase is what provides a replenishment of the patch with SM particles. We can use Kolb &amp; Turner book to be more quantitative. For out of equilibrium decay </a:t>
            </a:r>
            <a:r>
              <a:rPr lang="en-GB" sz="2400">
                <a:effectLst/>
                <a:latin typeface="CMMI10"/>
              </a:rPr>
              <a:t>T</a:t>
            </a:r>
            <a:r>
              <a:rPr lang="en-GB" sz="2400">
                <a:effectLst/>
                <a:latin typeface="CMMI7"/>
              </a:rPr>
              <a:t>RH </a:t>
            </a:r>
            <a:r>
              <a:rPr lang="en-GB" sz="2400">
                <a:effectLst/>
                <a:latin typeface="CMR10"/>
              </a:rPr>
              <a:t>= 10</a:t>
            </a:r>
            <a:r>
              <a:rPr lang="en-GB" sz="2400" baseline="30000">
                <a:effectLst/>
                <a:latin typeface="CMSY7"/>
              </a:rPr>
              <a:t>−</a:t>
            </a:r>
            <a:r>
              <a:rPr lang="en-GB" sz="2400" baseline="30000">
                <a:effectLst/>
                <a:latin typeface="CMR7"/>
              </a:rPr>
              <a:t>10</a:t>
            </a:r>
            <a:r>
              <a:rPr lang="en-GB" sz="2400">
                <a:effectLst/>
                <a:latin typeface="CMR10"/>
              </a:rPr>
              <a:t>(</a:t>
            </a:r>
            <a:r>
              <a:rPr lang="en-GB" sz="2400">
                <a:effectLst/>
                <a:latin typeface="CMMI10"/>
              </a:rPr>
              <a:t>E/GeV </a:t>
            </a:r>
            <a:r>
              <a:rPr lang="en-GB" sz="2400">
                <a:effectLst/>
                <a:latin typeface="CMR10"/>
              </a:rPr>
              <a:t>)</a:t>
            </a:r>
            <a:r>
              <a:rPr lang="en-GB" sz="2400" baseline="30000">
                <a:effectLst/>
                <a:latin typeface="CMR7"/>
              </a:rPr>
              <a:t>3</a:t>
            </a:r>
            <a:r>
              <a:rPr lang="en-GB" sz="2400" baseline="30000">
                <a:effectLst/>
                <a:latin typeface="CMMI7"/>
              </a:rPr>
              <a:t>/</a:t>
            </a:r>
            <a:r>
              <a:rPr lang="en-GB" sz="2400" baseline="30000">
                <a:effectLst/>
                <a:latin typeface="CMR7"/>
              </a:rPr>
              <a:t>2</a:t>
            </a:r>
            <a:r>
              <a:rPr lang="en-GB" sz="2400">
                <a:effectLst/>
                <a:latin typeface="CMR7"/>
              </a:rPr>
              <a:t> </a:t>
            </a:r>
            <a:r>
              <a:rPr lang="en-GB" sz="2400">
                <a:effectLst/>
                <a:latin typeface="CMR10"/>
              </a:rPr>
              <a:t>GeV, where </a:t>
            </a:r>
            <a:r>
              <a:rPr lang="en-GB" sz="2400">
                <a:effectLst/>
                <a:latin typeface="CMMI10"/>
              </a:rPr>
              <a:t>E </a:t>
            </a:r>
            <a:r>
              <a:rPr lang="en-GB" sz="2400">
                <a:effectLst/>
                <a:latin typeface="CMR10"/>
              </a:rPr>
              <a:t>is the scale of inflation. Using the value derived from the level of CMB fluctuations (10</a:t>
            </a:r>
            <a:r>
              <a:rPr lang="en-GB" sz="2400" baseline="30000">
                <a:effectLst/>
                <a:latin typeface="CMR7"/>
              </a:rPr>
              <a:t>14</a:t>
            </a:r>
            <a:r>
              <a:rPr lang="en-GB" sz="2400" baseline="30000">
                <a:effectLst/>
                <a:latin typeface="CMSY7"/>
              </a:rPr>
              <a:t>−</a:t>
            </a:r>
            <a:r>
              <a:rPr lang="en-GB" sz="2400" baseline="30000">
                <a:effectLst/>
                <a:latin typeface="CMR7"/>
              </a:rPr>
              <a:t>15</a:t>
            </a:r>
            <a:r>
              <a:rPr lang="en-GB" sz="2400">
                <a:effectLst/>
                <a:latin typeface="CMR7"/>
              </a:rPr>
              <a:t> </a:t>
            </a:r>
            <a:r>
              <a:rPr lang="en-GB" sz="2400">
                <a:effectLst/>
                <a:latin typeface="CMR10"/>
              </a:rPr>
              <a:t>GeV) leads to           10</a:t>
            </a:r>
            <a:r>
              <a:rPr lang="en-GB" sz="2400" baseline="30000">
                <a:effectLst/>
                <a:latin typeface="CMR7"/>
              </a:rPr>
              <a:t>11</a:t>
            </a:r>
            <a:r>
              <a:rPr lang="en-GB" sz="2400">
                <a:effectLst/>
                <a:latin typeface="CMR7"/>
              </a:rPr>
              <a:t> </a:t>
            </a:r>
            <a:r>
              <a:rPr lang="en-GB" sz="2400">
                <a:effectLst/>
                <a:latin typeface="CMMI10"/>
              </a:rPr>
              <a:t>&lt; T</a:t>
            </a:r>
            <a:r>
              <a:rPr lang="en-GB" sz="2400" baseline="-25000">
                <a:effectLst/>
                <a:latin typeface="CMMI7"/>
              </a:rPr>
              <a:t>RH</a:t>
            </a:r>
            <a:r>
              <a:rPr lang="en-GB" sz="2400">
                <a:effectLst/>
                <a:latin typeface="CMMI10"/>
              </a:rPr>
              <a:t>/GeV &lt; </a:t>
            </a:r>
            <a:r>
              <a:rPr lang="en-GB" sz="2400">
                <a:effectLst/>
                <a:latin typeface="CMR10"/>
              </a:rPr>
              <a:t>10</a:t>
            </a:r>
            <a:r>
              <a:rPr lang="en-GB" sz="2400" baseline="30000">
                <a:effectLst/>
                <a:latin typeface="CMR7"/>
              </a:rPr>
              <a:t>12</a:t>
            </a:r>
            <a:r>
              <a:rPr lang="en-GB" sz="2400">
                <a:effectLst/>
                <a:latin typeface="CMR10"/>
              </a:rPr>
              <a:t>, which allows for baryogenesis, and it is below the current CMB limits on the energy scale of inflation. </a:t>
            </a:r>
          </a:p>
          <a:p>
            <a:pPr marL="0" indent="0">
              <a:buNone/>
            </a:pPr>
            <a:endParaRPr lang="en-GB" sz="2400">
              <a:effectLst/>
              <a:latin typeface="CMR10"/>
            </a:endParaRPr>
          </a:p>
          <a:p>
            <a:r>
              <a:rPr lang="en-GB" sz="2400">
                <a:effectLst/>
                <a:latin typeface="CMR10"/>
              </a:rPr>
              <a:t>This will result in a particle density of 10</a:t>
            </a:r>
            <a:r>
              <a:rPr lang="en-GB" sz="2400" baseline="30000">
                <a:effectLst/>
                <a:latin typeface="CMR7"/>
              </a:rPr>
              <a:t>90</a:t>
            </a:r>
            <a:r>
              <a:rPr lang="en-GB" sz="2400">
                <a:effectLst/>
                <a:latin typeface="CMR7"/>
              </a:rPr>
              <a:t> </a:t>
            </a:r>
            <a:r>
              <a:rPr lang="en-GB" sz="2400">
                <a:effectLst/>
                <a:latin typeface="CMMI10"/>
              </a:rPr>
              <a:t>&lt; n</a:t>
            </a:r>
            <a:r>
              <a:rPr lang="el-GR" sz="2400" baseline="-25000">
                <a:effectLst/>
                <a:latin typeface="CMMI7"/>
              </a:rPr>
              <a:t>χ</a:t>
            </a:r>
            <a:r>
              <a:rPr lang="el-GR" sz="2400">
                <a:effectLst/>
                <a:latin typeface="CMMI7"/>
              </a:rPr>
              <a:t> </a:t>
            </a:r>
            <a:r>
              <a:rPr lang="el-GR" sz="2400">
                <a:effectLst/>
                <a:latin typeface="CMMI10"/>
              </a:rPr>
              <a:t>&lt; </a:t>
            </a:r>
            <a:r>
              <a:rPr lang="el-GR" sz="2400">
                <a:effectLst/>
                <a:latin typeface="CMR10"/>
              </a:rPr>
              <a:t>10</a:t>
            </a:r>
            <a:r>
              <a:rPr lang="el-GR" sz="2400" baseline="30000">
                <a:effectLst/>
                <a:latin typeface="CMR7"/>
              </a:rPr>
              <a:t>100</a:t>
            </a:r>
            <a:r>
              <a:rPr lang="el-GR" sz="2400">
                <a:effectLst/>
                <a:latin typeface="CMR10"/>
              </a:rPr>
              <a:t>, </a:t>
            </a:r>
            <a:r>
              <a:rPr lang="en-GB" sz="2400">
                <a:effectLst/>
                <a:latin typeface="CMR10"/>
              </a:rPr>
              <a:t>perfectly consistent with the current number of particles in the horizon of 10</a:t>
            </a:r>
            <a:r>
              <a:rPr lang="en-GB" sz="2400">
                <a:effectLst/>
                <a:latin typeface="CMR7"/>
              </a:rPr>
              <a:t>90 </a:t>
            </a:r>
            <a:r>
              <a:rPr lang="en-GB" sz="2400">
                <a:effectLst/>
                <a:latin typeface="CMR10"/>
              </a:rPr>
              <a:t>and entropy generated out of equilibrium between 1</a:t>
            </a:r>
            <a:r>
              <a:rPr lang="en-GB" sz="2400">
                <a:effectLst/>
                <a:latin typeface="CMSY10"/>
              </a:rPr>
              <a:t>−</a:t>
            </a:r>
            <a:r>
              <a:rPr lang="en-GB" sz="2400">
                <a:effectLst/>
                <a:latin typeface="CMR10"/>
              </a:rPr>
              <a:t>3 (</a:t>
            </a:r>
            <a:r>
              <a:rPr lang="en-GB" sz="2400">
                <a:effectLst/>
                <a:latin typeface="CMMI10"/>
              </a:rPr>
              <a:t>S</a:t>
            </a:r>
            <a:r>
              <a:rPr lang="en-GB" sz="2400" baseline="-25000">
                <a:effectLst/>
                <a:latin typeface="CMMI7"/>
              </a:rPr>
              <a:t>f</a:t>
            </a:r>
            <a:r>
              <a:rPr lang="en-GB" sz="2400">
                <a:effectLst/>
                <a:latin typeface="CMMI7"/>
              </a:rPr>
              <a:t> </a:t>
            </a:r>
            <a:r>
              <a:rPr lang="en-GB" sz="2400">
                <a:effectLst/>
                <a:latin typeface="CMMI10"/>
              </a:rPr>
              <a:t>/S</a:t>
            </a:r>
            <a:r>
              <a:rPr lang="en-GB" sz="2400" baseline="-25000">
                <a:effectLst/>
                <a:latin typeface="CMMI7"/>
              </a:rPr>
              <a:t>i</a:t>
            </a:r>
            <a:r>
              <a:rPr lang="en-GB" sz="2400">
                <a:effectLst/>
                <a:latin typeface="CMMI7"/>
              </a:rPr>
              <a:t> </a:t>
            </a:r>
            <a:r>
              <a:rPr lang="en-GB" sz="2400">
                <a:effectLst/>
                <a:latin typeface="CMR10"/>
              </a:rPr>
              <a:t>= 10</a:t>
            </a:r>
            <a:r>
              <a:rPr lang="en-GB" sz="2400" baseline="30000">
                <a:effectLst/>
                <a:latin typeface="CMR7"/>
              </a:rPr>
              <a:t>7</a:t>
            </a:r>
            <a:r>
              <a:rPr lang="en-GB" sz="2400">
                <a:effectLst/>
                <a:latin typeface="CMR10"/>
              </a:rPr>
              <a:t>(</a:t>
            </a:r>
            <a:r>
              <a:rPr lang="en-GB" sz="2400">
                <a:effectLst/>
                <a:latin typeface="CMMI10"/>
              </a:rPr>
              <a:t>E/GeV </a:t>
            </a:r>
            <a:r>
              <a:rPr lang="en-GB" sz="2400">
                <a:effectLst/>
                <a:latin typeface="CMR10"/>
              </a:rPr>
              <a:t>)</a:t>
            </a:r>
            <a:r>
              <a:rPr lang="en-GB" sz="2400" baseline="30000">
                <a:effectLst/>
                <a:latin typeface="CMSY7"/>
              </a:rPr>
              <a:t>−</a:t>
            </a:r>
            <a:r>
              <a:rPr lang="en-GB" sz="2400" baseline="30000">
                <a:effectLst/>
                <a:latin typeface="CMR7"/>
              </a:rPr>
              <a:t>1</a:t>
            </a:r>
            <a:r>
              <a:rPr lang="en-GB" sz="2400" baseline="30000">
                <a:effectLst/>
                <a:latin typeface="CMMI7"/>
              </a:rPr>
              <a:t>/</a:t>
            </a:r>
            <a:r>
              <a:rPr lang="en-GB" sz="2400" baseline="30000">
                <a:effectLst/>
                <a:latin typeface="CMR7"/>
              </a:rPr>
              <a:t>2</a:t>
            </a:r>
            <a:r>
              <a:rPr lang="en-GB" sz="2400">
                <a:effectLst/>
                <a:latin typeface="CMR10"/>
              </a:rPr>
              <a:t>), which guarantees no extra injection of entropy. </a:t>
            </a:r>
            <a:endParaRPr lang="en-GB" sz="2400"/>
          </a:p>
        </p:txBody>
      </p:sp>
    </p:spTree>
    <p:extLst>
      <p:ext uri="{BB962C8B-B14F-4D97-AF65-F5344CB8AC3E}">
        <p14:creationId xmlns:p14="http://schemas.microsoft.com/office/powerpoint/2010/main" val="42264840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FE85-6C15-A708-89D6-7D5C844A7A75}"/>
              </a:ext>
            </a:extLst>
          </p:cNvPr>
          <p:cNvSpPr>
            <a:spLocks noGrp="1"/>
          </p:cNvSpPr>
          <p:nvPr>
            <p:ph type="title"/>
          </p:nvPr>
        </p:nvSpPr>
        <p:spPr>
          <a:xfrm>
            <a:off x="838200" y="9525"/>
            <a:ext cx="10515600" cy="1325563"/>
          </a:xfrm>
        </p:spPr>
        <p:txBody>
          <a:bodyPr/>
          <a:lstStyle/>
          <a:p>
            <a:r>
              <a:rPr lang="en-GB">
                <a:latin typeface="Avenir Book" panose="02000503020000020003" pitchFamily="2" charset="0"/>
              </a:rPr>
              <a:t>Some final comments (1):</a:t>
            </a:r>
          </a:p>
        </p:txBody>
      </p:sp>
      <p:sp>
        <p:nvSpPr>
          <p:cNvPr id="3" name="Content Placeholder 2">
            <a:extLst>
              <a:ext uri="{FF2B5EF4-FFF2-40B4-BE49-F238E27FC236}">
                <a16:creationId xmlns:a16="http://schemas.microsoft.com/office/drawing/2014/main" id="{34075C37-487D-1754-D73C-5DA6021E0142}"/>
              </a:ext>
            </a:extLst>
          </p:cNvPr>
          <p:cNvSpPr>
            <a:spLocks noGrp="1"/>
          </p:cNvSpPr>
          <p:nvPr>
            <p:ph idx="1"/>
          </p:nvPr>
        </p:nvSpPr>
        <p:spPr/>
        <p:txBody>
          <a:bodyPr/>
          <a:lstStyle/>
          <a:p>
            <a:r>
              <a:rPr lang="en-GB" dirty="0">
                <a:solidFill>
                  <a:srgbClr val="000000"/>
                </a:solidFill>
                <a:effectLst/>
                <a:latin typeface="Avenir Book" panose="02000503020000020003" pitchFamily="2" charset="0"/>
              </a:rPr>
              <a:t>The power spectrum is nearly scaling invariant;</a:t>
            </a:r>
          </a:p>
          <a:p>
            <a:r>
              <a:rPr lang="en-GB" dirty="0">
                <a:solidFill>
                  <a:srgbClr val="000000"/>
                </a:solidFill>
                <a:effectLst/>
                <a:latin typeface="Avenir Book" panose="02000503020000020003" pitchFamily="2" charset="0"/>
              </a:rPr>
              <a:t>We have shown that it is possible to generate nearly scale-invariant scalar adiabatic perturbations in pure de Sitter. </a:t>
            </a:r>
          </a:p>
          <a:p>
            <a:r>
              <a:rPr lang="en-GB" dirty="0">
                <a:solidFill>
                  <a:srgbClr val="000000"/>
                </a:solidFill>
                <a:effectLst/>
                <a:latin typeface="Avenir Book" panose="02000503020000020003" pitchFamily="2" charset="0"/>
              </a:rPr>
              <a:t>This is a scenario where the </a:t>
            </a:r>
            <a:r>
              <a:rPr lang="en-GB" dirty="0" err="1">
                <a:solidFill>
                  <a:srgbClr val="000000"/>
                </a:solidFill>
                <a:effectLst/>
                <a:latin typeface="Avenir Book" panose="02000503020000020003" pitchFamily="2" charset="0"/>
              </a:rPr>
              <a:t>inflaton</a:t>
            </a:r>
            <a:r>
              <a:rPr lang="en-GB" dirty="0">
                <a:solidFill>
                  <a:srgbClr val="000000"/>
                </a:solidFill>
                <a:effectLst/>
                <a:latin typeface="Avenir Book" panose="02000503020000020003" pitchFamily="2" charset="0"/>
              </a:rPr>
              <a:t> does not exist, and thus opens up the possibility to provide a picture of inflation that is model independent. </a:t>
            </a:r>
          </a:p>
          <a:p>
            <a:endParaRPr lang="en-GB" dirty="0">
              <a:solidFill>
                <a:srgbClr val="000000"/>
              </a:solidFill>
              <a:effectLst/>
              <a:latin typeface="Helvetica" pitchFamily="2" charset="0"/>
            </a:endParaRPr>
          </a:p>
          <a:p>
            <a:endParaRPr lang="en-GB" dirty="0"/>
          </a:p>
        </p:txBody>
      </p:sp>
    </p:spTree>
    <p:extLst>
      <p:ext uri="{BB962C8B-B14F-4D97-AF65-F5344CB8AC3E}">
        <p14:creationId xmlns:p14="http://schemas.microsoft.com/office/powerpoint/2010/main" val="32961650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689A90-47F4-879F-AFF1-2F1A68F3F3CB}"/>
                  </a:ext>
                </a:extLst>
              </p:cNvPr>
              <p:cNvSpPr>
                <a:spLocks noGrp="1"/>
              </p:cNvSpPr>
              <p:nvPr>
                <p:ph idx="1"/>
              </p:nvPr>
            </p:nvSpPr>
            <p:spPr>
              <a:xfrm>
                <a:off x="469900" y="1152525"/>
                <a:ext cx="11315700" cy="4351338"/>
              </a:xfrm>
            </p:spPr>
            <p:txBody>
              <a:bodyPr>
                <a:noAutofit/>
              </a:bodyPr>
              <a:lstStyle/>
              <a:p>
                <a:pPr marL="0" indent="0">
                  <a:buNone/>
                </a:pPr>
                <a:r>
                  <a:rPr lang="en-GB" dirty="0">
                    <a:solidFill>
                      <a:srgbClr val="000000"/>
                    </a:solidFill>
                    <a:effectLst/>
                    <a:latin typeface="Avenir Book" panose="02000503020000020003" pitchFamily="2" charset="0"/>
                  </a:rPr>
                  <a:t>There are some interesting features in our calculation. First, note that the</a:t>
                </a:r>
                <a:br>
                  <a:rPr lang="en-GB" dirty="0">
                    <a:solidFill>
                      <a:srgbClr val="000000"/>
                    </a:solidFill>
                    <a:effectLst/>
                    <a:latin typeface="Avenir Book" panose="02000503020000020003" pitchFamily="2" charset="0"/>
                  </a:rPr>
                </a:br>
                <a:r>
                  <a:rPr lang="en-GB" dirty="0">
                    <a:solidFill>
                      <a:srgbClr val="000000"/>
                    </a:solidFill>
                    <a:effectLst/>
                    <a:latin typeface="Avenir Book" panose="02000503020000020003" pitchFamily="2" charset="0"/>
                  </a:rPr>
                  <a:t>- scalar fluctuations are generated outside the horizon from the tensor perturbations. Assuming these fluctuations are adiabatic, as in the standard picture of inflation, the perturbations induced in the potential </a:t>
                </a:r>
                <a14:m>
                  <m:oMath xmlns:m="http://schemas.openxmlformats.org/officeDocument/2006/math">
                    <m:r>
                      <a:rPr lang="en-GB" i="1" smtClean="0">
                        <a:solidFill>
                          <a:srgbClr val="000000"/>
                        </a:solidFill>
                        <a:effectLst/>
                        <a:latin typeface="Cambria Math" panose="02040503050406030204" pitchFamily="18" charset="0"/>
                        <a:ea typeface="Cambria Math" panose="02040503050406030204" pitchFamily="18" charset="0"/>
                      </a:rPr>
                      <m:t>𝜙</m:t>
                    </m:r>
                  </m:oMath>
                </a14:m>
                <a:r>
                  <a:rPr lang="el-GR" dirty="0">
                    <a:solidFill>
                      <a:srgbClr val="000000"/>
                    </a:solidFill>
                    <a:effectLst/>
                    <a:latin typeface="Avenir Book" panose="02000503020000020003" pitchFamily="2" charset="0"/>
                  </a:rPr>
                  <a:t> </a:t>
                </a:r>
                <a:r>
                  <a:rPr lang="en-GB" dirty="0">
                    <a:solidFill>
                      <a:srgbClr val="000000"/>
                    </a:solidFill>
                    <a:effectLst/>
                    <a:latin typeface="Avenir Book" panose="02000503020000020003" pitchFamily="2" charset="0"/>
                  </a:rPr>
                  <a:t>persist after the transition from the </a:t>
                </a:r>
                <a:r>
                  <a:rPr lang="en-GB" dirty="0" err="1">
                    <a:solidFill>
                      <a:srgbClr val="000000"/>
                    </a:solidFill>
                    <a:effectLst/>
                    <a:latin typeface="Avenir Book" panose="02000503020000020003" pitchFamily="2" charset="0"/>
                  </a:rPr>
                  <a:t>dS</a:t>
                </a:r>
                <a:r>
                  <a:rPr lang="en-GB" dirty="0">
                    <a:solidFill>
                      <a:srgbClr val="000000"/>
                    </a:solidFill>
                    <a:effectLst/>
                    <a:latin typeface="Avenir Book" panose="02000503020000020003" pitchFamily="2" charset="0"/>
                  </a:rPr>
                  <a:t> phase to a radiation dominated epoch through the decay of </a:t>
                </a:r>
                <a:r>
                  <a:rPr lang="en-GB" dirty="0" err="1">
                    <a:solidFill>
                      <a:srgbClr val="000000"/>
                    </a:solidFill>
                    <a:effectLst/>
                    <a:latin typeface="Avenir Book" panose="02000503020000020003" pitchFamily="2" charset="0"/>
                  </a:rPr>
                  <a:t>dS</a:t>
                </a:r>
                <a:r>
                  <a:rPr lang="en-GB" dirty="0">
                    <a:solidFill>
                      <a:srgbClr val="000000"/>
                    </a:solidFill>
                    <a:effectLst/>
                    <a:latin typeface="Avenir Book" panose="02000503020000020003" pitchFamily="2" charset="0"/>
                  </a:rPr>
                  <a:t>. </a:t>
                </a:r>
                <a:br>
                  <a:rPr lang="en-GB" dirty="0">
                    <a:solidFill>
                      <a:srgbClr val="000000"/>
                    </a:solidFill>
                    <a:effectLst/>
                    <a:latin typeface="Avenir Book" panose="02000503020000020003" pitchFamily="2" charset="0"/>
                  </a:rPr>
                </a:br>
                <a:br>
                  <a:rPr lang="en-GB" dirty="0">
                    <a:solidFill>
                      <a:srgbClr val="000000"/>
                    </a:solidFill>
                    <a:latin typeface="Avenir Book" panose="02000503020000020003" pitchFamily="2" charset="0"/>
                  </a:rPr>
                </a:br>
                <a:r>
                  <a:rPr lang="en-GB" dirty="0">
                    <a:solidFill>
                      <a:srgbClr val="000000"/>
                    </a:solidFill>
                    <a:effectLst/>
                    <a:latin typeface="Avenir Book" panose="02000503020000020003" pitchFamily="2" charset="0"/>
                  </a:rPr>
                  <a:t>- Similarly to scalar modes, vector perturbations are also generated from second order tensor fluctuations. </a:t>
                </a:r>
                <a:br>
                  <a:rPr lang="en-GB" dirty="0">
                    <a:solidFill>
                      <a:srgbClr val="000000"/>
                    </a:solidFill>
                    <a:effectLst/>
                    <a:latin typeface="Avenir Book" panose="02000503020000020003" pitchFamily="2" charset="0"/>
                  </a:rPr>
                </a:br>
                <a:br>
                  <a:rPr lang="en-GB" dirty="0">
                    <a:solidFill>
                      <a:srgbClr val="000000"/>
                    </a:solidFill>
                    <a:effectLst/>
                    <a:latin typeface="Avenir Book" panose="02000503020000020003" pitchFamily="2" charset="0"/>
                  </a:rPr>
                </a:br>
                <a:r>
                  <a:rPr lang="en-GB" dirty="0">
                    <a:solidFill>
                      <a:srgbClr val="000000"/>
                    </a:solidFill>
                    <a:effectLst/>
                    <a:latin typeface="Avenir Book" panose="02000503020000020003" pitchFamily="2" charset="0"/>
                  </a:rPr>
                  <a:t>- As expected, the fluctuations deviate from </a:t>
                </a:r>
                <a:r>
                  <a:rPr lang="en-GB" dirty="0" err="1">
                    <a:solidFill>
                      <a:srgbClr val="000000"/>
                    </a:solidFill>
                    <a:effectLst/>
                    <a:latin typeface="Avenir Book" panose="02000503020000020003" pitchFamily="2" charset="0"/>
                  </a:rPr>
                  <a:t>Gaussianity</a:t>
                </a:r>
                <a:r>
                  <a:rPr lang="en-GB" dirty="0">
                    <a:solidFill>
                      <a:srgbClr val="000000"/>
                    </a:solidFill>
                    <a:effectLst/>
                    <a:latin typeface="Avenir Book" panose="02000503020000020003" pitchFamily="2" charset="0"/>
                  </a:rPr>
                  <a:t> and exhibit a certain intrinsic level of non-Gaussian features, the quantification of which will be addressed in a future publication.</a:t>
                </a:r>
              </a:p>
              <a:p>
                <a:endParaRPr lang="en-GB" dirty="0"/>
              </a:p>
            </p:txBody>
          </p:sp>
        </mc:Choice>
        <mc:Fallback xmlns="">
          <p:sp>
            <p:nvSpPr>
              <p:cNvPr id="3" name="Content Placeholder 2">
                <a:extLst>
                  <a:ext uri="{FF2B5EF4-FFF2-40B4-BE49-F238E27FC236}">
                    <a16:creationId xmlns:a16="http://schemas.microsoft.com/office/drawing/2014/main" id="{13689A90-47F4-879F-AFF1-2F1A68F3F3CB}"/>
                  </a:ext>
                </a:extLst>
              </p:cNvPr>
              <p:cNvSpPr>
                <a:spLocks noGrp="1" noRot="1" noChangeAspect="1" noMove="1" noResize="1" noEditPoints="1" noAdjustHandles="1" noChangeArrowheads="1" noChangeShapeType="1" noTextEdit="1"/>
              </p:cNvSpPr>
              <p:nvPr>
                <p:ph idx="1"/>
              </p:nvPr>
            </p:nvSpPr>
            <p:spPr>
              <a:xfrm>
                <a:off x="469900" y="1152525"/>
                <a:ext cx="11315700" cy="4351338"/>
              </a:xfrm>
              <a:blipFill>
                <a:blip r:embed="rId3"/>
                <a:stretch>
                  <a:fillRect l="-1121" t="-2035" r="-1906" b="-29651"/>
                </a:stretch>
              </a:blipFill>
            </p:spPr>
            <p:txBody>
              <a:bodyPr/>
              <a:lstStyle/>
              <a:p>
                <a:r>
                  <a:rPr lang="en-IT">
                    <a:noFill/>
                  </a:rPr>
                  <a:t> </a:t>
                </a:r>
              </a:p>
            </p:txBody>
          </p:sp>
        </mc:Fallback>
      </mc:AlternateContent>
      <p:sp>
        <p:nvSpPr>
          <p:cNvPr id="4" name="Title 1">
            <a:extLst>
              <a:ext uri="{FF2B5EF4-FFF2-40B4-BE49-F238E27FC236}">
                <a16:creationId xmlns:a16="http://schemas.microsoft.com/office/drawing/2014/main" id="{771C2471-36AE-4697-B6DD-B73A85B01345}"/>
              </a:ext>
            </a:extLst>
          </p:cNvPr>
          <p:cNvSpPr>
            <a:spLocks noGrp="1"/>
          </p:cNvSpPr>
          <p:nvPr>
            <p:ph type="title"/>
          </p:nvPr>
        </p:nvSpPr>
        <p:spPr>
          <a:xfrm>
            <a:off x="838200" y="9525"/>
            <a:ext cx="10515600" cy="1325563"/>
          </a:xfrm>
        </p:spPr>
        <p:txBody>
          <a:bodyPr/>
          <a:lstStyle/>
          <a:p>
            <a:r>
              <a:rPr lang="en-GB">
                <a:latin typeface="Avenir Book" panose="02000503020000020003" pitchFamily="2" charset="0"/>
              </a:rPr>
              <a:t>Some final comments (2):</a:t>
            </a:r>
          </a:p>
        </p:txBody>
      </p:sp>
    </p:spTree>
    <p:extLst>
      <p:ext uri="{BB962C8B-B14F-4D97-AF65-F5344CB8AC3E}">
        <p14:creationId xmlns:p14="http://schemas.microsoft.com/office/powerpoint/2010/main" val="1892454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B150E7E-FBD5-0D64-8B0F-9329D0A803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37308-CB88-F736-6098-605D2648FFEF}"/>
              </a:ext>
            </a:extLst>
          </p:cNvPr>
          <p:cNvSpPr>
            <a:spLocks noGrp="1"/>
          </p:cNvSpPr>
          <p:nvPr>
            <p:ph idx="1"/>
          </p:nvPr>
        </p:nvSpPr>
        <p:spPr>
          <a:xfrm>
            <a:off x="838200" y="1335088"/>
            <a:ext cx="10515600" cy="4351338"/>
          </a:xfrm>
        </p:spPr>
        <p:txBody>
          <a:bodyPr>
            <a:noAutofit/>
          </a:bodyPr>
          <a:lstStyle/>
          <a:p>
            <a:pPr>
              <a:lnSpc>
                <a:spcPct val="100000"/>
              </a:lnSpc>
            </a:pPr>
            <a:r>
              <a:rPr lang="en-GB" dirty="0">
                <a:solidFill>
                  <a:srgbClr val="000000"/>
                </a:solidFill>
                <a:effectLst/>
                <a:latin typeface="Avenir Book" panose="02000503020000020003" pitchFamily="2" charset="0"/>
              </a:rPr>
              <a:t>However, we note the following: for any non-conformally invariant field (with mass </a:t>
            </a:r>
            <a:r>
              <a:rPr lang="en-GB" dirty="0" err="1">
                <a:solidFill>
                  <a:srgbClr val="000000"/>
                </a:solidFill>
                <a:effectLst/>
                <a:latin typeface="Avenir Book" panose="02000503020000020003" pitchFamily="2" charset="0"/>
              </a:rPr>
              <a:t>m≪H</a:t>
            </a:r>
            <a:r>
              <a:rPr lang="en-GB" dirty="0">
                <a:solidFill>
                  <a:srgbClr val="000000"/>
                </a:solidFill>
                <a:effectLst/>
                <a:latin typeface="Avenir Book" panose="02000503020000020003" pitchFamily="2" charset="0"/>
              </a:rPr>
              <a:t>) the quantum generation of particles from the vacuum state (or quantum depletion of the Bose-Einstein condensate, see Dvali et al.) will add extra contributions to the second-order scalar perturbation mode, hence contributing to a </a:t>
            </a:r>
            <a:r>
              <a:rPr lang="en-GB" dirty="0" err="1">
                <a:solidFill>
                  <a:srgbClr val="000000"/>
                </a:solidFill>
                <a:effectLst/>
                <a:latin typeface="Avenir Book" panose="02000503020000020003" pitchFamily="2" charset="0"/>
              </a:rPr>
              <a:t>gaussianization</a:t>
            </a:r>
            <a:r>
              <a:rPr lang="en-GB" dirty="0">
                <a:solidFill>
                  <a:srgbClr val="000000"/>
                </a:solidFill>
                <a:effectLst/>
                <a:latin typeface="Avenir Book" panose="02000503020000020003" pitchFamily="2" charset="0"/>
              </a:rPr>
              <a:t> by the central limit theorem (see also the point of Dvali et al.). </a:t>
            </a:r>
          </a:p>
          <a:p>
            <a:pPr>
              <a:lnSpc>
                <a:spcPct val="100000"/>
              </a:lnSpc>
            </a:pPr>
            <a:r>
              <a:rPr lang="en-GB" dirty="0">
                <a:solidFill>
                  <a:srgbClr val="000000"/>
                </a:solidFill>
                <a:effectLst/>
                <a:latin typeface="Avenir Book" panose="02000503020000020003" pitchFamily="2" charset="0"/>
              </a:rPr>
              <a:t>In our scenario, the magnitude of fluctuations which rely exclusively on </a:t>
            </a:r>
            <a:r>
              <a:rPr lang="en-GB" dirty="0" err="1">
                <a:solidFill>
                  <a:srgbClr val="000000"/>
                </a:solidFill>
                <a:effectLst/>
                <a:latin typeface="Avenir Book" panose="02000503020000020003" pitchFamily="2" charset="0"/>
              </a:rPr>
              <a:t>dS</a:t>
            </a:r>
            <a:r>
              <a:rPr lang="en-GB" dirty="0">
                <a:solidFill>
                  <a:srgbClr val="000000"/>
                </a:solidFill>
                <a:effectLst/>
                <a:latin typeface="Avenir Book" panose="02000503020000020003" pitchFamily="2" charset="0"/>
              </a:rPr>
              <a:t> features and potential physical mechanisms that enhance scalar perturbations. </a:t>
            </a:r>
          </a:p>
          <a:p>
            <a:pPr>
              <a:lnSpc>
                <a:spcPct val="100000"/>
              </a:lnSpc>
            </a:pPr>
            <a:r>
              <a:rPr lang="en-GB" dirty="0">
                <a:solidFill>
                  <a:srgbClr val="000000"/>
                </a:solidFill>
                <a:effectLst/>
                <a:latin typeface="Avenir Book" panose="02000503020000020003" pitchFamily="2" charset="0"/>
              </a:rPr>
              <a:t>These factors suggest a possible explanation for why the fluctuations are at the 10</a:t>
            </a:r>
            <a:r>
              <a:rPr lang="en-GB" baseline="30000" dirty="0">
                <a:solidFill>
                  <a:srgbClr val="000000"/>
                </a:solidFill>
                <a:effectLst/>
                <a:latin typeface="Avenir Book" panose="02000503020000020003" pitchFamily="2" charset="0"/>
              </a:rPr>
              <a:t>−5</a:t>
            </a:r>
            <a:r>
              <a:rPr lang="en-GB" dirty="0">
                <a:solidFill>
                  <a:srgbClr val="000000"/>
                </a:solidFill>
                <a:effectLst/>
                <a:latin typeface="Avenir Book" panose="02000503020000020003" pitchFamily="2" charset="0"/>
              </a:rPr>
              <a:t> level. </a:t>
            </a:r>
            <a:endParaRPr lang="en-GB" dirty="0"/>
          </a:p>
          <a:p>
            <a:pPr>
              <a:lnSpc>
                <a:spcPct val="100000"/>
              </a:lnSpc>
            </a:pPr>
            <a:endParaRPr lang="en-GB" dirty="0">
              <a:solidFill>
                <a:srgbClr val="000000"/>
              </a:solidFill>
              <a:effectLst/>
              <a:latin typeface="Avenir Book" panose="02000503020000020003" pitchFamily="2" charset="0"/>
            </a:endParaRPr>
          </a:p>
          <a:p>
            <a:endParaRPr lang="en-GB" dirty="0"/>
          </a:p>
        </p:txBody>
      </p:sp>
      <p:sp>
        <p:nvSpPr>
          <p:cNvPr id="4" name="Title 1">
            <a:extLst>
              <a:ext uri="{FF2B5EF4-FFF2-40B4-BE49-F238E27FC236}">
                <a16:creationId xmlns:a16="http://schemas.microsoft.com/office/drawing/2014/main" id="{499D4D2B-FF5D-8880-6284-AD6AA81E522D}"/>
              </a:ext>
            </a:extLst>
          </p:cNvPr>
          <p:cNvSpPr>
            <a:spLocks noGrp="1"/>
          </p:cNvSpPr>
          <p:nvPr>
            <p:ph type="title"/>
          </p:nvPr>
        </p:nvSpPr>
        <p:spPr>
          <a:xfrm>
            <a:off x="838200" y="9525"/>
            <a:ext cx="10515600" cy="1325563"/>
          </a:xfrm>
        </p:spPr>
        <p:txBody>
          <a:bodyPr/>
          <a:lstStyle/>
          <a:p>
            <a:r>
              <a:rPr lang="en-GB">
                <a:latin typeface="Avenir Book" panose="02000503020000020003" pitchFamily="2" charset="0"/>
              </a:rPr>
              <a:t>Some comments (3):</a:t>
            </a:r>
          </a:p>
        </p:txBody>
      </p:sp>
    </p:spTree>
    <p:extLst>
      <p:ext uri="{BB962C8B-B14F-4D97-AF65-F5344CB8AC3E}">
        <p14:creationId xmlns:p14="http://schemas.microsoft.com/office/powerpoint/2010/main" val="27140624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45000">
              <a:schemeClr val="accent1">
                <a:lumMod val="5000"/>
                <a:lumOff val="95000"/>
              </a:schemeClr>
            </a:gs>
            <a:gs pos="0">
              <a:schemeClr val="accent1">
                <a:lumMod val="45000"/>
                <a:lumOff val="55000"/>
              </a:schemeClr>
            </a:gs>
            <a:gs pos="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B7D7-B92E-08E4-3C60-179C04ED5A42}"/>
              </a:ext>
            </a:extLst>
          </p:cNvPr>
          <p:cNvSpPr>
            <a:spLocks noGrp="1"/>
          </p:cNvSpPr>
          <p:nvPr>
            <p:ph type="title"/>
          </p:nvPr>
        </p:nvSpPr>
        <p:spPr>
          <a:xfrm>
            <a:off x="177380" y="218144"/>
            <a:ext cx="4141694" cy="508926"/>
          </a:xfrm>
        </p:spPr>
        <p:txBody>
          <a:bodyPr>
            <a:normAutofit fontScale="90000"/>
          </a:bodyPr>
          <a:lstStyle/>
          <a:p>
            <a:r>
              <a:rPr lang="en-IT"/>
              <a:t>Working progress…</a:t>
            </a:r>
          </a:p>
        </p:txBody>
      </p:sp>
      <p:pic>
        <p:nvPicPr>
          <p:cNvPr id="7" name="Content Placeholder 6" descr="A person smiling at the camera&#10;&#10;AI-generated content may be incorrect.">
            <a:extLst>
              <a:ext uri="{FF2B5EF4-FFF2-40B4-BE49-F238E27FC236}">
                <a16:creationId xmlns:a16="http://schemas.microsoft.com/office/drawing/2014/main" id="{4C896EDC-41F2-9689-783F-6B284DE92AF6}"/>
              </a:ext>
            </a:extLst>
          </p:cNvPr>
          <p:cNvPicPr>
            <a:picLocks noGrp="1" noChangeAspect="1"/>
          </p:cNvPicPr>
          <p:nvPr>
            <p:ph sz="half" idx="1"/>
          </p:nvPr>
        </p:nvPicPr>
        <p:blipFill>
          <a:blip r:embed="rId2"/>
          <a:stretch>
            <a:fillRect/>
          </a:stretch>
        </p:blipFill>
        <p:spPr>
          <a:xfrm>
            <a:off x="177379" y="968749"/>
            <a:ext cx="2366521" cy="2366521"/>
          </a:xfrm>
        </p:spPr>
      </p:pic>
      <p:pic>
        <p:nvPicPr>
          <p:cNvPr id="11" name="Content Placeholder 10" descr="A person smiling at the camera&#10;&#10;AI-generated content may be incorrect.">
            <a:extLst>
              <a:ext uri="{FF2B5EF4-FFF2-40B4-BE49-F238E27FC236}">
                <a16:creationId xmlns:a16="http://schemas.microsoft.com/office/drawing/2014/main" id="{B8319771-AA64-5E8B-3667-F720E5B5F8F2}"/>
              </a:ext>
            </a:extLst>
          </p:cNvPr>
          <p:cNvPicPr>
            <a:picLocks noGrp="1" noChangeAspect="1"/>
          </p:cNvPicPr>
          <p:nvPr>
            <p:ph sz="half" idx="2"/>
          </p:nvPr>
        </p:nvPicPr>
        <p:blipFill>
          <a:blip r:embed="rId3"/>
          <a:stretch>
            <a:fillRect/>
          </a:stretch>
        </p:blipFill>
        <p:spPr>
          <a:xfrm>
            <a:off x="9673875" y="825317"/>
            <a:ext cx="2314925" cy="2314925"/>
          </a:xfrm>
        </p:spPr>
      </p:pic>
      <p:sp>
        <p:nvSpPr>
          <p:cNvPr id="13" name="TextBox 12">
            <a:extLst>
              <a:ext uri="{FF2B5EF4-FFF2-40B4-BE49-F238E27FC236}">
                <a16:creationId xmlns:a16="http://schemas.microsoft.com/office/drawing/2014/main" id="{A99A7E1A-895A-D2FA-1FBA-CDE0F92B27E4}"/>
              </a:ext>
            </a:extLst>
          </p:cNvPr>
          <p:cNvSpPr txBox="1"/>
          <p:nvPr/>
        </p:nvSpPr>
        <p:spPr>
          <a:xfrm>
            <a:off x="2693312" y="1840980"/>
            <a:ext cx="2681405" cy="2031325"/>
          </a:xfrm>
          <a:prstGeom prst="rect">
            <a:avLst/>
          </a:prstGeom>
          <a:noFill/>
        </p:spPr>
        <p:txBody>
          <a:bodyPr wrap="square">
            <a:spAutoFit/>
          </a:bodyPr>
          <a:lstStyle/>
          <a:p>
            <a:r>
              <a:rPr lang="en-IT"/>
              <a:t>She is completing the account with the full kernel and is calculating the power spectrum on larger scales equal to the horizon until the end of inflation.</a:t>
            </a:r>
          </a:p>
        </p:txBody>
      </p:sp>
      <p:sp>
        <p:nvSpPr>
          <p:cNvPr id="15" name="TextBox 14">
            <a:extLst>
              <a:ext uri="{FF2B5EF4-FFF2-40B4-BE49-F238E27FC236}">
                <a16:creationId xmlns:a16="http://schemas.microsoft.com/office/drawing/2014/main" id="{FBF5B264-42F0-6C65-C51B-781ED12D2410}"/>
              </a:ext>
            </a:extLst>
          </p:cNvPr>
          <p:cNvSpPr txBox="1"/>
          <p:nvPr/>
        </p:nvSpPr>
        <p:spPr>
          <a:xfrm>
            <a:off x="6929930" y="1766276"/>
            <a:ext cx="2594534" cy="1477328"/>
          </a:xfrm>
          <a:prstGeom prst="rect">
            <a:avLst/>
          </a:prstGeom>
          <a:noFill/>
        </p:spPr>
        <p:txBody>
          <a:bodyPr wrap="square">
            <a:spAutoFit/>
          </a:bodyPr>
          <a:lstStyle/>
          <a:p>
            <a:r>
              <a:rPr lang="en-IT"/>
              <a:t>She is also calculating bispectrum with a view to a more in-depth study of Non-Gaussianity for this type of model.</a:t>
            </a:r>
          </a:p>
        </p:txBody>
      </p:sp>
      <p:sp>
        <p:nvSpPr>
          <p:cNvPr id="17" name="TextBox 16">
            <a:extLst>
              <a:ext uri="{FF2B5EF4-FFF2-40B4-BE49-F238E27FC236}">
                <a16:creationId xmlns:a16="http://schemas.microsoft.com/office/drawing/2014/main" id="{CC644677-47E0-8BF3-9393-9CE869E5F76B}"/>
              </a:ext>
            </a:extLst>
          </p:cNvPr>
          <p:cNvSpPr txBox="1"/>
          <p:nvPr/>
        </p:nvSpPr>
        <p:spPr>
          <a:xfrm>
            <a:off x="2693313" y="825317"/>
            <a:ext cx="2961013" cy="1015663"/>
          </a:xfrm>
          <a:prstGeom prst="rect">
            <a:avLst/>
          </a:prstGeom>
          <a:noFill/>
        </p:spPr>
        <p:txBody>
          <a:bodyPr wrap="square">
            <a:spAutoFit/>
          </a:bodyPr>
          <a:lstStyle/>
          <a:p>
            <a:pPr algn="l" rtl="0"/>
            <a:r>
              <a:rPr lang="en-GB" sz="2000" b="1" i="0" u="none" strike="noStrike">
                <a:solidFill>
                  <a:srgbClr val="1F1F1F"/>
                </a:solidFill>
                <a:effectLst/>
              </a:rPr>
              <a:t>Marisol </a:t>
            </a:r>
            <a:r>
              <a:rPr lang="en-GB" sz="2000" b="1" i="0" u="none" strike="noStrike" err="1">
                <a:solidFill>
                  <a:srgbClr val="1F1F1F"/>
                </a:solidFill>
                <a:effectLst/>
              </a:rPr>
              <a:t>Traforetti</a:t>
            </a:r>
            <a:endParaRPr lang="en-GB" sz="2000" b="1" i="0" u="none" strike="noStrike">
              <a:solidFill>
                <a:srgbClr val="1F1F1F"/>
              </a:solidFill>
              <a:effectLst/>
            </a:endParaRPr>
          </a:p>
          <a:p>
            <a:pPr algn="l" rtl="0"/>
            <a:r>
              <a:rPr lang="en-GB" sz="2000" b="1">
                <a:solidFill>
                  <a:srgbClr val="1F1F1F"/>
                </a:solidFill>
              </a:rPr>
              <a:t>PhD student </a:t>
            </a:r>
            <a:r>
              <a:rPr lang="en-GB" sz="2000" b="1">
                <a:solidFill>
                  <a:srgbClr val="000000"/>
                </a:solidFill>
                <a:effectLst/>
                <a:ea typeface="Cambria Math" panose="02040503050406030204" pitchFamily="18" charset="0"/>
                <a:cs typeface="Arial" panose="020B0604020202020204" pitchFamily="34" charset="0"/>
              </a:rPr>
              <a:t>at </a:t>
            </a:r>
            <a:r>
              <a:rPr lang="en-GB" sz="2000" b="1" i="0" u="none" strike="noStrike">
                <a:solidFill>
                  <a:srgbClr val="000000"/>
                </a:solidFill>
                <a:effectLst/>
              </a:rPr>
              <a:t>ICC </a:t>
            </a:r>
            <a:r>
              <a:rPr lang="en-GB" sz="2000" b="1">
                <a:solidFill>
                  <a:srgbClr val="1F1F1F"/>
                </a:solidFill>
              </a:rPr>
              <a:t>Barcelona</a:t>
            </a:r>
            <a:endParaRPr lang="en-GB" sz="2000" b="1" i="0" u="none" strike="noStrike">
              <a:solidFill>
                <a:srgbClr val="5F6368"/>
              </a:solidFill>
              <a:effectLst/>
            </a:endParaRPr>
          </a:p>
        </p:txBody>
      </p:sp>
      <p:sp>
        <p:nvSpPr>
          <p:cNvPr id="19" name="TextBox 18">
            <a:extLst>
              <a:ext uri="{FF2B5EF4-FFF2-40B4-BE49-F238E27FC236}">
                <a16:creationId xmlns:a16="http://schemas.microsoft.com/office/drawing/2014/main" id="{D20BC645-8292-65A5-78FF-E90F810E7238}"/>
              </a:ext>
            </a:extLst>
          </p:cNvPr>
          <p:cNvSpPr txBox="1"/>
          <p:nvPr/>
        </p:nvSpPr>
        <p:spPr>
          <a:xfrm>
            <a:off x="6929930" y="750613"/>
            <a:ext cx="2743945" cy="1015663"/>
          </a:xfrm>
          <a:prstGeom prst="rect">
            <a:avLst/>
          </a:prstGeom>
          <a:noFill/>
        </p:spPr>
        <p:txBody>
          <a:bodyPr wrap="square">
            <a:spAutoFit/>
          </a:bodyPr>
          <a:lstStyle/>
          <a:p>
            <a:r>
              <a:rPr lang="en-GB" sz="2000" b="1" i="0" u="none" strike="noStrike">
                <a:effectLst/>
              </a:rPr>
              <a:t>Mariam Abdelaziz</a:t>
            </a:r>
          </a:p>
          <a:p>
            <a:r>
              <a:rPr lang="en-GB" sz="2000" b="1"/>
              <a:t>PhD student in SSM Naples</a:t>
            </a:r>
            <a:endParaRPr lang="en-IT" sz="2000" b="1"/>
          </a:p>
        </p:txBody>
      </p:sp>
      <p:pic>
        <p:nvPicPr>
          <p:cNvPr id="21" name="Picture 20" descr="A math equations on a white background&#10;&#10;AI-generated content may be incorrect.">
            <a:extLst>
              <a:ext uri="{FF2B5EF4-FFF2-40B4-BE49-F238E27FC236}">
                <a16:creationId xmlns:a16="http://schemas.microsoft.com/office/drawing/2014/main" id="{8024C27C-8065-FC5B-4BD7-665CC7321CAC}"/>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colorTemperature colorTemp="11200"/>
                    </a14:imgEffect>
                    <a14:imgEffect>
                      <a14:saturation sat="200000"/>
                    </a14:imgEffect>
                  </a14:imgLayer>
                </a14:imgProps>
              </a:ext>
            </a:extLst>
          </a:blip>
          <a:stretch>
            <a:fillRect/>
          </a:stretch>
        </p:blipFill>
        <p:spPr>
          <a:xfrm>
            <a:off x="185321" y="4073471"/>
            <a:ext cx="5952565" cy="1628994"/>
          </a:xfrm>
          <a:prstGeom prst="rect">
            <a:avLst/>
          </a:prstGeom>
          <a:gradFill flip="none" rotWithShape="1">
            <a:gsLst>
              <a:gs pos="45000">
                <a:schemeClr val="accent1">
                  <a:lumMod val="5000"/>
                  <a:lumOff val="95000"/>
                </a:schemeClr>
              </a:gs>
              <a:gs pos="0">
                <a:schemeClr val="accent1">
                  <a:lumMod val="45000"/>
                  <a:lumOff val="55000"/>
                </a:schemeClr>
              </a:gs>
              <a:gs pos="0">
                <a:schemeClr val="accent1">
                  <a:lumMod val="45000"/>
                  <a:lumOff val="55000"/>
                </a:schemeClr>
              </a:gs>
              <a:gs pos="0">
                <a:schemeClr val="accent1">
                  <a:lumMod val="30000"/>
                  <a:lumOff val="70000"/>
                </a:schemeClr>
              </a:gs>
            </a:gsLst>
            <a:lin ang="16200000" scaled="1"/>
            <a:tileRect/>
          </a:gradFill>
        </p:spPr>
      </p:pic>
      <p:pic>
        <p:nvPicPr>
          <p:cNvPr id="25" name="Picture 24" descr="A colorful triangle with lines and numbers&#10;&#10;AI-generated content may be incorrect.">
            <a:extLst>
              <a:ext uri="{FF2B5EF4-FFF2-40B4-BE49-F238E27FC236}">
                <a16:creationId xmlns:a16="http://schemas.microsoft.com/office/drawing/2014/main" id="{20E69F54-2344-7464-9DDD-38582D99AB24}"/>
              </a:ext>
            </a:extLst>
          </p:cNvPr>
          <p:cNvPicPr>
            <a:picLocks noChangeAspect="1"/>
          </p:cNvPicPr>
          <p:nvPr/>
        </p:nvPicPr>
        <p:blipFill>
          <a:blip r:embed="rId6"/>
          <a:stretch>
            <a:fillRect/>
          </a:stretch>
        </p:blipFill>
        <p:spPr>
          <a:xfrm>
            <a:off x="7302198" y="3243605"/>
            <a:ext cx="4704481" cy="3552982"/>
          </a:xfrm>
          <a:prstGeom prst="rect">
            <a:avLst/>
          </a:prstGeom>
        </p:spPr>
      </p:pic>
      <p:pic>
        <p:nvPicPr>
          <p:cNvPr id="27" name="Picture 26" descr="A math equations with numbers and symbols&#10;&#10;AI-generated content may be incorrect.">
            <a:extLst>
              <a:ext uri="{FF2B5EF4-FFF2-40B4-BE49-F238E27FC236}">
                <a16:creationId xmlns:a16="http://schemas.microsoft.com/office/drawing/2014/main" id="{B739EE6B-F55C-B043-59A7-08D8969AF98F}"/>
              </a:ext>
            </a:extLst>
          </p:cNvPr>
          <p:cNvPicPr>
            <a:picLocks noChangeAspect="1"/>
          </p:cNvPicPr>
          <p:nvPr/>
        </p:nvPicPr>
        <p:blipFill>
          <a:blip r:embed="rId7"/>
          <a:stretch>
            <a:fillRect/>
          </a:stretch>
        </p:blipFill>
        <p:spPr>
          <a:xfrm>
            <a:off x="9844369" y="6375409"/>
            <a:ext cx="2544856" cy="421177"/>
          </a:xfrm>
          <a:prstGeom prst="rect">
            <a:avLst/>
          </a:prstGeom>
        </p:spPr>
      </p:pic>
    </p:spTree>
    <p:extLst>
      <p:ext uri="{BB962C8B-B14F-4D97-AF65-F5344CB8AC3E}">
        <p14:creationId xmlns:p14="http://schemas.microsoft.com/office/powerpoint/2010/main" val="33532797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2A2A-EF70-544E-BF96-E9CC08B4AB31}"/>
              </a:ext>
            </a:extLst>
          </p:cNvPr>
          <p:cNvSpPr>
            <a:spLocks noGrp="1"/>
          </p:cNvSpPr>
          <p:nvPr>
            <p:ph type="title"/>
          </p:nvPr>
        </p:nvSpPr>
        <p:spPr>
          <a:xfrm>
            <a:off x="4421605" y="2766218"/>
            <a:ext cx="3348789" cy="1325563"/>
          </a:xfrm>
        </p:spPr>
        <p:txBody>
          <a:bodyPr>
            <a:normAutofit/>
          </a:bodyPr>
          <a:lstStyle/>
          <a:p>
            <a:r>
              <a:rPr lang="en-US" sz="6000"/>
              <a:t>BACKUPS</a:t>
            </a:r>
          </a:p>
        </p:txBody>
      </p:sp>
    </p:spTree>
    <p:extLst>
      <p:ext uri="{BB962C8B-B14F-4D97-AF65-F5344CB8AC3E}">
        <p14:creationId xmlns:p14="http://schemas.microsoft.com/office/powerpoint/2010/main" val="9638896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08488-F1F2-E5A3-EBA8-E468381426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8A89C-5463-BF8E-7460-1662639D4B35}"/>
              </a:ext>
            </a:extLst>
          </p:cNvPr>
          <p:cNvSpPr>
            <a:spLocks noGrp="1"/>
          </p:cNvSpPr>
          <p:nvPr>
            <p:ph type="title"/>
          </p:nvPr>
        </p:nvSpPr>
        <p:spPr>
          <a:xfrm>
            <a:off x="4421605" y="2766218"/>
            <a:ext cx="3348789" cy="1325563"/>
          </a:xfrm>
        </p:spPr>
        <p:txBody>
          <a:bodyPr>
            <a:normAutofit/>
          </a:bodyPr>
          <a:lstStyle/>
          <a:p>
            <a:r>
              <a:rPr lang="en-US" sz="6000"/>
              <a:t>BACKUPS</a:t>
            </a:r>
          </a:p>
        </p:txBody>
      </p:sp>
      <p:sp>
        <p:nvSpPr>
          <p:cNvPr id="3" name="TextBox 2">
            <a:extLst>
              <a:ext uri="{FF2B5EF4-FFF2-40B4-BE49-F238E27FC236}">
                <a16:creationId xmlns:a16="http://schemas.microsoft.com/office/drawing/2014/main" id="{69695340-552B-B350-2410-6655E5165EB5}"/>
              </a:ext>
            </a:extLst>
          </p:cNvPr>
          <p:cNvSpPr txBox="1"/>
          <p:nvPr/>
        </p:nvSpPr>
        <p:spPr>
          <a:xfrm>
            <a:off x="4421605" y="3907115"/>
            <a:ext cx="1070486" cy="369332"/>
          </a:xfrm>
          <a:prstGeom prst="rect">
            <a:avLst/>
          </a:prstGeom>
          <a:noFill/>
        </p:spPr>
        <p:txBody>
          <a:bodyPr wrap="none" rtlCol="0">
            <a:spAutoFit/>
          </a:bodyPr>
          <a:lstStyle/>
          <a:p>
            <a:r>
              <a:rPr lang="en-IT"/>
              <a:t>First part</a:t>
            </a:r>
          </a:p>
        </p:txBody>
      </p:sp>
    </p:spTree>
    <p:extLst>
      <p:ext uri="{BB962C8B-B14F-4D97-AF65-F5344CB8AC3E}">
        <p14:creationId xmlns:p14="http://schemas.microsoft.com/office/powerpoint/2010/main" val="3253706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E47E-A70D-178A-F75F-91215452942B}"/>
              </a:ext>
            </a:extLst>
          </p:cNvPr>
          <p:cNvSpPr>
            <a:spLocks noGrp="1"/>
          </p:cNvSpPr>
          <p:nvPr>
            <p:ph type="title"/>
          </p:nvPr>
        </p:nvSpPr>
        <p:spPr/>
        <p:txBody>
          <a:bodyPr/>
          <a:lstStyle/>
          <a:p>
            <a:r>
              <a:rPr lang="es-ES"/>
              <a:t>Measure/</a:t>
            </a:r>
            <a:r>
              <a:rPr lang="es-ES" err="1"/>
              <a:t>Decoherence</a:t>
            </a:r>
            <a:r>
              <a:rPr lang="es-ES"/>
              <a:t> by the </a:t>
            </a:r>
            <a:r>
              <a:rPr lang="es-ES" err="1"/>
              <a:t>Cosmological</a:t>
            </a:r>
            <a:r>
              <a:rPr lang="es-ES"/>
              <a:t> </a:t>
            </a:r>
            <a:r>
              <a:rPr lang="es-ES" err="1"/>
              <a:t>Horizon</a:t>
            </a:r>
            <a:endParaRPr lang="en-US"/>
          </a:p>
        </p:txBody>
      </p:sp>
      <p:sp>
        <p:nvSpPr>
          <p:cNvPr id="3" name="Content Placeholder 2">
            <a:extLst>
              <a:ext uri="{FF2B5EF4-FFF2-40B4-BE49-F238E27FC236}">
                <a16:creationId xmlns:a16="http://schemas.microsoft.com/office/drawing/2014/main" id="{09A24041-B36D-A7EC-815C-B4C67A44CAF2}"/>
              </a:ext>
            </a:extLst>
          </p:cNvPr>
          <p:cNvSpPr>
            <a:spLocks noGrp="1"/>
          </p:cNvSpPr>
          <p:nvPr>
            <p:ph idx="1"/>
          </p:nvPr>
        </p:nvSpPr>
        <p:spPr>
          <a:xfrm>
            <a:off x="838200" y="1795145"/>
            <a:ext cx="10515600" cy="4351338"/>
          </a:xfrm>
        </p:spPr>
        <p:txBody>
          <a:bodyPr>
            <a:normAutofit/>
          </a:bodyPr>
          <a:lstStyle/>
          <a:p>
            <a:r>
              <a:rPr lang="en-US" sz="1800"/>
              <a:t>[R. Wald, </a:t>
            </a:r>
            <a:r>
              <a:rPr lang="en-US" sz="1800" i="1"/>
              <a:t>Killing Horizons decohere quantum superpositions</a:t>
            </a:r>
            <a:r>
              <a:rPr lang="en-US" sz="1800"/>
              <a:t>]</a:t>
            </a:r>
          </a:p>
        </p:txBody>
      </p:sp>
      <p:sp>
        <p:nvSpPr>
          <p:cNvPr id="10" name="Rectangle 9">
            <a:extLst>
              <a:ext uri="{FF2B5EF4-FFF2-40B4-BE49-F238E27FC236}">
                <a16:creationId xmlns:a16="http://schemas.microsoft.com/office/drawing/2014/main" id="{468AF3A4-1E6C-895B-7391-7DD5195F5AE6}"/>
              </a:ext>
            </a:extLst>
          </p:cNvPr>
          <p:cNvSpPr/>
          <p:nvPr/>
        </p:nvSpPr>
        <p:spPr>
          <a:xfrm rot="2704959">
            <a:off x="3007359" y="3324779"/>
            <a:ext cx="2340000" cy="23400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7512C0F-A74D-C891-850F-842056662D0E}"/>
              </a:ext>
            </a:extLst>
          </p:cNvPr>
          <p:cNvCxnSpPr>
            <a:cxnSpLocks/>
          </p:cNvCxnSpPr>
          <p:nvPr/>
        </p:nvCxnSpPr>
        <p:spPr>
          <a:xfrm>
            <a:off x="1526102" y="2840150"/>
            <a:ext cx="2651257" cy="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392501D-11E7-EBE9-6813-EF5A45280ECC}"/>
                  </a:ext>
                </a:extLst>
              </p:cNvPr>
              <p:cNvSpPr txBox="1"/>
              <p:nvPr/>
            </p:nvSpPr>
            <p:spPr>
              <a:xfrm>
                <a:off x="3160820" y="3265371"/>
                <a:ext cx="47224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s-ES" sz="2400" b="0" i="1" smtClean="0">
                              <a:latin typeface="Cambria Math" panose="02040503050406030204" pitchFamily="18" charset="0"/>
                            </a:rPr>
                            <m:t>𝐻</m:t>
                          </m:r>
                        </m:e>
                        <m:sup>
                          <m:r>
                            <a:rPr lang="es-ES" sz="2400" b="0" i="1" smtClean="0">
                              <a:latin typeface="Cambria Math" panose="02040503050406030204" pitchFamily="18" charset="0"/>
                            </a:rPr>
                            <m:t>+</m:t>
                          </m:r>
                        </m:sup>
                      </m:sSup>
                    </m:oMath>
                  </m:oMathPara>
                </a14:m>
                <a:endParaRPr lang="en-US"/>
              </a:p>
            </p:txBody>
          </p:sp>
        </mc:Choice>
        <mc:Fallback xmlns="">
          <p:sp>
            <p:nvSpPr>
              <p:cNvPr id="16" name="TextBox 15">
                <a:extLst>
                  <a:ext uri="{FF2B5EF4-FFF2-40B4-BE49-F238E27FC236}">
                    <a16:creationId xmlns:a16="http://schemas.microsoft.com/office/drawing/2014/main" id="{4392501D-11E7-EBE9-6813-EF5A45280ECC}"/>
                  </a:ext>
                </a:extLst>
              </p:cNvPr>
              <p:cNvSpPr txBox="1">
                <a:spLocks noRot="1" noChangeAspect="1" noMove="1" noResize="1" noEditPoints="1" noAdjustHandles="1" noChangeArrowheads="1" noChangeShapeType="1" noTextEdit="1"/>
              </p:cNvSpPr>
              <p:nvPr/>
            </p:nvSpPr>
            <p:spPr>
              <a:xfrm>
                <a:off x="3160820" y="3265371"/>
                <a:ext cx="472245" cy="369332"/>
              </a:xfrm>
              <a:prstGeom prst="rect">
                <a:avLst/>
              </a:prstGeom>
              <a:blipFill>
                <a:blip r:embed="rId2"/>
                <a:stretch>
                  <a:fillRect l="-16883" t="-1667" r="-6494"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46705A3-3B99-4511-DB94-F95154062821}"/>
                  </a:ext>
                </a:extLst>
              </p:cNvPr>
              <p:cNvSpPr txBox="1"/>
              <p:nvPr/>
            </p:nvSpPr>
            <p:spPr>
              <a:xfrm>
                <a:off x="5031168" y="3265371"/>
                <a:ext cx="59676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1" i="1" smtClean="0">
                              <a:latin typeface="Cambria Math" panose="02040503050406030204" pitchFamily="18" charset="0"/>
                            </a:rPr>
                          </m:ctrlPr>
                        </m:sSupPr>
                        <m:e>
                          <m:r>
                            <m:rPr>
                              <m:nor/>
                            </m:rPr>
                            <a:rPr lang="en-US" sz="2800" b="1">
                              <a:latin typeface="Edwardian Script ITC" panose="030303020407070D0804" pitchFamily="66" charset="0"/>
                            </a:rPr>
                            <m:t>J</m:t>
                          </m:r>
                        </m:e>
                        <m:sup>
                          <m:r>
                            <a:rPr lang="es-ES" sz="2800" b="1" i="1" smtClean="0">
                              <a:latin typeface="Cambria Math" panose="02040503050406030204" pitchFamily="18" charset="0"/>
                            </a:rPr>
                            <m:t>  +</m:t>
                          </m:r>
                        </m:sup>
                      </m:sSup>
                    </m:oMath>
                  </m:oMathPara>
                </a14:m>
                <a:endParaRPr lang="en-US" sz="2000" b="1"/>
              </a:p>
            </p:txBody>
          </p:sp>
        </mc:Choice>
        <mc:Fallback xmlns="">
          <p:sp>
            <p:nvSpPr>
              <p:cNvPr id="17" name="TextBox 16">
                <a:extLst>
                  <a:ext uri="{FF2B5EF4-FFF2-40B4-BE49-F238E27FC236}">
                    <a16:creationId xmlns:a16="http://schemas.microsoft.com/office/drawing/2014/main" id="{C46705A3-3B99-4511-DB94-F95154062821}"/>
                  </a:ext>
                </a:extLst>
              </p:cNvPr>
              <p:cNvSpPr txBox="1">
                <a:spLocks noRot="1" noChangeAspect="1" noMove="1" noResize="1" noEditPoints="1" noAdjustHandles="1" noChangeArrowheads="1" noChangeShapeType="1" noTextEdit="1"/>
              </p:cNvSpPr>
              <p:nvPr/>
            </p:nvSpPr>
            <p:spPr>
              <a:xfrm>
                <a:off x="5031168" y="3265371"/>
                <a:ext cx="596766"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D99D82-4894-4A2F-5BB9-7876235CC30A}"/>
                  </a:ext>
                </a:extLst>
              </p:cNvPr>
              <p:cNvSpPr txBox="1"/>
              <p:nvPr/>
            </p:nvSpPr>
            <p:spPr>
              <a:xfrm>
                <a:off x="4177359" y="2406431"/>
                <a:ext cx="4115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s-ES" sz="2800" b="0" i="1" smtClean="0">
                              <a:latin typeface="Cambria Math" panose="02040503050406030204" pitchFamily="18" charset="0"/>
                            </a:rPr>
                            <m:t>𝑖</m:t>
                          </m:r>
                        </m:e>
                        <m:sup>
                          <m:r>
                            <a:rPr lang="es-ES" sz="2800" b="0" i="1" smtClean="0">
                              <a:latin typeface="Cambria Math" panose="02040503050406030204" pitchFamily="18" charset="0"/>
                            </a:rPr>
                            <m:t>+</m:t>
                          </m:r>
                        </m:sup>
                      </m:sSup>
                    </m:oMath>
                  </m:oMathPara>
                </a14:m>
                <a:endParaRPr lang="en-US" sz="1600"/>
              </a:p>
            </p:txBody>
          </p:sp>
        </mc:Choice>
        <mc:Fallback xmlns="">
          <p:sp>
            <p:nvSpPr>
              <p:cNvPr id="18" name="TextBox 17">
                <a:extLst>
                  <a:ext uri="{FF2B5EF4-FFF2-40B4-BE49-F238E27FC236}">
                    <a16:creationId xmlns:a16="http://schemas.microsoft.com/office/drawing/2014/main" id="{BED99D82-4894-4A2F-5BB9-7876235CC30A}"/>
                  </a:ext>
                </a:extLst>
              </p:cNvPr>
              <p:cNvSpPr txBox="1">
                <a:spLocks noRot="1" noChangeAspect="1" noMove="1" noResize="1" noEditPoints="1" noAdjustHandles="1" noChangeArrowheads="1" noChangeShapeType="1" noTextEdit="1"/>
              </p:cNvSpPr>
              <p:nvPr/>
            </p:nvSpPr>
            <p:spPr>
              <a:xfrm>
                <a:off x="4177359" y="2406431"/>
                <a:ext cx="411587"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E22037-F1E6-4E83-7499-FF1ADF471104}"/>
                  </a:ext>
                </a:extLst>
              </p:cNvPr>
              <p:cNvSpPr txBox="1"/>
              <p:nvPr/>
            </p:nvSpPr>
            <p:spPr>
              <a:xfrm>
                <a:off x="5937842" y="4279335"/>
                <a:ext cx="3731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s-ES" sz="2800" b="0" i="1" smtClean="0">
                              <a:latin typeface="Cambria Math" panose="02040503050406030204" pitchFamily="18" charset="0"/>
                            </a:rPr>
                            <m:t>𝑖</m:t>
                          </m:r>
                        </m:e>
                        <m:sup>
                          <m:r>
                            <a:rPr lang="es-ES" sz="2800" b="0" i="1" smtClean="0">
                              <a:latin typeface="Cambria Math" panose="02040503050406030204" pitchFamily="18" charset="0"/>
                            </a:rPr>
                            <m:t>0</m:t>
                          </m:r>
                        </m:sup>
                      </m:sSup>
                    </m:oMath>
                  </m:oMathPara>
                </a14:m>
                <a:endParaRPr lang="en-US" sz="1600"/>
              </a:p>
            </p:txBody>
          </p:sp>
        </mc:Choice>
        <mc:Fallback xmlns="">
          <p:sp>
            <p:nvSpPr>
              <p:cNvPr id="19" name="TextBox 18">
                <a:extLst>
                  <a:ext uri="{FF2B5EF4-FFF2-40B4-BE49-F238E27FC236}">
                    <a16:creationId xmlns:a16="http://schemas.microsoft.com/office/drawing/2014/main" id="{89E22037-F1E6-4E83-7499-FF1ADF471104}"/>
                  </a:ext>
                </a:extLst>
              </p:cNvPr>
              <p:cNvSpPr txBox="1">
                <a:spLocks noRot="1" noChangeAspect="1" noMove="1" noResize="1" noEditPoints="1" noAdjustHandles="1" noChangeArrowheads="1" noChangeShapeType="1" noTextEdit="1"/>
              </p:cNvSpPr>
              <p:nvPr/>
            </p:nvSpPr>
            <p:spPr>
              <a:xfrm>
                <a:off x="5937842" y="4279335"/>
                <a:ext cx="373115"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2291FC6-62E5-8919-7DFF-4CC14CFCA169}"/>
                  </a:ext>
                </a:extLst>
              </p:cNvPr>
              <p:cNvSpPr txBox="1"/>
              <p:nvPr/>
            </p:nvSpPr>
            <p:spPr>
              <a:xfrm>
                <a:off x="4076668" y="6146575"/>
                <a:ext cx="41158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s-ES" sz="2800" b="0" i="1" smtClean="0">
                              <a:latin typeface="Cambria Math" panose="02040503050406030204" pitchFamily="18" charset="0"/>
                            </a:rPr>
                            <m:t>𝑖</m:t>
                          </m:r>
                        </m:e>
                        <m:sup>
                          <m:r>
                            <a:rPr lang="es-ES" sz="2800" b="0" i="1" smtClean="0">
                              <a:latin typeface="Cambria Math" panose="02040503050406030204" pitchFamily="18" charset="0"/>
                            </a:rPr>
                            <m:t>−</m:t>
                          </m:r>
                        </m:sup>
                      </m:sSup>
                    </m:oMath>
                  </m:oMathPara>
                </a14:m>
                <a:endParaRPr lang="en-US" sz="1600"/>
              </a:p>
            </p:txBody>
          </p:sp>
        </mc:Choice>
        <mc:Fallback xmlns="">
          <p:sp>
            <p:nvSpPr>
              <p:cNvPr id="20" name="TextBox 19">
                <a:extLst>
                  <a:ext uri="{FF2B5EF4-FFF2-40B4-BE49-F238E27FC236}">
                    <a16:creationId xmlns:a16="http://schemas.microsoft.com/office/drawing/2014/main" id="{82291FC6-62E5-8919-7DFF-4CC14CFCA169}"/>
                  </a:ext>
                </a:extLst>
              </p:cNvPr>
              <p:cNvSpPr txBox="1">
                <a:spLocks noRot="1" noChangeAspect="1" noMove="1" noResize="1" noEditPoints="1" noAdjustHandles="1" noChangeArrowheads="1" noChangeShapeType="1" noTextEdit="1"/>
              </p:cNvSpPr>
              <p:nvPr/>
            </p:nvSpPr>
            <p:spPr>
              <a:xfrm>
                <a:off x="4076668" y="6146575"/>
                <a:ext cx="411588" cy="430887"/>
              </a:xfrm>
              <a:prstGeom prst="rect">
                <a:avLst/>
              </a:prstGeom>
              <a:blipFill>
                <a:blip r:embed="rId6"/>
                <a:stretch>
                  <a:fillRect/>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511B4026-85DA-3D96-88F0-B38FD9BA18C4}"/>
              </a:ext>
            </a:extLst>
          </p:cNvPr>
          <p:cNvSpPr/>
          <p:nvPr/>
        </p:nvSpPr>
        <p:spPr>
          <a:xfrm>
            <a:off x="4797160" y="4328734"/>
            <a:ext cx="216000" cy="21600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03A22FE-7D85-F5FD-298D-A87C7E9AA702}"/>
              </a:ext>
            </a:extLst>
          </p:cNvPr>
          <p:cNvSpPr/>
          <p:nvPr/>
        </p:nvSpPr>
        <p:spPr>
          <a:xfrm>
            <a:off x="3367508" y="4328734"/>
            <a:ext cx="216000" cy="216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70117D-B58A-C5CC-00FD-7FFADF6619C8}"/>
              </a:ext>
            </a:extLst>
          </p:cNvPr>
          <p:cNvPicPr>
            <a:picLocks noChangeAspect="1"/>
          </p:cNvPicPr>
          <p:nvPr/>
        </p:nvPicPr>
        <p:blipFill>
          <a:blip r:embed="rId7"/>
          <a:stretch>
            <a:fillRect/>
          </a:stretch>
        </p:blipFill>
        <p:spPr>
          <a:xfrm>
            <a:off x="7338246" y="5044105"/>
            <a:ext cx="4662047" cy="607078"/>
          </a:xfrm>
          <a:prstGeom prst="rect">
            <a:avLst/>
          </a:prstGeom>
        </p:spPr>
      </p:pic>
    </p:spTree>
    <p:extLst>
      <p:ext uri="{BB962C8B-B14F-4D97-AF65-F5344CB8AC3E}">
        <p14:creationId xmlns:p14="http://schemas.microsoft.com/office/powerpoint/2010/main" val="354991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7D86-3E84-DD6D-6590-7A2BA7636EE8}"/>
            </a:ext>
          </a:extLst>
        </p:cNvPr>
        <p:cNvGrpSpPr/>
        <p:nvPr/>
      </p:nvGrpSpPr>
      <p:grpSpPr>
        <a:xfrm>
          <a:off x="0" y="0"/>
          <a:ext cx="0" cy="0"/>
          <a:chOff x="0" y="0"/>
          <a:chExt cx="0" cy="0"/>
        </a:xfrm>
      </p:grpSpPr>
      <p:pic>
        <p:nvPicPr>
          <p:cNvPr id="6" name="Picture 4" descr="ESA - Planck Power Spectrum">
            <a:extLst>
              <a:ext uri="{FF2B5EF4-FFF2-40B4-BE49-F238E27FC236}">
                <a16:creationId xmlns:a16="http://schemas.microsoft.com/office/drawing/2014/main" id="{F4C82811-6389-24A7-A7F6-AB4344568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546" y="2513510"/>
            <a:ext cx="5021454" cy="310516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7FF5E9B4-C46C-7C45-7E8B-4ED971F345C7}"/>
              </a:ext>
            </a:extLst>
          </p:cNvPr>
          <p:cNvSpPr>
            <a:spLocks noGrp="1"/>
          </p:cNvSpPr>
          <p:nvPr>
            <p:ph type="title"/>
          </p:nvPr>
        </p:nvSpPr>
        <p:spPr>
          <a:xfrm>
            <a:off x="256735" y="-70998"/>
            <a:ext cx="2912012" cy="1325563"/>
          </a:xfrm>
        </p:spPr>
        <p:txBody>
          <a:bodyPr/>
          <a:lstStyle/>
          <a:p>
            <a:r>
              <a:rPr lang="en-US"/>
              <a:t>Motivations</a:t>
            </a:r>
          </a:p>
        </p:txBody>
      </p:sp>
      <p:pic>
        <p:nvPicPr>
          <p:cNvPr id="10" name="Picture 2" descr="ESA - Planck CMB">
            <a:extLst>
              <a:ext uri="{FF2B5EF4-FFF2-40B4-BE49-F238E27FC236}">
                <a16:creationId xmlns:a16="http://schemas.microsoft.com/office/drawing/2014/main" id="{B33683C4-DBA2-8A71-628E-510212187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585" y="301663"/>
            <a:ext cx="4112537" cy="20562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88424E-349D-43A5-892C-03907CD26881}"/>
              </a:ext>
            </a:extLst>
          </p:cNvPr>
          <p:cNvSpPr txBox="1"/>
          <p:nvPr/>
        </p:nvSpPr>
        <p:spPr>
          <a:xfrm>
            <a:off x="108563" y="2756352"/>
            <a:ext cx="6798674" cy="2862322"/>
          </a:xfrm>
          <a:prstGeom prst="rect">
            <a:avLst/>
          </a:prstGeom>
          <a:noFill/>
        </p:spPr>
        <p:txBody>
          <a:bodyPr wrap="square">
            <a:spAutoFit/>
          </a:bodyPr>
          <a:lstStyle/>
          <a:p>
            <a:pPr>
              <a:buNone/>
            </a:pPr>
            <a:r>
              <a:rPr lang="en-GB" sz="2000" dirty="0">
                <a:solidFill>
                  <a:srgbClr val="000000"/>
                </a:solidFill>
                <a:effectLst/>
                <a:latin typeface="Helvetica" pitchFamily="2" charset="0"/>
              </a:rPr>
              <a:t>In this context, there is a somewhat natural question that emerges: at what point does a quantum fluctuation generated during inflation stop being of quantum nature? </a:t>
            </a:r>
          </a:p>
          <a:p>
            <a:pPr>
              <a:buNone/>
            </a:pPr>
            <a:r>
              <a:rPr lang="en-GB" sz="2000" dirty="0">
                <a:solidFill>
                  <a:srgbClr val="000000"/>
                </a:solidFill>
                <a:effectLst/>
                <a:latin typeface="Helvetica" pitchFamily="2" charset="0"/>
              </a:rPr>
              <a:t>The analysis that we apply to the Cosmic Microwave Background (CMB), which provides us with the earliest observational features of the Universe so far, and to large scale structure survey’s data, is classical. </a:t>
            </a:r>
          </a:p>
          <a:p>
            <a:pPr>
              <a:buNone/>
            </a:pPr>
            <a:r>
              <a:rPr lang="en-GB" sz="2000" b="1" dirty="0">
                <a:solidFill>
                  <a:srgbClr val="000000"/>
                </a:solidFill>
                <a:effectLst/>
                <a:latin typeface="Helvetica" pitchFamily="2" charset="0"/>
              </a:rPr>
              <a:t>But where did the quantum nature of the gravitational seeds go? </a:t>
            </a:r>
          </a:p>
        </p:txBody>
      </p:sp>
      <p:sp>
        <p:nvSpPr>
          <p:cNvPr id="13" name="TextBox 12">
            <a:extLst>
              <a:ext uri="{FF2B5EF4-FFF2-40B4-BE49-F238E27FC236}">
                <a16:creationId xmlns:a16="http://schemas.microsoft.com/office/drawing/2014/main" id="{3A6A668F-C922-22A2-C3B5-504B65ED38DC}"/>
              </a:ext>
            </a:extLst>
          </p:cNvPr>
          <p:cNvSpPr txBox="1"/>
          <p:nvPr/>
        </p:nvSpPr>
        <p:spPr>
          <a:xfrm>
            <a:off x="108563" y="1141285"/>
            <a:ext cx="7910022" cy="1384995"/>
          </a:xfrm>
          <a:prstGeom prst="rect">
            <a:avLst/>
          </a:prstGeom>
          <a:noFill/>
        </p:spPr>
        <p:txBody>
          <a:bodyPr wrap="square">
            <a:spAutoFit/>
          </a:bodyPr>
          <a:lstStyle/>
          <a:p>
            <a:r>
              <a:rPr lang="en-US" sz="2800" b="1">
                <a:latin typeface="Calibri" panose="020F0502020204030204" pitchFamily="34" charset="0"/>
                <a:cs typeface="Calibri" panose="020F0502020204030204" pitchFamily="34" charset="0"/>
              </a:rPr>
              <a:t>We treat this perturbations as classical:</a:t>
            </a:r>
          </a:p>
          <a:p>
            <a:r>
              <a:rPr lang="en-US" sz="2800" b="1">
                <a:solidFill>
                  <a:srgbClr val="FF0000"/>
                </a:solidFill>
                <a:latin typeface="Calibri" panose="020F0502020204030204" pitchFamily="34" charset="0"/>
                <a:cs typeface="Calibri" panose="020F0502020204030204" pitchFamily="34" charset="0"/>
              </a:rPr>
              <a:t>When did the quantum-to-classical transition occur?</a:t>
            </a:r>
          </a:p>
          <a:p>
            <a:r>
              <a:rPr lang="en-US" sz="2800" b="1">
                <a:solidFill>
                  <a:srgbClr val="FF0000"/>
                </a:solidFill>
                <a:latin typeface="Calibri" panose="020F0502020204030204" pitchFamily="34" charset="0"/>
                <a:cs typeface="Calibri" panose="020F0502020204030204" pitchFamily="34" charset="0"/>
              </a:rPr>
              <a:t>Can we find some trace of the initial </a:t>
            </a:r>
            <a:r>
              <a:rPr lang="en-US" sz="2800" b="1" err="1">
                <a:solidFill>
                  <a:srgbClr val="FF0000"/>
                </a:solidFill>
                <a:latin typeface="Calibri" panose="020F0502020204030204" pitchFamily="34" charset="0"/>
                <a:cs typeface="Calibri" panose="020F0502020204030204" pitchFamily="34" charset="0"/>
              </a:rPr>
              <a:t>quantumness</a:t>
            </a:r>
            <a:r>
              <a:rPr lang="en-US" sz="2800" b="1">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32836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034">
            <a:extLst>
              <a:ext uri="{FF2B5EF4-FFF2-40B4-BE49-F238E27FC236}">
                <a16:creationId xmlns:a16="http://schemas.microsoft.com/office/drawing/2014/main" id="{48363626-6DDD-4AA8-4F80-1E599F3C43F7}"/>
              </a:ext>
            </a:extLst>
          </p:cNvPr>
          <p:cNvPicPr>
            <a:picLocks noChangeAspect="1"/>
          </p:cNvPicPr>
          <p:nvPr/>
        </p:nvPicPr>
        <p:blipFill>
          <a:blip r:embed="rId2"/>
          <a:stretch>
            <a:fillRect/>
          </a:stretch>
        </p:blipFill>
        <p:spPr>
          <a:xfrm>
            <a:off x="5306413" y="2390181"/>
            <a:ext cx="3435179" cy="647647"/>
          </a:xfrm>
          <a:prstGeom prst="rect">
            <a:avLst/>
          </a:prstGeom>
        </p:spPr>
      </p:pic>
      <p:sp>
        <p:nvSpPr>
          <p:cNvPr id="1030" name="Oval 1029">
            <a:extLst>
              <a:ext uri="{FF2B5EF4-FFF2-40B4-BE49-F238E27FC236}">
                <a16:creationId xmlns:a16="http://schemas.microsoft.com/office/drawing/2014/main" id="{96D2B861-51A0-CED0-6F15-D7D6C65430E2}"/>
              </a:ext>
            </a:extLst>
          </p:cNvPr>
          <p:cNvSpPr/>
          <p:nvPr/>
        </p:nvSpPr>
        <p:spPr>
          <a:xfrm>
            <a:off x="8858244" y="4749615"/>
            <a:ext cx="468000" cy="468000"/>
          </a:xfrm>
          <a:prstGeom prst="ellipse">
            <a:avLst/>
          </a:prstGeom>
          <a:solidFill>
            <a:srgbClr val="0070C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5EF0F700-03AC-3FC8-29E8-4269378DF6DC}"/>
              </a:ext>
            </a:extLst>
          </p:cNvPr>
          <p:cNvSpPr/>
          <p:nvPr/>
        </p:nvSpPr>
        <p:spPr>
          <a:xfrm>
            <a:off x="5313306" y="4788064"/>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559769C-7659-8FBA-688A-CDFEA00C55C1}"/>
                  </a:ext>
                </a:extLst>
              </p:cNvPr>
              <p:cNvSpPr txBox="1"/>
              <p:nvPr/>
            </p:nvSpPr>
            <p:spPr>
              <a:xfrm>
                <a:off x="8705910" y="2977393"/>
                <a:ext cx="709168"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3" name="TextBox 62">
                <a:extLst>
                  <a:ext uri="{FF2B5EF4-FFF2-40B4-BE49-F238E27FC236}">
                    <a16:creationId xmlns:a16="http://schemas.microsoft.com/office/drawing/2014/main" id="{7559769C-7659-8FBA-688A-CDFEA00C55C1}"/>
                  </a:ext>
                </a:extLst>
              </p:cNvPr>
              <p:cNvSpPr txBox="1">
                <a:spLocks noRot="1" noChangeAspect="1" noMove="1" noResize="1" noEditPoints="1" noAdjustHandles="1" noChangeArrowheads="1" noChangeShapeType="1" noTextEdit="1"/>
              </p:cNvSpPr>
              <p:nvPr/>
            </p:nvSpPr>
            <p:spPr>
              <a:xfrm>
                <a:off x="8705910" y="2977393"/>
                <a:ext cx="709168"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A999AA0-EB44-8CA5-FF90-04ACCBF20669}"/>
                  </a:ext>
                </a:extLst>
              </p:cNvPr>
              <p:cNvSpPr txBox="1"/>
              <p:nvPr/>
            </p:nvSpPr>
            <p:spPr>
              <a:xfrm>
                <a:off x="7996979" y="4604740"/>
                <a:ext cx="1863031"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n-U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1" name="TextBox 60">
                <a:extLst>
                  <a:ext uri="{FF2B5EF4-FFF2-40B4-BE49-F238E27FC236}">
                    <a16:creationId xmlns:a16="http://schemas.microsoft.com/office/drawing/2014/main" id="{0A999AA0-EB44-8CA5-FF90-04ACCBF20669}"/>
                  </a:ext>
                </a:extLst>
              </p:cNvPr>
              <p:cNvSpPr txBox="1">
                <a:spLocks noRot="1" noChangeAspect="1" noMove="1" noResize="1" noEditPoints="1" noAdjustHandles="1" noChangeArrowheads="1" noChangeShapeType="1" noTextEdit="1"/>
              </p:cNvSpPr>
              <p:nvPr/>
            </p:nvSpPr>
            <p:spPr>
              <a:xfrm>
                <a:off x="7996979" y="4604740"/>
                <a:ext cx="1863031" cy="707886"/>
              </a:xfrm>
              <a:prstGeom prst="rect">
                <a:avLst/>
              </a:prstGeom>
              <a:blipFill>
                <a:blip r:embed="rId4"/>
                <a:stretch>
                  <a:fillRect l="-3378" t="-1754" b="-24561"/>
                </a:stretch>
              </a:blipFill>
            </p:spPr>
            <p:txBody>
              <a:bodyPr/>
              <a:lstStyle/>
              <a:p>
                <a:r>
                  <a:rPr lang="en-IT">
                    <a:noFill/>
                  </a:rPr>
                  <a:t> </a:t>
                </a:r>
              </a:p>
            </p:txBody>
          </p:sp>
        </mc:Fallback>
      </mc:AlternateContent>
      <p:pic>
        <p:nvPicPr>
          <p:cNvPr id="25" name="Picture 24">
            <a:extLst>
              <a:ext uri="{FF2B5EF4-FFF2-40B4-BE49-F238E27FC236}">
                <a16:creationId xmlns:a16="http://schemas.microsoft.com/office/drawing/2014/main" id="{0870117D-B58A-C5CC-00FD-7FFADF6619C8}"/>
              </a:ext>
            </a:extLst>
          </p:cNvPr>
          <p:cNvPicPr>
            <a:picLocks noChangeAspect="1"/>
          </p:cNvPicPr>
          <p:nvPr/>
        </p:nvPicPr>
        <p:blipFill>
          <a:blip r:embed="rId5"/>
          <a:stretch>
            <a:fillRect/>
          </a:stretch>
        </p:blipFill>
        <p:spPr>
          <a:xfrm>
            <a:off x="4337971" y="6049822"/>
            <a:ext cx="5188391" cy="675617"/>
          </a:xfrm>
          <a:prstGeom prst="rect">
            <a:avLst/>
          </a:prstGeom>
        </p:spPr>
      </p:pic>
      <p:pic>
        <p:nvPicPr>
          <p:cNvPr id="1026" name="Picture 2">
            <a:extLst>
              <a:ext uri="{FF2B5EF4-FFF2-40B4-BE49-F238E27FC236}">
                <a16:creationId xmlns:a16="http://schemas.microsoft.com/office/drawing/2014/main" id="{074F7249-D680-A204-065F-CE04284D8C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723" y="2577796"/>
            <a:ext cx="970339" cy="7208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Rectangle 9">
            <a:extLst>
              <a:ext uri="{FF2B5EF4-FFF2-40B4-BE49-F238E27FC236}">
                <a16:creationId xmlns:a16="http://schemas.microsoft.com/office/drawing/2014/main" id="{468AF3A4-1E6C-895B-7391-7DD5195F5AE6}"/>
              </a:ext>
            </a:extLst>
          </p:cNvPr>
          <p:cNvSpPr/>
          <p:nvPr/>
        </p:nvSpPr>
        <p:spPr>
          <a:xfrm rot="2704959">
            <a:off x="3912116" y="1686462"/>
            <a:ext cx="6079184" cy="637140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7512C0F-A74D-C891-850F-842056662D0E}"/>
              </a:ext>
            </a:extLst>
          </p:cNvPr>
          <p:cNvCxnSpPr>
            <a:cxnSpLocks/>
          </p:cNvCxnSpPr>
          <p:nvPr/>
        </p:nvCxnSpPr>
        <p:spPr>
          <a:xfrm>
            <a:off x="2085148" y="460060"/>
            <a:ext cx="4963137" cy="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392501D-11E7-EBE9-6813-EF5A45280ECC}"/>
                  </a:ext>
                </a:extLst>
              </p:cNvPr>
              <p:cNvSpPr txBox="1"/>
              <p:nvPr/>
            </p:nvSpPr>
            <p:spPr>
              <a:xfrm>
                <a:off x="5874948" y="1588713"/>
                <a:ext cx="70916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𝐻</m:t>
                          </m:r>
                        </m:e>
                        <m:sup>
                          <m:r>
                            <a:rPr lang="es-ES" sz="3600" b="0" i="1" smtClean="0">
                              <a:latin typeface="Cambria Math" panose="02040503050406030204" pitchFamily="18" charset="0"/>
                            </a:rPr>
                            <m:t>+</m:t>
                          </m:r>
                        </m:sup>
                      </m:sSup>
                    </m:oMath>
                  </m:oMathPara>
                </a14:m>
                <a:endParaRPr lang="en-US" sz="2000"/>
              </a:p>
            </p:txBody>
          </p:sp>
        </mc:Choice>
        <mc:Fallback xmlns="">
          <p:sp>
            <p:nvSpPr>
              <p:cNvPr id="16" name="TextBox 15">
                <a:extLst>
                  <a:ext uri="{FF2B5EF4-FFF2-40B4-BE49-F238E27FC236}">
                    <a16:creationId xmlns:a16="http://schemas.microsoft.com/office/drawing/2014/main" id="{4392501D-11E7-EBE9-6813-EF5A45280ECC}"/>
                  </a:ext>
                </a:extLst>
              </p:cNvPr>
              <p:cNvSpPr txBox="1">
                <a:spLocks noRot="1" noChangeAspect="1" noMove="1" noResize="1" noEditPoints="1" noAdjustHandles="1" noChangeArrowheads="1" noChangeShapeType="1" noTextEdit="1"/>
              </p:cNvSpPr>
              <p:nvPr/>
            </p:nvSpPr>
            <p:spPr>
              <a:xfrm>
                <a:off x="5874948" y="1588713"/>
                <a:ext cx="709168" cy="5539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46705A3-3B99-4511-DB94-F95154062821}"/>
                  </a:ext>
                </a:extLst>
              </p:cNvPr>
              <p:cNvSpPr txBox="1"/>
              <p:nvPr/>
            </p:nvSpPr>
            <p:spPr>
              <a:xfrm>
                <a:off x="9143277" y="1759910"/>
                <a:ext cx="7661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m:rPr>
                              <m:nor/>
                            </m:rPr>
                            <a:rPr lang="en-US" sz="3600" b="1">
                              <a:latin typeface="Edwardian Script ITC" panose="030303020407070D0804" pitchFamily="66" charset="0"/>
                            </a:rPr>
                            <m:t>J</m:t>
                          </m:r>
                        </m:e>
                        <m:sup>
                          <m:r>
                            <a:rPr lang="es-ES" sz="3600" b="1" i="1" smtClean="0">
                              <a:latin typeface="Cambria Math" panose="02040503050406030204" pitchFamily="18" charset="0"/>
                            </a:rPr>
                            <m:t>  +</m:t>
                          </m:r>
                        </m:sup>
                      </m:sSup>
                    </m:oMath>
                  </m:oMathPara>
                </a14:m>
                <a:endParaRPr lang="en-US" sz="2800" b="1"/>
              </a:p>
            </p:txBody>
          </p:sp>
        </mc:Choice>
        <mc:Fallback xmlns="">
          <p:sp>
            <p:nvSpPr>
              <p:cNvPr id="17" name="TextBox 16">
                <a:extLst>
                  <a:ext uri="{FF2B5EF4-FFF2-40B4-BE49-F238E27FC236}">
                    <a16:creationId xmlns:a16="http://schemas.microsoft.com/office/drawing/2014/main" id="{C46705A3-3B99-4511-DB94-F95154062821}"/>
                  </a:ext>
                </a:extLst>
              </p:cNvPr>
              <p:cNvSpPr txBox="1">
                <a:spLocks noRot="1" noChangeAspect="1" noMove="1" noResize="1" noEditPoints="1" noAdjustHandles="1" noChangeArrowheads="1" noChangeShapeType="1" noTextEdit="1"/>
              </p:cNvSpPr>
              <p:nvPr/>
            </p:nvSpPr>
            <p:spPr>
              <a:xfrm>
                <a:off x="9143277" y="1759910"/>
                <a:ext cx="766171" cy="55399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D99D82-4894-4A2F-5BB9-7876235CC30A}"/>
                  </a:ext>
                </a:extLst>
              </p:cNvPr>
              <p:cNvSpPr txBox="1"/>
              <p:nvPr/>
            </p:nvSpPr>
            <p:spPr>
              <a:xfrm>
                <a:off x="7210370" y="73682"/>
                <a:ext cx="52860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𝑖</m:t>
                          </m:r>
                        </m:e>
                        <m:sup>
                          <m:r>
                            <a:rPr lang="es-ES" sz="3600" b="0" i="1" smtClean="0">
                              <a:latin typeface="Cambria Math" panose="02040503050406030204" pitchFamily="18" charset="0"/>
                            </a:rPr>
                            <m:t>+</m:t>
                          </m:r>
                        </m:sup>
                      </m:sSup>
                    </m:oMath>
                  </m:oMathPara>
                </a14:m>
                <a:endParaRPr lang="en-US" sz="2000"/>
              </a:p>
            </p:txBody>
          </p:sp>
        </mc:Choice>
        <mc:Fallback xmlns="">
          <p:sp>
            <p:nvSpPr>
              <p:cNvPr id="18" name="TextBox 17">
                <a:extLst>
                  <a:ext uri="{FF2B5EF4-FFF2-40B4-BE49-F238E27FC236}">
                    <a16:creationId xmlns:a16="http://schemas.microsoft.com/office/drawing/2014/main" id="{BED99D82-4894-4A2F-5BB9-7876235CC30A}"/>
                  </a:ext>
                </a:extLst>
              </p:cNvPr>
              <p:cNvSpPr txBox="1">
                <a:spLocks noRot="1" noChangeAspect="1" noMove="1" noResize="1" noEditPoints="1" noAdjustHandles="1" noChangeArrowheads="1" noChangeShapeType="1" noTextEdit="1"/>
              </p:cNvSpPr>
              <p:nvPr/>
            </p:nvSpPr>
            <p:spPr>
              <a:xfrm>
                <a:off x="7210370" y="73682"/>
                <a:ext cx="528606"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E22037-F1E6-4E83-7499-FF1ADF471104}"/>
                  </a:ext>
                </a:extLst>
              </p:cNvPr>
              <p:cNvSpPr txBox="1"/>
              <p:nvPr/>
            </p:nvSpPr>
            <p:spPr>
              <a:xfrm>
                <a:off x="11521379" y="4429651"/>
                <a:ext cx="47891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𝑖</m:t>
                          </m:r>
                        </m:e>
                        <m:sup>
                          <m:r>
                            <a:rPr lang="es-ES" sz="3600" b="0" i="1" smtClean="0">
                              <a:latin typeface="Cambria Math" panose="02040503050406030204" pitchFamily="18" charset="0"/>
                            </a:rPr>
                            <m:t>0</m:t>
                          </m:r>
                        </m:sup>
                      </m:sSup>
                    </m:oMath>
                  </m:oMathPara>
                </a14:m>
                <a:endParaRPr lang="en-US" sz="2000"/>
              </a:p>
            </p:txBody>
          </p:sp>
        </mc:Choice>
        <mc:Fallback xmlns="">
          <p:sp>
            <p:nvSpPr>
              <p:cNvPr id="19" name="TextBox 18">
                <a:extLst>
                  <a:ext uri="{FF2B5EF4-FFF2-40B4-BE49-F238E27FC236}">
                    <a16:creationId xmlns:a16="http://schemas.microsoft.com/office/drawing/2014/main" id="{89E22037-F1E6-4E83-7499-FF1ADF471104}"/>
                  </a:ext>
                </a:extLst>
              </p:cNvPr>
              <p:cNvSpPr txBox="1">
                <a:spLocks noRot="1" noChangeAspect="1" noMove="1" noResize="1" noEditPoints="1" noAdjustHandles="1" noChangeArrowheads="1" noChangeShapeType="1" noTextEdit="1"/>
              </p:cNvSpPr>
              <p:nvPr/>
            </p:nvSpPr>
            <p:spPr>
              <a:xfrm>
                <a:off x="11521379" y="4429651"/>
                <a:ext cx="478914"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D047F6-F5F9-B725-6683-818EA0117360}"/>
                  </a:ext>
                </a:extLst>
              </p:cNvPr>
              <p:cNvSpPr txBox="1"/>
              <p:nvPr/>
            </p:nvSpPr>
            <p:spPr>
              <a:xfrm>
                <a:off x="4449079" y="4633000"/>
                <a:ext cx="1863031"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n-U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 name="TextBox 5">
                <a:extLst>
                  <a:ext uri="{FF2B5EF4-FFF2-40B4-BE49-F238E27FC236}">
                    <a16:creationId xmlns:a16="http://schemas.microsoft.com/office/drawing/2014/main" id="{0FD047F6-F5F9-B725-6683-818EA0117360}"/>
                  </a:ext>
                </a:extLst>
              </p:cNvPr>
              <p:cNvSpPr txBox="1">
                <a:spLocks noRot="1" noChangeAspect="1" noMove="1" noResize="1" noEditPoints="1" noAdjustHandles="1" noChangeArrowheads="1" noChangeShapeType="1" noTextEdit="1"/>
              </p:cNvSpPr>
              <p:nvPr/>
            </p:nvSpPr>
            <p:spPr>
              <a:xfrm>
                <a:off x="4449079" y="4633000"/>
                <a:ext cx="1863031" cy="707886"/>
              </a:xfrm>
              <a:prstGeom prst="rect">
                <a:avLst/>
              </a:prstGeom>
              <a:blipFill>
                <a:blip r:embed="rId11"/>
                <a:stretch>
                  <a:fillRect l="-4082" t="-1754" b="-24561"/>
                </a:stretch>
              </a:blipFill>
            </p:spPr>
            <p:txBody>
              <a:bodyPr/>
              <a:lstStyle/>
              <a:p>
                <a:r>
                  <a:rPr lang="en-IT">
                    <a:noFill/>
                  </a:rPr>
                  <a:t> </a:t>
                </a:r>
              </a:p>
            </p:txBody>
          </p:sp>
        </mc:Fallback>
      </mc:AlternateContent>
      <p:sp>
        <p:nvSpPr>
          <p:cNvPr id="24" name="Oval 23">
            <a:extLst>
              <a:ext uri="{FF2B5EF4-FFF2-40B4-BE49-F238E27FC236}">
                <a16:creationId xmlns:a16="http://schemas.microsoft.com/office/drawing/2014/main" id="{903A22FE-7D85-F5FD-298D-A87C7E9AA702}"/>
              </a:ext>
            </a:extLst>
          </p:cNvPr>
          <p:cNvSpPr/>
          <p:nvPr/>
        </p:nvSpPr>
        <p:spPr>
          <a:xfrm>
            <a:off x="4519945" y="4766308"/>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2BD4CCC-0AB3-25B8-FD21-251308AF2D66}"/>
                  </a:ext>
                </a:extLst>
              </p:cNvPr>
              <p:cNvSpPr txBox="1"/>
              <p:nvPr/>
            </p:nvSpPr>
            <p:spPr>
              <a:xfrm>
                <a:off x="237061" y="5106524"/>
                <a:ext cx="2594138" cy="1846659"/>
              </a:xfrm>
              <a:prstGeom prst="rect">
                <a:avLst/>
              </a:prstGeom>
              <a:noFill/>
            </p:spPr>
            <p:txBody>
              <a:bodyPr wrap="square" rtlCol="0">
                <a:spAutoFit/>
              </a:bodyPr>
              <a:lstStyle/>
              <a:p>
                <a:r>
                  <a:rPr lang="en-US" sz="2400"/>
                  <a:t>Initially in a superposition between </a:t>
                </a:r>
                <a14:m>
                  <m:oMath xmlns:m="http://schemas.openxmlformats.org/officeDocument/2006/math">
                    <m:r>
                      <a:rPr lang="es-ES" sz="2400" b="0" i="1" smtClean="0">
                        <a:latin typeface="Cambria Math" panose="02040503050406030204" pitchFamily="18" charset="0"/>
                      </a:rPr>
                      <m:t>+, </m:t>
                    </m:r>
                    <m:r>
                      <a:rPr lang="es-ES" sz="2400" b="0" i="1" smtClean="0">
                        <a:latin typeface="Cambria Math" panose="02040503050406030204" pitchFamily="18" charset="0"/>
                        <a:ea typeface="Cambria Math" panose="02040503050406030204" pitchFamily="18" charset="0"/>
                      </a:rPr>
                      <m:t>×</m:t>
                    </m:r>
                  </m:oMath>
                </a14:m>
                <a:r>
                  <a:rPr lang="es-ES" sz="2400">
                    <a:ea typeface="Cambria Math" panose="02040503050406030204" pitchFamily="18" charset="0"/>
                  </a:rPr>
                  <a:t> polarizations</a:t>
                </a:r>
                <a:endParaRPr lang="es-ES" sz="2000">
                  <a:ea typeface="Cambria Math" panose="02040503050406030204" pitchFamily="18" charset="0"/>
                </a:endParaRPr>
              </a:p>
              <a:p>
                <a:endParaRPr lang="en-US"/>
              </a:p>
            </p:txBody>
          </p:sp>
        </mc:Choice>
        <mc:Fallback xmlns="">
          <p:sp>
            <p:nvSpPr>
              <p:cNvPr id="26" name="TextBox 25">
                <a:extLst>
                  <a:ext uri="{FF2B5EF4-FFF2-40B4-BE49-F238E27FC236}">
                    <a16:creationId xmlns:a16="http://schemas.microsoft.com/office/drawing/2014/main" id="{92BD4CCC-0AB3-25B8-FD21-251308AF2D66}"/>
                  </a:ext>
                </a:extLst>
              </p:cNvPr>
              <p:cNvSpPr txBox="1">
                <a:spLocks noRot="1" noChangeAspect="1" noMove="1" noResize="1" noEditPoints="1" noAdjustHandles="1" noChangeArrowheads="1" noChangeShapeType="1" noTextEdit="1"/>
              </p:cNvSpPr>
              <p:nvPr/>
            </p:nvSpPr>
            <p:spPr>
              <a:xfrm>
                <a:off x="237061" y="5106524"/>
                <a:ext cx="2594138" cy="1846659"/>
              </a:xfrm>
              <a:prstGeom prst="rect">
                <a:avLst/>
              </a:prstGeom>
              <a:blipFill>
                <a:blip r:embed="rId12"/>
                <a:stretch>
                  <a:fillRect l="-3765" t="-2640"/>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79FB49AD-52BD-AB19-010E-C51AF72F0018}"/>
              </a:ext>
            </a:extLst>
          </p:cNvPr>
          <p:cNvCxnSpPr>
            <a:cxnSpLocks/>
          </p:cNvCxnSpPr>
          <p:nvPr/>
        </p:nvCxnSpPr>
        <p:spPr>
          <a:xfrm flipV="1">
            <a:off x="2209800" y="5183597"/>
            <a:ext cx="1943925" cy="366303"/>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065AE45E-306A-9B1E-2FBA-D3B77199A73E}"/>
              </a:ext>
            </a:extLst>
          </p:cNvPr>
          <p:cNvCxnSpPr>
            <a:cxnSpLocks/>
          </p:cNvCxnSpPr>
          <p:nvPr/>
        </p:nvCxnSpPr>
        <p:spPr>
          <a:xfrm flipH="1" flipV="1">
            <a:off x="3283572" y="3664183"/>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43A0B1A-D5B7-A9F2-5EFD-F33276214551}"/>
              </a:ext>
            </a:extLst>
          </p:cNvPr>
          <p:cNvCxnSpPr>
            <a:cxnSpLocks/>
          </p:cNvCxnSpPr>
          <p:nvPr/>
        </p:nvCxnSpPr>
        <p:spPr>
          <a:xfrm flipV="1">
            <a:off x="4536724"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8609A05-FDDF-6C95-FF23-F7EFB0D11062}"/>
              </a:ext>
            </a:extLst>
          </p:cNvPr>
          <p:cNvCxnSpPr>
            <a:cxnSpLocks/>
          </p:cNvCxnSpPr>
          <p:nvPr/>
        </p:nvCxnSpPr>
        <p:spPr>
          <a:xfrm flipV="1">
            <a:off x="4990769"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C3748E7-4462-C5E7-9365-08ABC250A56D}"/>
              </a:ext>
            </a:extLst>
          </p:cNvPr>
          <p:cNvCxnSpPr>
            <a:cxnSpLocks/>
          </p:cNvCxnSpPr>
          <p:nvPr/>
        </p:nvCxnSpPr>
        <p:spPr>
          <a:xfrm flipV="1">
            <a:off x="5306413" y="3285341"/>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963AC1E-4649-C3EB-20E4-750BBB7C47A6}"/>
              </a:ext>
            </a:extLst>
          </p:cNvPr>
          <p:cNvCxnSpPr>
            <a:cxnSpLocks/>
          </p:cNvCxnSpPr>
          <p:nvPr/>
        </p:nvCxnSpPr>
        <p:spPr>
          <a:xfrm flipV="1">
            <a:off x="5774744"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2C2E92F3-5083-E322-7124-A06BE8FBFE9B}"/>
              </a:ext>
            </a:extLst>
          </p:cNvPr>
          <p:cNvSpPr/>
          <p:nvPr/>
        </p:nvSpPr>
        <p:spPr>
          <a:xfrm>
            <a:off x="5296223" y="3025108"/>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0E3FC43B-9A09-35FB-6926-4682D2B890B0}"/>
              </a:ext>
            </a:extLst>
          </p:cNvPr>
          <p:cNvCxnSpPr>
            <a:cxnSpLocks/>
          </p:cNvCxnSpPr>
          <p:nvPr/>
        </p:nvCxnSpPr>
        <p:spPr>
          <a:xfrm flipH="1" flipV="1">
            <a:off x="3511901" y="3444973"/>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6B3D0E5B-F9FB-F47A-9F1B-657126B6AC60}"/>
              </a:ext>
            </a:extLst>
          </p:cNvPr>
          <p:cNvCxnSpPr>
            <a:cxnSpLocks/>
          </p:cNvCxnSpPr>
          <p:nvPr/>
        </p:nvCxnSpPr>
        <p:spPr>
          <a:xfrm flipH="1" flipV="1">
            <a:off x="3743363" y="3193904"/>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A8D396E-EB64-623E-48C5-AA32C6393A59}"/>
                  </a:ext>
                </a:extLst>
              </p:cNvPr>
              <p:cNvSpPr txBox="1"/>
              <p:nvPr/>
            </p:nvSpPr>
            <p:spPr>
              <a:xfrm>
                <a:off x="5145802" y="2892672"/>
                <a:ext cx="709168"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52" name="TextBox 51">
                <a:extLst>
                  <a:ext uri="{FF2B5EF4-FFF2-40B4-BE49-F238E27FC236}">
                    <a16:creationId xmlns:a16="http://schemas.microsoft.com/office/drawing/2014/main" id="{6A8D396E-EB64-623E-48C5-AA32C6393A59}"/>
                  </a:ext>
                </a:extLst>
              </p:cNvPr>
              <p:cNvSpPr txBox="1">
                <a:spLocks noRot="1" noChangeAspect="1" noMove="1" noResize="1" noEditPoints="1" noAdjustHandles="1" noChangeArrowheads="1" noChangeShapeType="1" noTextEdit="1"/>
              </p:cNvSpPr>
              <p:nvPr/>
            </p:nvSpPr>
            <p:spPr>
              <a:xfrm>
                <a:off x="5145802" y="2892672"/>
                <a:ext cx="709168" cy="707886"/>
              </a:xfrm>
              <a:prstGeom prst="rect">
                <a:avLst/>
              </a:prstGeom>
              <a:blipFill>
                <a:blip r:embed="rId13"/>
                <a:stretch>
                  <a:fillRect/>
                </a:stretch>
              </a:blipFill>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3CE3C13F-482B-3AE1-40F4-A7E388850F24}"/>
              </a:ext>
            </a:extLst>
          </p:cNvPr>
          <p:cNvCxnSpPr>
            <a:cxnSpLocks/>
          </p:cNvCxnSpPr>
          <p:nvPr/>
        </p:nvCxnSpPr>
        <p:spPr>
          <a:xfrm flipV="1">
            <a:off x="8861086"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B82704AB-C820-35BD-147E-E857FE708160}"/>
              </a:ext>
            </a:extLst>
          </p:cNvPr>
          <p:cNvCxnSpPr>
            <a:cxnSpLocks/>
          </p:cNvCxnSpPr>
          <p:nvPr/>
        </p:nvCxnSpPr>
        <p:spPr>
          <a:xfrm flipV="1">
            <a:off x="9315131"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A150783-CEB6-E6E5-55A8-029CBC6C5EAD}"/>
              </a:ext>
            </a:extLst>
          </p:cNvPr>
          <p:cNvCxnSpPr>
            <a:cxnSpLocks/>
          </p:cNvCxnSpPr>
          <p:nvPr/>
        </p:nvCxnSpPr>
        <p:spPr>
          <a:xfrm flipV="1">
            <a:off x="8088791"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9588DDB-898A-F0A3-5A48-99E3FBD77409}"/>
              </a:ext>
            </a:extLst>
          </p:cNvPr>
          <p:cNvCxnSpPr>
            <a:cxnSpLocks/>
          </p:cNvCxnSpPr>
          <p:nvPr/>
        </p:nvCxnSpPr>
        <p:spPr>
          <a:xfrm flipV="1">
            <a:off x="8542836"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62" name="Oval 61">
            <a:extLst>
              <a:ext uri="{FF2B5EF4-FFF2-40B4-BE49-F238E27FC236}">
                <a16:creationId xmlns:a16="http://schemas.microsoft.com/office/drawing/2014/main" id="{D6954F1A-4E7F-0D43-2F01-5C04847AF370}"/>
              </a:ext>
            </a:extLst>
          </p:cNvPr>
          <p:cNvSpPr/>
          <p:nvPr/>
        </p:nvSpPr>
        <p:spPr>
          <a:xfrm>
            <a:off x="8858244" y="3119312"/>
            <a:ext cx="468000" cy="468000"/>
          </a:xfrm>
          <a:prstGeom prst="ellipse">
            <a:avLst/>
          </a:prstGeom>
          <a:solidFill>
            <a:srgbClr val="0070C0">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5" name="Straight Arrow Connector 1024">
            <a:extLst>
              <a:ext uri="{FF2B5EF4-FFF2-40B4-BE49-F238E27FC236}">
                <a16:creationId xmlns:a16="http://schemas.microsoft.com/office/drawing/2014/main" id="{ECB5AC9E-507F-9968-2EBD-12829C8EBB8F}"/>
              </a:ext>
            </a:extLst>
          </p:cNvPr>
          <p:cNvCxnSpPr>
            <a:cxnSpLocks/>
          </p:cNvCxnSpPr>
          <p:nvPr/>
        </p:nvCxnSpPr>
        <p:spPr>
          <a:xfrm flipV="1">
            <a:off x="2331990" y="5183597"/>
            <a:ext cx="5491210" cy="582203"/>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029" name="Oval 1028">
            <a:extLst>
              <a:ext uri="{FF2B5EF4-FFF2-40B4-BE49-F238E27FC236}">
                <a16:creationId xmlns:a16="http://schemas.microsoft.com/office/drawing/2014/main" id="{B21FC1CB-A98D-34E6-5858-9567009FBEF3}"/>
              </a:ext>
            </a:extLst>
          </p:cNvPr>
          <p:cNvSpPr/>
          <p:nvPr/>
        </p:nvSpPr>
        <p:spPr>
          <a:xfrm>
            <a:off x="8072197" y="4766274"/>
            <a:ext cx="468000" cy="468000"/>
          </a:xfrm>
          <a:prstGeom prst="ellipse">
            <a:avLst/>
          </a:prstGeom>
          <a:solidFill>
            <a:srgbClr val="0070C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875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10"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nodeType="with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par>
                                <p:cTn id="57" presetID="10"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par>
                                <p:cTn id="60" presetID="10" presetClass="entr" presetSubtype="0"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par>
                                <p:cTn id="69" presetID="10" presetClass="entr" presetSubtype="0" fill="hold" nodeType="withEffect">
                                  <p:stCondLst>
                                    <p:cond delay="0"/>
                                  </p:stCondLst>
                                  <p:childTnLst>
                                    <p:set>
                                      <p:cBhvr>
                                        <p:cTn id="70" dur="1" fill="hold">
                                          <p:stCondLst>
                                            <p:cond delay="0"/>
                                          </p:stCondLst>
                                        </p:cTn>
                                        <p:tgtEl>
                                          <p:spTgt spid="1035"/>
                                        </p:tgtEl>
                                        <p:attrNameLst>
                                          <p:attrName>style.visibility</p:attrName>
                                        </p:attrNameLst>
                                      </p:cBhvr>
                                      <p:to>
                                        <p:strVal val="visible"/>
                                      </p:to>
                                    </p:set>
                                    <p:animEffect transition="in" filter="fade">
                                      <p:cBhvr>
                                        <p:cTn id="71" dur="500"/>
                                        <p:tgtEl>
                                          <p:spTgt spid="1035"/>
                                        </p:tgtEl>
                                      </p:cBhvr>
                                    </p:animEffect>
                                  </p:childTnLst>
                                </p:cTn>
                              </p:par>
                              <p:par>
                                <p:cTn id="72" presetID="10" presetClass="exit" presetSubtype="0" fill="hold" nodeType="withEffect">
                                  <p:stCondLst>
                                    <p:cond delay="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animBg="1"/>
      <p:bldP spid="1031" grpId="0" animBg="1"/>
      <p:bldP spid="63" grpId="0"/>
      <p:bldP spid="61" grpId="0"/>
      <p:bldP spid="6" grpId="0"/>
      <p:bldP spid="45" grpId="0" animBg="1"/>
      <p:bldP spid="52" grpId="0"/>
      <p:bldP spid="6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61">
            <a:extLst>
              <a:ext uri="{FF2B5EF4-FFF2-40B4-BE49-F238E27FC236}">
                <a16:creationId xmlns:a16="http://schemas.microsoft.com/office/drawing/2014/main" id="{D6954F1A-4E7F-0D43-2F01-5C04847AF370}"/>
              </a:ext>
            </a:extLst>
          </p:cNvPr>
          <p:cNvSpPr/>
          <p:nvPr/>
        </p:nvSpPr>
        <p:spPr>
          <a:xfrm>
            <a:off x="8858244" y="3119312"/>
            <a:ext cx="468000" cy="468000"/>
          </a:xfrm>
          <a:prstGeom prst="ellipse">
            <a:avLst/>
          </a:prstGeom>
          <a:solidFill>
            <a:srgbClr val="0070C0">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48363626-6DDD-4AA8-4F80-1E599F3C43F7}"/>
              </a:ext>
            </a:extLst>
          </p:cNvPr>
          <p:cNvPicPr>
            <a:picLocks noChangeAspect="1"/>
          </p:cNvPicPr>
          <p:nvPr/>
        </p:nvPicPr>
        <p:blipFill>
          <a:blip r:embed="rId2"/>
          <a:stretch>
            <a:fillRect/>
          </a:stretch>
        </p:blipFill>
        <p:spPr>
          <a:xfrm>
            <a:off x="5306413" y="2390181"/>
            <a:ext cx="3435179" cy="647647"/>
          </a:xfrm>
          <a:prstGeom prst="rect">
            <a:avLst/>
          </a:prstGeom>
        </p:spPr>
      </p:pic>
      <p:sp>
        <p:nvSpPr>
          <p:cNvPr id="1030" name="Oval 1029">
            <a:extLst>
              <a:ext uri="{FF2B5EF4-FFF2-40B4-BE49-F238E27FC236}">
                <a16:creationId xmlns:a16="http://schemas.microsoft.com/office/drawing/2014/main" id="{96D2B861-51A0-CED0-6F15-D7D6C65430E2}"/>
              </a:ext>
            </a:extLst>
          </p:cNvPr>
          <p:cNvSpPr/>
          <p:nvPr/>
        </p:nvSpPr>
        <p:spPr>
          <a:xfrm>
            <a:off x="8858244" y="4749615"/>
            <a:ext cx="468000" cy="468000"/>
          </a:xfrm>
          <a:prstGeom prst="ellipse">
            <a:avLst/>
          </a:prstGeom>
          <a:solidFill>
            <a:srgbClr val="0070C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5EF0F700-03AC-3FC8-29E8-4269378DF6DC}"/>
              </a:ext>
            </a:extLst>
          </p:cNvPr>
          <p:cNvSpPr/>
          <p:nvPr/>
        </p:nvSpPr>
        <p:spPr>
          <a:xfrm>
            <a:off x="5313306" y="4788064"/>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559769C-7659-8FBA-688A-CDFEA00C55C1}"/>
                  </a:ext>
                </a:extLst>
              </p:cNvPr>
              <p:cNvSpPr txBox="1"/>
              <p:nvPr/>
            </p:nvSpPr>
            <p:spPr>
              <a:xfrm>
                <a:off x="8705910" y="2977393"/>
                <a:ext cx="709168"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3" name="TextBox 62">
                <a:extLst>
                  <a:ext uri="{FF2B5EF4-FFF2-40B4-BE49-F238E27FC236}">
                    <a16:creationId xmlns:a16="http://schemas.microsoft.com/office/drawing/2014/main" id="{7559769C-7659-8FBA-688A-CDFEA00C55C1}"/>
                  </a:ext>
                </a:extLst>
              </p:cNvPr>
              <p:cNvSpPr txBox="1">
                <a:spLocks noRot="1" noChangeAspect="1" noMove="1" noResize="1" noEditPoints="1" noAdjustHandles="1" noChangeArrowheads="1" noChangeShapeType="1" noTextEdit="1"/>
              </p:cNvSpPr>
              <p:nvPr/>
            </p:nvSpPr>
            <p:spPr>
              <a:xfrm>
                <a:off x="8705910" y="2977393"/>
                <a:ext cx="709168"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A999AA0-EB44-8CA5-FF90-04ACCBF20669}"/>
                  </a:ext>
                </a:extLst>
              </p:cNvPr>
              <p:cNvSpPr txBox="1"/>
              <p:nvPr/>
            </p:nvSpPr>
            <p:spPr>
              <a:xfrm>
                <a:off x="7996979" y="4604740"/>
                <a:ext cx="1863031"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n-US" sz="4000" b="0" i="1" smtClean="0">
                        <a:latin typeface="Cambria Math" panose="02040503050406030204" pitchFamily="18" charset="0"/>
                      </a:rPr>
                      <m:t> </m:t>
                    </m:r>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1" name="TextBox 60">
                <a:extLst>
                  <a:ext uri="{FF2B5EF4-FFF2-40B4-BE49-F238E27FC236}">
                    <a16:creationId xmlns:a16="http://schemas.microsoft.com/office/drawing/2014/main" id="{0A999AA0-EB44-8CA5-FF90-04ACCBF20669}"/>
                  </a:ext>
                </a:extLst>
              </p:cNvPr>
              <p:cNvSpPr txBox="1">
                <a:spLocks noRot="1" noChangeAspect="1" noMove="1" noResize="1" noEditPoints="1" noAdjustHandles="1" noChangeArrowheads="1" noChangeShapeType="1" noTextEdit="1"/>
              </p:cNvSpPr>
              <p:nvPr/>
            </p:nvSpPr>
            <p:spPr>
              <a:xfrm>
                <a:off x="7996979" y="4604740"/>
                <a:ext cx="1863031" cy="707886"/>
              </a:xfrm>
              <a:prstGeom prst="rect">
                <a:avLst/>
              </a:prstGeom>
              <a:blipFill>
                <a:blip r:embed="rId4"/>
                <a:stretch>
                  <a:fillRect l="-3378" t="-1754" b="-24561"/>
                </a:stretch>
              </a:blipFill>
            </p:spPr>
            <p:txBody>
              <a:bodyPr/>
              <a:lstStyle/>
              <a:p>
                <a:r>
                  <a:rPr lang="en-IT">
                    <a:noFill/>
                  </a:rPr>
                  <a:t> </a:t>
                </a:r>
              </a:p>
            </p:txBody>
          </p:sp>
        </mc:Fallback>
      </mc:AlternateContent>
      <p:pic>
        <p:nvPicPr>
          <p:cNvPr id="1026" name="Picture 2">
            <a:extLst>
              <a:ext uri="{FF2B5EF4-FFF2-40B4-BE49-F238E27FC236}">
                <a16:creationId xmlns:a16="http://schemas.microsoft.com/office/drawing/2014/main" id="{074F7249-D680-A204-065F-CE04284D8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723" y="2577796"/>
            <a:ext cx="970339" cy="7208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Rectangle 9">
            <a:extLst>
              <a:ext uri="{FF2B5EF4-FFF2-40B4-BE49-F238E27FC236}">
                <a16:creationId xmlns:a16="http://schemas.microsoft.com/office/drawing/2014/main" id="{468AF3A4-1E6C-895B-7391-7DD5195F5AE6}"/>
              </a:ext>
            </a:extLst>
          </p:cNvPr>
          <p:cNvSpPr/>
          <p:nvPr/>
        </p:nvSpPr>
        <p:spPr>
          <a:xfrm rot="2704959">
            <a:off x="3912116" y="1686462"/>
            <a:ext cx="6079184" cy="637140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7512C0F-A74D-C891-850F-842056662D0E}"/>
              </a:ext>
            </a:extLst>
          </p:cNvPr>
          <p:cNvCxnSpPr>
            <a:cxnSpLocks/>
          </p:cNvCxnSpPr>
          <p:nvPr/>
        </p:nvCxnSpPr>
        <p:spPr>
          <a:xfrm>
            <a:off x="2085148" y="460060"/>
            <a:ext cx="4963137" cy="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392501D-11E7-EBE9-6813-EF5A45280ECC}"/>
                  </a:ext>
                </a:extLst>
              </p:cNvPr>
              <p:cNvSpPr txBox="1"/>
              <p:nvPr/>
            </p:nvSpPr>
            <p:spPr>
              <a:xfrm>
                <a:off x="5874948" y="1588713"/>
                <a:ext cx="70916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𝐻</m:t>
                          </m:r>
                        </m:e>
                        <m:sup>
                          <m:r>
                            <a:rPr lang="es-ES" sz="3600" b="0" i="1" smtClean="0">
                              <a:latin typeface="Cambria Math" panose="02040503050406030204" pitchFamily="18" charset="0"/>
                            </a:rPr>
                            <m:t>+</m:t>
                          </m:r>
                        </m:sup>
                      </m:sSup>
                    </m:oMath>
                  </m:oMathPara>
                </a14:m>
                <a:endParaRPr lang="en-US" sz="2000"/>
              </a:p>
            </p:txBody>
          </p:sp>
        </mc:Choice>
        <mc:Fallback xmlns="">
          <p:sp>
            <p:nvSpPr>
              <p:cNvPr id="16" name="TextBox 15">
                <a:extLst>
                  <a:ext uri="{FF2B5EF4-FFF2-40B4-BE49-F238E27FC236}">
                    <a16:creationId xmlns:a16="http://schemas.microsoft.com/office/drawing/2014/main" id="{4392501D-11E7-EBE9-6813-EF5A45280ECC}"/>
                  </a:ext>
                </a:extLst>
              </p:cNvPr>
              <p:cNvSpPr txBox="1">
                <a:spLocks noRot="1" noChangeAspect="1" noMove="1" noResize="1" noEditPoints="1" noAdjustHandles="1" noChangeArrowheads="1" noChangeShapeType="1" noTextEdit="1"/>
              </p:cNvSpPr>
              <p:nvPr/>
            </p:nvSpPr>
            <p:spPr>
              <a:xfrm>
                <a:off x="5874948" y="1588713"/>
                <a:ext cx="709168" cy="55399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46705A3-3B99-4511-DB94-F95154062821}"/>
                  </a:ext>
                </a:extLst>
              </p:cNvPr>
              <p:cNvSpPr txBox="1"/>
              <p:nvPr/>
            </p:nvSpPr>
            <p:spPr>
              <a:xfrm>
                <a:off x="9143277" y="1759910"/>
                <a:ext cx="7661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m:rPr>
                              <m:nor/>
                            </m:rPr>
                            <a:rPr lang="en-US" sz="3600" b="1">
                              <a:latin typeface="Edwardian Script ITC" panose="030303020407070D0804" pitchFamily="66" charset="0"/>
                            </a:rPr>
                            <m:t>J</m:t>
                          </m:r>
                        </m:e>
                        <m:sup>
                          <m:r>
                            <a:rPr lang="es-ES" sz="3600" b="1" i="1" smtClean="0">
                              <a:latin typeface="Cambria Math" panose="02040503050406030204" pitchFamily="18" charset="0"/>
                            </a:rPr>
                            <m:t>  +</m:t>
                          </m:r>
                        </m:sup>
                      </m:sSup>
                    </m:oMath>
                  </m:oMathPara>
                </a14:m>
                <a:endParaRPr lang="en-US" sz="2800" b="1"/>
              </a:p>
            </p:txBody>
          </p:sp>
        </mc:Choice>
        <mc:Fallback xmlns="">
          <p:sp>
            <p:nvSpPr>
              <p:cNvPr id="17" name="TextBox 16">
                <a:extLst>
                  <a:ext uri="{FF2B5EF4-FFF2-40B4-BE49-F238E27FC236}">
                    <a16:creationId xmlns:a16="http://schemas.microsoft.com/office/drawing/2014/main" id="{C46705A3-3B99-4511-DB94-F95154062821}"/>
                  </a:ext>
                </a:extLst>
              </p:cNvPr>
              <p:cNvSpPr txBox="1">
                <a:spLocks noRot="1" noChangeAspect="1" noMove="1" noResize="1" noEditPoints="1" noAdjustHandles="1" noChangeArrowheads="1" noChangeShapeType="1" noTextEdit="1"/>
              </p:cNvSpPr>
              <p:nvPr/>
            </p:nvSpPr>
            <p:spPr>
              <a:xfrm>
                <a:off x="9143277" y="1759910"/>
                <a:ext cx="766171" cy="5539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D99D82-4894-4A2F-5BB9-7876235CC30A}"/>
                  </a:ext>
                </a:extLst>
              </p:cNvPr>
              <p:cNvSpPr txBox="1"/>
              <p:nvPr/>
            </p:nvSpPr>
            <p:spPr>
              <a:xfrm>
                <a:off x="7210370" y="73682"/>
                <a:ext cx="52860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𝑖</m:t>
                          </m:r>
                        </m:e>
                        <m:sup>
                          <m:r>
                            <a:rPr lang="es-ES" sz="3600" b="0" i="1" smtClean="0">
                              <a:latin typeface="Cambria Math" panose="02040503050406030204" pitchFamily="18" charset="0"/>
                            </a:rPr>
                            <m:t>+</m:t>
                          </m:r>
                        </m:sup>
                      </m:sSup>
                    </m:oMath>
                  </m:oMathPara>
                </a14:m>
                <a:endParaRPr lang="en-US" sz="2000"/>
              </a:p>
            </p:txBody>
          </p:sp>
        </mc:Choice>
        <mc:Fallback xmlns="">
          <p:sp>
            <p:nvSpPr>
              <p:cNvPr id="18" name="TextBox 17">
                <a:extLst>
                  <a:ext uri="{FF2B5EF4-FFF2-40B4-BE49-F238E27FC236}">
                    <a16:creationId xmlns:a16="http://schemas.microsoft.com/office/drawing/2014/main" id="{BED99D82-4894-4A2F-5BB9-7876235CC30A}"/>
                  </a:ext>
                </a:extLst>
              </p:cNvPr>
              <p:cNvSpPr txBox="1">
                <a:spLocks noRot="1" noChangeAspect="1" noMove="1" noResize="1" noEditPoints="1" noAdjustHandles="1" noChangeArrowheads="1" noChangeShapeType="1" noTextEdit="1"/>
              </p:cNvSpPr>
              <p:nvPr/>
            </p:nvSpPr>
            <p:spPr>
              <a:xfrm>
                <a:off x="7210370" y="73682"/>
                <a:ext cx="528606" cy="55399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E22037-F1E6-4E83-7499-FF1ADF471104}"/>
                  </a:ext>
                </a:extLst>
              </p:cNvPr>
              <p:cNvSpPr txBox="1"/>
              <p:nvPr/>
            </p:nvSpPr>
            <p:spPr>
              <a:xfrm>
                <a:off x="11521379" y="4429651"/>
                <a:ext cx="47891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𝑖</m:t>
                          </m:r>
                        </m:e>
                        <m:sup>
                          <m:r>
                            <a:rPr lang="es-ES" sz="3600" b="0" i="1" smtClean="0">
                              <a:latin typeface="Cambria Math" panose="02040503050406030204" pitchFamily="18" charset="0"/>
                            </a:rPr>
                            <m:t>0</m:t>
                          </m:r>
                        </m:sup>
                      </m:sSup>
                    </m:oMath>
                  </m:oMathPara>
                </a14:m>
                <a:endParaRPr lang="en-US" sz="2000"/>
              </a:p>
            </p:txBody>
          </p:sp>
        </mc:Choice>
        <mc:Fallback xmlns="">
          <p:sp>
            <p:nvSpPr>
              <p:cNvPr id="19" name="TextBox 18">
                <a:extLst>
                  <a:ext uri="{FF2B5EF4-FFF2-40B4-BE49-F238E27FC236}">
                    <a16:creationId xmlns:a16="http://schemas.microsoft.com/office/drawing/2014/main" id="{89E22037-F1E6-4E83-7499-FF1ADF471104}"/>
                  </a:ext>
                </a:extLst>
              </p:cNvPr>
              <p:cNvSpPr txBox="1">
                <a:spLocks noRot="1" noChangeAspect="1" noMove="1" noResize="1" noEditPoints="1" noAdjustHandles="1" noChangeArrowheads="1" noChangeShapeType="1" noTextEdit="1"/>
              </p:cNvSpPr>
              <p:nvPr/>
            </p:nvSpPr>
            <p:spPr>
              <a:xfrm>
                <a:off x="11521379" y="4429651"/>
                <a:ext cx="478914"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D047F6-F5F9-B725-6683-818EA0117360}"/>
                  </a:ext>
                </a:extLst>
              </p:cNvPr>
              <p:cNvSpPr txBox="1"/>
              <p:nvPr/>
            </p:nvSpPr>
            <p:spPr>
              <a:xfrm>
                <a:off x="4449079" y="4633000"/>
                <a:ext cx="1863031"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n-U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 name="TextBox 5">
                <a:extLst>
                  <a:ext uri="{FF2B5EF4-FFF2-40B4-BE49-F238E27FC236}">
                    <a16:creationId xmlns:a16="http://schemas.microsoft.com/office/drawing/2014/main" id="{0FD047F6-F5F9-B725-6683-818EA0117360}"/>
                  </a:ext>
                </a:extLst>
              </p:cNvPr>
              <p:cNvSpPr txBox="1">
                <a:spLocks noRot="1" noChangeAspect="1" noMove="1" noResize="1" noEditPoints="1" noAdjustHandles="1" noChangeArrowheads="1" noChangeShapeType="1" noTextEdit="1"/>
              </p:cNvSpPr>
              <p:nvPr/>
            </p:nvSpPr>
            <p:spPr>
              <a:xfrm>
                <a:off x="4449079" y="4633000"/>
                <a:ext cx="1863031" cy="707886"/>
              </a:xfrm>
              <a:prstGeom prst="rect">
                <a:avLst/>
              </a:prstGeom>
              <a:blipFill>
                <a:blip r:embed="rId10"/>
                <a:stretch>
                  <a:fillRect l="-4082" t="-1754" b="-24561"/>
                </a:stretch>
              </a:blipFill>
            </p:spPr>
            <p:txBody>
              <a:bodyPr/>
              <a:lstStyle/>
              <a:p>
                <a:r>
                  <a:rPr lang="en-IT">
                    <a:noFill/>
                  </a:rPr>
                  <a:t> </a:t>
                </a:r>
              </a:p>
            </p:txBody>
          </p:sp>
        </mc:Fallback>
      </mc:AlternateContent>
      <p:sp>
        <p:nvSpPr>
          <p:cNvPr id="24" name="Oval 23">
            <a:extLst>
              <a:ext uri="{FF2B5EF4-FFF2-40B4-BE49-F238E27FC236}">
                <a16:creationId xmlns:a16="http://schemas.microsoft.com/office/drawing/2014/main" id="{903A22FE-7D85-F5FD-298D-A87C7E9AA702}"/>
              </a:ext>
            </a:extLst>
          </p:cNvPr>
          <p:cNvSpPr/>
          <p:nvPr/>
        </p:nvSpPr>
        <p:spPr>
          <a:xfrm>
            <a:off x="4519945" y="4766308"/>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065AE45E-306A-9B1E-2FBA-D3B77199A73E}"/>
              </a:ext>
            </a:extLst>
          </p:cNvPr>
          <p:cNvCxnSpPr>
            <a:cxnSpLocks/>
          </p:cNvCxnSpPr>
          <p:nvPr/>
        </p:nvCxnSpPr>
        <p:spPr>
          <a:xfrm flipH="1" flipV="1">
            <a:off x="3283572" y="3664183"/>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43A0B1A-D5B7-A9F2-5EFD-F33276214551}"/>
              </a:ext>
            </a:extLst>
          </p:cNvPr>
          <p:cNvCxnSpPr>
            <a:cxnSpLocks/>
          </p:cNvCxnSpPr>
          <p:nvPr/>
        </p:nvCxnSpPr>
        <p:spPr>
          <a:xfrm flipV="1">
            <a:off x="4536724"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8609A05-FDDF-6C95-FF23-F7EFB0D11062}"/>
              </a:ext>
            </a:extLst>
          </p:cNvPr>
          <p:cNvCxnSpPr>
            <a:cxnSpLocks/>
          </p:cNvCxnSpPr>
          <p:nvPr/>
        </p:nvCxnSpPr>
        <p:spPr>
          <a:xfrm flipV="1">
            <a:off x="4990769"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C3748E7-4462-C5E7-9365-08ABC250A56D}"/>
              </a:ext>
            </a:extLst>
          </p:cNvPr>
          <p:cNvCxnSpPr>
            <a:cxnSpLocks/>
          </p:cNvCxnSpPr>
          <p:nvPr/>
        </p:nvCxnSpPr>
        <p:spPr>
          <a:xfrm flipV="1">
            <a:off x="5306413" y="3285341"/>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963AC1E-4649-C3EB-20E4-750BBB7C47A6}"/>
              </a:ext>
            </a:extLst>
          </p:cNvPr>
          <p:cNvCxnSpPr>
            <a:cxnSpLocks/>
          </p:cNvCxnSpPr>
          <p:nvPr/>
        </p:nvCxnSpPr>
        <p:spPr>
          <a:xfrm flipV="1">
            <a:off x="5774744"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2C2E92F3-5083-E322-7124-A06BE8FBFE9B}"/>
              </a:ext>
            </a:extLst>
          </p:cNvPr>
          <p:cNvSpPr/>
          <p:nvPr/>
        </p:nvSpPr>
        <p:spPr>
          <a:xfrm>
            <a:off x="5296223" y="3025108"/>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0E3FC43B-9A09-35FB-6926-4682D2B890B0}"/>
              </a:ext>
            </a:extLst>
          </p:cNvPr>
          <p:cNvCxnSpPr>
            <a:cxnSpLocks/>
          </p:cNvCxnSpPr>
          <p:nvPr/>
        </p:nvCxnSpPr>
        <p:spPr>
          <a:xfrm flipH="1" flipV="1">
            <a:off x="3511901" y="3444973"/>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6B3D0E5B-F9FB-F47A-9F1B-657126B6AC60}"/>
              </a:ext>
            </a:extLst>
          </p:cNvPr>
          <p:cNvCxnSpPr>
            <a:cxnSpLocks/>
          </p:cNvCxnSpPr>
          <p:nvPr/>
        </p:nvCxnSpPr>
        <p:spPr>
          <a:xfrm flipH="1" flipV="1">
            <a:off x="3743363" y="3193904"/>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A8D396E-EB64-623E-48C5-AA32C6393A59}"/>
                  </a:ext>
                </a:extLst>
              </p:cNvPr>
              <p:cNvSpPr txBox="1"/>
              <p:nvPr/>
            </p:nvSpPr>
            <p:spPr>
              <a:xfrm>
                <a:off x="5145802" y="2892672"/>
                <a:ext cx="709168"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52" name="TextBox 51">
                <a:extLst>
                  <a:ext uri="{FF2B5EF4-FFF2-40B4-BE49-F238E27FC236}">
                    <a16:creationId xmlns:a16="http://schemas.microsoft.com/office/drawing/2014/main" id="{6A8D396E-EB64-623E-48C5-AA32C6393A59}"/>
                  </a:ext>
                </a:extLst>
              </p:cNvPr>
              <p:cNvSpPr txBox="1">
                <a:spLocks noRot="1" noChangeAspect="1" noMove="1" noResize="1" noEditPoints="1" noAdjustHandles="1" noChangeArrowheads="1" noChangeShapeType="1" noTextEdit="1"/>
              </p:cNvSpPr>
              <p:nvPr/>
            </p:nvSpPr>
            <p:spPr>
              <a:xfrm>
                <a:off x="5145802" y="2892672"/>
                <a:ext cx="709168" cy="707886"/>
              </a:xfrm>
              <a:prstGeom prst="rect">
                <a:avLst/>
              </a:prstGeom>
              <a:blipFill>
                <a:blip r:embed="rId11"/>
                <a:stretch>
                  <a:fillRect/>
                </a:stretch>
              </a:blipFill>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3CE3C13F-482B-3AE1-40F4-A7E388850F24}"/>
              </a:ext>
            </a:extLst>
          </p:cNvPr>
          <p:cNvCxnSpPr>
            <a:cxnSpLocks/>
          </p:cNvCxnSpPr>
          <p:nvPr/>
        </p:nvCxnSpPr>
        <p:spPr>
          <a:xfrm flipV="1">
            <a:off x="8861086"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B82704AB-C820-35BD-147E-E857FE708160}"/>
              </a:ext>
            </a:extLst>
          </p:cNvPr>
          <p:cNvCxnSpPr>
            <a:cxnSpLocks/>
          </p:cNvCxnSpPr>
          <p:nvPr/>
        </p:nvCxnSpPr>
        <p:spPr>
          <a:xfrm flipV="1">
            <a:off x="9315131"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A150783-CEB6-E6E5-55A8-029CBC6C5EAD}"/>
              </a:ext>
            </a:extLst>
          </p:cNvPr>
          <p:cNvCxnSpPr>
            <a:cxnSpLocks/>
          </p:cNvCxnSpPr>
          <p:nvPr/>
        </p:nvCxnSpPr>
        <p:spPr>
          <a:xfrm flipV="1">
            <a:off x="8088791"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9588DDB-898A-F0A3-5A48-99E3FBD77409}"/>
              </a:ext>
            </a:extLst>
          </p:cNvPr>
          <p:cNvCxnSpPr>
            <a:cxnSpLocks/>
          </p:cNvCxnSpPr>
          <p:nvPr/>
        </p:nvCxnSpPr>
        <p:spPr>
          <a:xfrm flipV="1">
            <a:off x="8542836"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1029" name="Oval 1028">
            <a:extLst>
              <a:ext uri="{FF2B5EF4-FFF2-40B4-BE49-F238E27FC236}">
                <a16:creationId xmlns:a16="http://schemas.microsoft.com/office/drawing/2014/main" id="{B21FC1CB-A98D-34E6-5858-9567009FBEF3}"/>
              </a:ext>
            </a:extLst>
          </p:cNvPr>
          <p:cNvSpPr/>
          <p:nvPr/>
        </p:nvSpPr>
        <p:spPr>
          <a:xfrm>
            <a:off x="8072197" y="4766274"/>
            <a:ext cx="468000" cy="468000"/>
          </a:xfrm>
          <a:prstGeom prst="ellipse">
            <a:avLst/>
          </a:prstGeom>
          <a:solidFill>
            <a:srgbClr val="0070C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DDCC08DC-FCEB-C748-318D-14E45789C221}"/>
              </a:ext>
            </a:extLst>
          </p:cNvPr>
          <p:cNvCxnSpPr>
            <a:cxnSpLocks/>
            <a:endCxn id="63" idx="0"/>
          </p:cNvCxnSpPr>
          <p:nvPr/>
        </p:nvCxnSpPr>
        <p:spPr>
          <a:xfrm flipH="1">
            <a:off x="9060494" y="1588713"/>
            <a:ext cx="1201106" cy="138868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B3F9F16-1FA4-E2DE-7587-F973E4E6728C}"/>
              </a:ext>
            </a:extLst>
          </p:cNvPr>
          <p:cNvCxnSpPr>
            <a:cxnSpLocks/>
          </p:cNvCxnSpPr>
          <p:nvPr/>
        </p:nvCxnSpPr>
        <p:spPr>
          <a:xfrm flipH="1">
            <a:off x="5874948" y="1517114"/>
            <a:ext cx="3640329" cy="167679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2F9F05A-7AE3-CA37-1364-BF60DC089D3B}"/>
              </a:ext>
            </a:extLst>
          </p:cNvPr>
          <p:cNvSpPr txBox="1"/>
          <p:nvPr/>
        </p:nvSpPr>
        <p:spPr>
          <a:xfrm>
            <a:off x="8490077" y="296206"/>
            <a:ext cx="3435179" cy="1477328"/>
          </a:xfrm>
          <a:prstGeom prst="rect">
            <a:avLst/>
          </a:prstGeom>
          <a:noFill/>
        </p:spPr>
        <p:txBody>
          <a:bodyPr wrap="square" rtlCol="0">
            <a:spAutoFit/>
          </a:bodyPr>
          <a:lstStyle/>
          <a:p>
            <a:r>
              <a:rPr lang="es-ES" sz="2400"/>
              <a:t>Non-local </a:t>
            </a:r>
            <a:r>
              <a:rPr lang="es-ES" sz="2400" err="1"/>
              <a:t>correlations</a:t>
            </a:r>
            <a:r>
              <a:rPr lang="es-ES" sz="2400"/>
              <a:t> on </a:t>
            </a:r>
            <a:r>
              <a:rPr lang="es-ES" sz="2400" err="1"/>
              <a:t>polarization</a:t>
            </a:r>
            <a:r>
              <a:rPr lang="es-ES" sz="2400"/>
              <a:t> of gravitons A and B </a:t>
            </a:r>
            <a:endParaRPr lang="es-ES" sz="2000">
              <a:ea typeface="Cambria Math" panose="02040503050406030204" pitchFamily="18" charset="0"/>
            </a:endParaRPr>
          </a:p>
          <a:p>
            <a:endParaRPr lang="en-US"/>
          </a:p>
        </p:txBody>
      </p:sp>
      <p:sp>
        <p:nvSpPr>
          <p:cNvPr id="2" name="TextBox 1">
            <a:extLst>
              <a:ext uri="{FF2B5EF4-FFF2-40B4-BE49-F238E27FC236}">
                <a16:creationId xmlns:a16="http://schemas.microsoft.com/office/drawing/2014/main" id="{CBCAECCA-8781-8E31-2D10-1A1738A7250F}"/>
              </a:ext>
            </a:extLst>
          </p:cNvPr>
          <p:cNvSpPr txBox="1"/>
          <p:nvPr/>
        </p:nvSpPr>
        <p:spPr>
          <a:xfrm>
            <a:off x="11231880" y="6345231"/>
            <a:ext cx="1200361" cy="369332"/>
          </a:xfrm>
          <a:prstGeom prst="rect">
            <a:avLst/>
          </a:prstGeom>
          <a:noFill/>
        </p:spPr>
        <p:txBody>
          <a:bodyPr wrap="square" rtlCol="0">
            <a:spAutoFit/>
          </a:bodyPr>
          <a:lstStyle/>
          <a:p>
            <a:r>
              <a:rPr lang="en-US"/>
              <a:t>10/19</a:t>
            </a:r>
          </a:p>
        </p:txBody>
      </p:sp>
    </p:spTree>
    <p:extLst>
      <p:ext uri="{BB962C8B-B14F-4D97-AF65-F5344CB8AC3E}">
        <p14:creationId xmlns:p14="http://schemas.microsoft.com/office/powerpoint/2010/main" val="6098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071B8C-D496-286C-337B-FA8A8C5EA242}"/>
                  </a:ext>
                </a:extLst>
              </p:cNvPr>
              <p:cNvSpPr txBox="1"/>
              <p:nvPr/>
            </p:nvSpPr>
            <p:spPr>
              <a:xfrm>
                <a:off x="1530088" y="1596898"/>
                <a:ext cx="4729806" cy="1477328"/>
              </a:xfrm>
              <a:prstGeom prst="rect">
                <a:avLst/>
              </a:prstGeom>
              <a:noFill/>
            </p:spPr>
            <p:txBody>
              <a:bodyPr wrap="square" rtlCol="0">
                <a:spAutoFit/>
              </a:bodyPr>
              <a:lstStyle/>
              <a:p>
                <a:r>
                  <a:rPr lang="en-US" sz="2400"/>
                  <a:t>Average # of soft gravitons </a:t>
                </a:r>
              </a:p>
              <a:p>
                <a:r>
                  <a:rPr lang="en-US" sz="2400"/>
                  <a:t>(gravitational field) radiated through </a:t>
                </a:r>
                <a14:m>
                  <m:oMath xmlns:m="http://schemas.openxmlformats.org/officeDocument/2006/math">
                    <m:sSup>
                      <m:sSupPr>
                        <m:ctrlPr>
                          <a:rPr lang="en-US" sz="2400" i="1" smtClean="0">
                            <a:latin typeface="Cambria Math" panose="02040503050406030204" pitchFamily="18" charset="0"/>
                          </a:rPr>
                        </m:ctrlPr>
                      </m:sSupPr>
                      <m:e>
                        <m:r>
                          <a:rPr lang="es-ES" sz="2400" b="0" i="1" smtClean="0">
                            <a:latin typeface="Cambria Math" panose="02040503050406030204" pitchFamily="18" charset="0"/>
                          </a:rPr>
                          <m:t>𝐻</m:t>
                        </m:r>
                      </m:e>
                      <m:sup>
                        <m:r>
                          <a:rPr lang="es-ES" sz="2400" b="0" i="1" smtClean="0">
                            <a:latin typeface="Cambria Math" panose="02040503050406030204" pitchFamily="18" charset="0"/>
                          </a:rPr>
                          <m:t>+</m:t>
                        </m:r>
                      </m:sup>
                    </m:sSup>
                  </m:oMath>
                </a14:m>
                <a:endParaRPr lang="en-US" sz="1100"/>
              </a:p>
              <a:p>
                <a:r>
                  <a:rPr lang="en-US"/>
                  <a:t> </a:t>
                </a:r>
              </a:p>
            </p:txBody>
          </p:sp>
        </mc:Choice>
        <mc:Fallback xmlns="">
          <p:sp>
            <p:nvSpPr>
              <p:cNvPr id="29" name="TextBox 28">
                <a:extLst>
                  <a:ext uri="{FF2B5EF4-FFF2-40B4-BE49-F238E27FC236}">
                    <a16:creationId xmlns:a16="http://schemas.microsoft.com/office/drawing/2014/main" id="{78071B8C-D496-286C-337B-FA8A8C5EA242}"/>
                  </a:ext>
                </a:extLst>
              </p:cNvPr>
              <p:cNvSpPr txBox="1">
                <a:spLocks noRot="1" noChangeAspect="1" noMove="1" noResize="1" noEditPoints="1" noAdjustHandles="1" noChangeArrowheads="1" noChangeShapeType="1" noTextEdit="1"/>
              </p:cNvSpPr>
              <p:nvPr/>
            </p:nvSpPr>
            <p:spPr>
              <a:xfrm>
                <a:off x="1530088" y="1596898"/>
                <a:ext cx="4729806" cy="1477328"/>
              </a:xfrm>
              <a:prstGeom prst="rect">
                <a:avLst/>
              </a:prstGeom>
              <a:blipFill>
                <a:blip r:embed="rId2"/>
                <a:stretch>
                  <a:fillRect l="-2062" t="-3306"/>
                </a:stretch>
              </a:blipFill>
            </p:spPr>
            <p:txBody>
              <a:bodyPr/>
              <a:lstStyle/>
              <a:p>
                <a:r>
                  <a:rPr lang="en-US">
                    <a:noFill/>
                  </a:rPr>
                  <a:t> </a:t>
                </a:r>
              </a:p>
            </p:txBody>
          </p:sp>
        </mc:Fallback>
      </mc:AlternateContent>
      <p:sp>
        <p:nvSpPr>
          <p:cNvPr id="62" name="Oval 61">
            <a:extLst>
              <a:ext uri="{FF2B5EF4-FFF2-40B4-BE49-F238E27FC236}">
                <a16:creationId xmlns:a16="http://schemas.microsoft.com/office/drawing/2014/main" id="{D6954F1A-4E7F-0D43-2F01-5C04847AF370}"/>
              </a:ext>
            </a:extLst>
          </p:cNvPr>
          <p:cNvSpPr/>
          <p:nvPr/>
        </p:nvSpPr>
        <p:spPr>
          <a:xfrm>
            <a:off x="8858244" y="3119312"/>
            <a:ext cx="468000" cy="468000"/>
          </a:xfrm>
          <a:prstGeom prst="ellipse">
            <a:avLst/>
          </a:prstGeom>
          <a:solidFill>
            <a:srgbClr val="0070C0">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48363626-6DDD-4AA8-4F80-1E599F3C43F7}"/>
              </a:ext>
            </a:extLst>
          </p:cNvPr>
          <p:cNvPicPr>
            <a:picLocks noChangeAspect="1"/>
          </p:cNvPicPr>
          <p:nvPr/>
        </p:nvPicPr>
        <p:blipFill>
          <a:blip r:embed="rId3"/>
          <a:stretch>
            <a:fillRect/>
          </a:stretch>
        </p:blipFill>
        <p:spPr>
          <a:xfrm>
            <a:off x="5306413" y="2390181"/>
            <a:ext cx="3435179" cy="647647"/>
          </a:xfrm>
          <a:prstGeom prst="rect">
            <a:avLst/>
          </a:prstGeom>
        </p:spPr>
      </p:pic>
      <p:sp>
        <p:nvSpPr>
          <p:cNvPr id="1030" name="Oval 1029">
            <a:extLst>
              <a:ext uri="{FF2B5EF4-FFF2-40B4-BE49-F238E27FC236}">
                <a16:creationId xmlns:a16="http://schemas.microsoft.com/office/drawing/2014/main" id="{96D2B861-51A0-CED0-6F15-D7D6C65430E2}"/>
              </a:ext>
            </a:extLst>
          </p:cNvPr>
          <p:cNvSpPr/>
          <p:nvPr/>
        </p:nvSpPr>
        <p:spPr>
          <a:xfrm>
            <a:off x="8858244" y="4749615"/>
            <a:ext cx="468000" cy="468000"/>
          </a:xfrm>
          <a:prstGeom prst="ellipse">
            <a:avLst/>
          </a:prstGeom>
          <a:solidFill>
            <a:srgbClr val="0070C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5EF0F700-03AC-3FC8-29E8-4269378DF6DC}"/>
              </a:ext>
            </a:extLst>
          </p:cNvPr>
          <p:cNvSpPr/>
          <p:nvPr/>
        </p:nvSpPr>
        <p:spPr>
          <a:xfrm>
            <a:off x="5313306" y="4788064"/>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7559769C-7659-8FBA-688A-CDFEA00C55C1}"/>
                  </a:ext>
                </a:extLst>
              </p:cNvPr>
              <p:cNvSpPr txBox="1"/>
              <p:nvPr/>
            </p:nvSpPr>
            <p:spPr>
              <a:xfrm>
                <a:off x="8705910" y="2977393"/>
                <a:ext cx="709168"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3" name="TextBox 62">
                <a:extLst>
                  <a:ext uri="{FF2B5EF4-FFF2-40B4-BE49-F238E27FC236}">
                    <a16:creationId xmlns:a16="http://schemas.microsoft.com/office/drawing/2014/main" id="{7559769C-7659-8FBA-688A-CDFEA00C55C1}"/>
                  </a:ext>
                </a:extLst>
              </p:cNvPr>
              <p:cNvSpPr txBox="1">
                <a:spLocks noRot="1" noChangeAspect="1" noMove="1" noResize="1" noEditPoints="1" noAdjustHandles="1" noChangeArrowheads="1" noChangeShapeType="1" noTextEdit="1"/>
              </p:cNvSpPr>
              <p:nvPr/>
            </p:nvSpPr>
            <p:spPr>
              <a:xfrm>
                <a:off x="8705910" y="2977393"/>
                <a:ext cx="709168" cy="70788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A999AA0-EB44-8CA5-FF90-04ACCBF20669}"/>
                  </a:ext>
                </a:extLst>
              </p:cNvPr>
              <p:cNvSpPr txBox="1"/>
              <p:nvPr/>
            </p:nvSpPr>
            <p:spPr>
              <a:xfrm>
                <a:off x="7996979" y="4604740"/>
                <a:ext cx="1863031"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n-US" sz="4000" b="0" i="1" smtClean="0">
                        <a:latin typeface="Cambria Math" panose="02040503050406030204" pitchFamily="18" charset="0"/>
                      </a:rPr>
                      <m:t> </m:t>
                    </m:r>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1" name="TextBox 60">
                <a:extLst>
                  <a:ext uri="{FF2B5EF4-FFF2-40B4-BE49-F238E27FC236}">
                    <a16:creationId xmlns:a16="http://schemas.microsoft.com/office/drawing/2014/main" id="{0A999AA0-EB44-8CA5-FF90-04ACCBF20669}"/>
                  </a:ext>
                </a:extLst>
              </p:cNvPr>
              <p:cNvSpPr txBox="1">
                <a:spLocks noRot="1" noChangeAspect="1" noMove="1" noResize="1" noEditPoints="1" noAdjustHandles="1" noChangeArrowheads="1" noChangeShapeType="1" noTextEdit="1"/>
              </p:cNvSpPr>
              <p:nvPr/>
            </p:nvSpPr>
            <p:spPr>
              <a:xfrm>
                <a:off x="7996979" y="4604740"/>
                <a:ext cx="1863031" cy="707886"/>
              </a:xfrm>
              <a:prstGeom prst="rect">
                <a:avLst/>
              </a:prstGeom>
              <a:blipFill>
                <a:blip r:embed="rId5"/>
                <a:stretch>
                  <a:fillRect l="-3378" t="-1754" b="-24561"/>
                </a:stretch>
              </a:blipFill>
            </p:spPr>
            <p:txBody>
              <a:bodyPr/>
              <a:lstStyle/>
              <a:p>
                <a:r>
                  <a:rPr lang="en-IT">
                    <a:noFill/>
                  </a:rPr>
                  <a:t> </a:t>
                </a:r>
              </a:p>
            </p:txBody>
          </p:sp>
        </mc:Fallback>
      </mc:AlternateContent>
      <p:sp>
        <p:nvSpPr>
          <p:cNvPr id="10" name="Rectangle 9">
            <a:extLst>
              <a:ext uri="{FF2B5EF4-FFF2-40B4-BE49-F238E27FC236}">
                <a16:creationId xmlns:a16="http://schemas.microsoft.com/office/drawing/2014/main" id="{468AF3A4-1E6C-895B-7391-7DD5195F5AE6}"/>
              </a:ext>
            </a:extLst>
          </p:cNvPr>
          <p:cNvSpPr/>
          <p:nvPr/>
        </p:nvSpPr>
        <p:spPr>
          <a:xfrm rot="2704959">
            <a:off x="3912116" y="1686462"/>
            <a:ext cx="6079184" cy="637140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7512C0F-A74D-C891-850F-842056662D0E}"/>
              </a:ext>
            </a:extLst>
          </p:cNvPr>
          <p:cNvCxnSpPr>
            <a:cxnSpLocks/>
          </p:cNvCxnSpPr>
          <p:nvPr/>
        </p:nvCxnSpPr>
        <p:spPr>
          <a:xfrm>
            <a:off x="2085148" y="460060"/>
            <a:ext cx="4963137" cy="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392501D-11E7-EBE9-6813-EF5A45280ECC}"/>
                  </a:ext>
                </a:extLst>
              </p:cNvPr>
              <p:cNvSpPr txBox="1"/>
              <p:nvPr/>
            </p:nvSpPr>
            <p:spPr>
              <a:xfrm>
                <a:off x="5874948" y="1588713"/>
                <a:ext cx="70916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𝐻</m:t>
                          </m:r>
                        </m:e>
                        <m:sup>
                          <m:r>
                            <a:rPr lang="es-ES" sz="3600" b="0" i="1" smtClean="0">
                              <a:latin typeface="Cambria Math" panose="02040503050406030204" pitchFamily="18" charset="0"/>
                            </a:rPr>
                            <m:t>+</m:t>
                          </m:r>
                        </m:sup>
                      </m:sSup>
                    </m:oMath>
                  </m:oMathPara>
                </a14:m>
                <a:endParaRPr lang="en-US" sz="2000"/>
              </a:p>
            </p:txBody>
          </p:sp>
        </mc:Choice>
        <mc:Fallback xmlns="">
          <p:sp>
            <p:nvSpPr>
              <p:cNvPr id="16" name="TextBox 15">
                <a:extLst>
                  <a:ext uri="{FF2B5EF4-FFF2-40B4-BE49-F238E27FC236}">
                    <a16:creationId xmlns:a16="http://schemas.microsoft.com/office/drawing/2014/main" id="{4392501D-11E7-EBE9-6813-EF5A45280ECC}"/>
                  </a:ext>
                </a:extLst>
              </p:cNvPr>
              <p:cNvSpPr txBox="1">
                <a:spLocks noRot="1" noChangeAspect="1" noMove="1" noResize="1" noEditPoints="1" noAdjustHandles="1" noChangeArrowheads="1" noChangeShapeType="1" noTextEdit="1"/>
              </p:cNvSpPr>
              <p:nvPr/>
            </p:nvSpPr>
            <p:spPr>
              <a:xfrm>
                <a:off x="5874948" y="1588713"/>
                <a:ext cx="709168" cy="55399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46705A3-3B99-4511-DB94-F95154062821}"/>
                  </a:ext>
                </a:extLst>
              </p:cNvPr>
              <p:cNvSpPr txBox="1"/>
              <p:nvPr/>
            </p:nvSpPr>
            <p:spPr>
              <a:xfrm>
                <a:off x="9143277" y="1759910"/>
                <a:ext cx="7661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m:rPr>
                              <m:nor/>
                            </m:rPr>
                            <a:rPr lang="en-US" sz="3600" b="1">
                              <a:latin typeface="Edwardian Script ITC" panose="030303020407070D0804" pitchFamily="66" charset="0"/>
                            </a:rPr>
                            <m:t>J</m:t>
                          </m:r>
                        </m:e>
                        <m:sup>
                          <m:r>
                            <a:rPr lang="es-ES" sz="3600" b="1" i="1" smtClean="0">
                              <a:latin typeface="Cambria Math" panose="02040503050406030204" pitchFamily="18" charset="0"/>
                            </a:rPr>
                            <m:t>  +</m:t>
                          </m:r>
                        </m:sup>
                      </m:sSup>
                    </m:oMath>
                  </m:oMathPara>
                </a14:m>
                <a:endParaRPr lang="en-US" sz="2800" b="1"/>
              </a:p>
            </p:txBody>
          </p:sp>
        </mc:Choice>
        <mc:Fallback xmlns="">
          <p:sp>
            <p:nvSpPr>
              <p:cNvPr id="17" name="TextBox 16">
                <a:extLst>
                  <a:ext uri="{FF2B5EF4-FFF2-40B4-BE49-F238E27FC236}">
                    <a16:creationId xmlns:a16="http://schemas.microsoft.com/office/drawing/2014/main" id="{C46705A3-3B99-4511-DB94-F95154062821}"/>
                  </a:ext>
                </a:extLst>
              </p:cNvPr>
              <p:cNvSpPr txBox="1">
                <a:spLocks noRot="1" noChangeAspect="1" noMove="1" noResize="1" noEditPoints="1" noAdjustHandles="1" noChangeArrowheads="1" noChangeShapeType="1" noTextEdit="1"/>
              </p:cNvSpPr>
              <p:nvPr/>
            </p:nvSpPr>
            <p:spPr>
              <a:xfrm>
                <a:off x="9143277" y="1759910"/>
                <a:ext cx="766171" cy="5539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ED99D82-4894-4A2F-5BB9-7876235CC30A}"/>
                  </a:ext>
                </a:extLst>
              </p:cNvPr>
              <p:cNvSpPr txBox="1"/>
              <p:nvPr/>
            </p:nvSpPr>
            <p:spPr>
              <a:xfrm>
                <a:off x="7210370" y="73682"/>
                <a:ext cx="52860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𝑖</m:t>
                          </m:r>
                        </m:e>
                        <m:sup>
                          <m:r>
                            <a:rPr lang="es-ES" sz="3600" b="0" i="1" smtClean="0">
                              <a:latin typeface="Cambria Math" panose="02040503050406030204" pitchFamily="18" charset="0"/>
                            </a:rPr>
                            <m:t>+</m:t>
                          </m:r>
                        </m:sup>
                      </m:sSup>
                    </m:oMath>
                  </m:oMathPara>
                </a14:m>
                <a:endParaRPr lang="en-US" sz="2000"/>
              </a:p>
            </p:txBody>
          </p:sp>
        </mc:Choice>
        <mc:Fallback xmlns="">
          <p:sp>
            <p:nvSpPr>
              <p:cNvPr id="18" name="TextBox 17">
                <a:extLst>
                  <a:ext uri="{FF2B5EF4-FFF2-40B4-BE49-F238E27FC236}">
                    <a16:creationId xmlns:a16="http://schemas.microsoft.com/office/drawing/2014/main" id="{BED99D82-4894-4A2F-5BB9-7876235CC30A}"/>
                  </a:ext>
                </a:extLst>
              </p:cNvPr>
              <p:cNvSpPr txBox="1">
                <a:spLocks noRot="1" noChangeAspect="1" noMove="1" noResize="1" noEditPoints="1" noAdjustHandles="1" noChangeArrowheads="1" noChangeShapeType="1" noTextEdit="1"/>
              </p:cNvSpPr>
              <p:nvPr/>
            </p:nvSpPr>
            <p:spPr>
              <a:xfrm>
                <a:off x="7210370" y="73682"/>
                <a:ext cx="528606" cy="55399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E22037-F1E6-4E83-7499-FF1ADF471104}"/>
                  </a:ext>
                </a:extLst>
              </p:cNvPr>
              <p:cNvSpPr txBox="1"/>
              <p:nvPr/>
            </p:nvSpPr>
            <p:spPr>
              <a:xfrm>
                <a:off x="11521379" y="4429651"/>
                <a:ext cx="47891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i="1" smtClean="0">
                              <a:latin typeface="Cambria Math" panose="02040503050406030204" pitchFamily="18" charset="0"/>
                            </a:rPr>
                          </m:ctrlPr>
                        </m:sSupPr>
                        <m:e>
                          <m:r>
                            <a:rPr lang="es-ES" sz="3600" b="0" i="1" smtClean="0">
                              <a:latin typeface="Cambria Math" panose="02040503050406030204" pitchFamily="18" charset="0"/>
                            </a:rPr>
                            <m:t>𝑖</m:t>
                          </m:r>
                        </m:e>
                        <m:sup>
                          <m:r>
                            <a:rPr lang="es-ES" sz="3600" b="0" i="1" smtClean="0">
                              <a:latin typeface="Cambria Math" panose="02040503050406030204" pitchFamily="18" charset="0"/>
                            </a:rPr>
                            <m:t>0</m:t>
                          </m:r>
                        </m:sup>
                      </m:sSup>
                    </m:oMath>
                  </m:oMathPara>
                </a14:m>
                <a:endParaRPr lang="en-US" sz="2000"/>
              </a:p>
            </p:txBody>
          </p:sp>
        </mc:Choice>
        <mc:Fallback xmlns="">
          <p:sp>
            <p:nvSpPr>
              <p:cNvPr id="19" name="TextBox 18">
                <a:extLst>
                  <a:ext uri="{FF2B5EF4-FFF2-40B4-BE49-F238E27FC236}">
                    <a16:creationId xmlns:a16="http://schemas.microsoft.com/office/drawing/2014/main" id="{89E22037-F1E6-4E83-7499-FF1ADF471104}"/>
                  </a:ext>
                </a:extLst>
              </p:cNvPr>
              <p:cNvSpPr txBox="1">
                <a:spLocks noRot="1" noChangeAspect="1" noMove="1" noResize="1" noEditPoints="1" noAdjustHandles="1" noChangeArrowheads="1" noChangeShapeType="1" noTextEdit="1"/>
              </p:cNvSpPr>
              <p:nvPr/>
            </p:nvSpPr>
            <p:spPr>
              <a:xfrm>
                <a:off x="11521379" y="4429651"/>
                <a:ext cx="478914"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D047F6-F5F9-B725-6683-818EA0117360}"/>
                  </a:ext>
                </a:extLst>
              </p:cNvPr>
              <p:cNvSpPr txBox="1"/>
              <p:nvPr/>
            </p:nvSpPr>
            <p:spPr>
              <a:xfrm>
                <a:off x="4449079" y="4633000"/>
                <a:ext cx="1863031"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n-US" sz="4000" b="0" i="1" smtClean="0">
                        <a:latin typeface="Cambria Math" panose="02040503050406030204" pitchFamily="18" charset="0"/>
                      </a:rPr>
                      <m:t> </m:t>
                    </m:r>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6" name="TextBox 5">
                <a:extLst>
                  <a:ext uri="{FF2B5EF4-FFF2-40B4-BE49-F238E27FC236}">
                    <a16:creationId xmlns:a16="http://schemas.microsoft.com/office/drawing/2014/main" id="{0FD047F6-F5F9-B725-6683-818EA0117360}"/>
                  </a:ext>
                </a:extLst>
              </p:cNvPr>
              <p:cNvSpPr txBox="1">
                <a:spLocks noRot="1" noChangeAspect="1" noMove="1" noResize="1" noEditPoints="1" noAdjustHandles="1" noChangeArrowheads="1" noChangeShapeType="1" noTextEdit="1"/>
              </p:cNvSpPr>
              <p:nvPr/>
            </p:nvSpPr>
            <p:spPr>
              <a:xfrm>
                <a:off x="4449079" y="4633000"/>
                <a:ext cx="1863031" cy="707886"/>
              </a:xfrm>
              <a:prstGeom prst="rect">
                <a:avLst/>
              </a:prstGeom>
              <a:blipFill>
                <a:blip r:embed="rId10"/>
                <a:stretch>
                  <a:fillRect l="-4082" t="-1754" b="-24561"/>
                </a:stretch>
              </a:blipFill>
            </p:spPr>
            <p:txBody>
              <a:bodyPr/>
              <a:lstStyle/>
              <a:p>
                <a:r>
                  <a:rPr lang="en-IT">
                    <a:noFill/>
                  </a:rPr>
                  <a:t> </a:t>
                </a:r>
              </a:p>
            </p:txBody>
          </p:sp>
        </mc:Fallback>
      </mc:AlternateContent>
      <p:sp>
        <p:nvSpPr>
          <p:cNvPr id="24" name="Oval 23">
            <a:extLst>
              <a:ext uri="{FF2B5EF4-FFF2-40B4-BE49-F238E27FC236}">
                <a16:creationId xmlns:a16="http://schemas.microsoft.com/office/drawing/2014/main" id="{903A22FE-7D85-F5FD-298D-A87C7E9AA702}"/>
              </a:ext>
            </a:extLst>
          </p:cNvPr>
          <p:cNvSpPr/>
          <p:nvPr/>
        </p:nvSpPr>
        <p:spPr>
          <a:xfrm>
            <a:off x="4519945" y="4766308"/>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065AE45E-306A-9B1E-2FBA-D3B77199A73E}"/>
              </a:ext>
            </a:extLst>
          </p:cNvPr>
          <p:cNvCxnSpPr>
            <a:cxnSpLocks/>
          </p:cNvCxnSpPr>
          <p:nvPr/>
        </p:nvCxnSpPr>
        <p:spPr>
          <a:xfrm flipH="1" flipV="1">
            <a:off x="3283572" y="3664183"/>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43A0B1A-D5B7-A9F2-5EFD-F33276214551}"/>
              </a:ext>
            </a:extLst>
          </p:cNvPr>
          <p:cNvCxnSpPr>
            <a:cxnSpLocks/>
          </p:cNvCxnSpPr>
          <p:nvPr/>
        </p:nvCxnSpPr>
        <p:spPr>
          <a:xfrm flipV="1">
            <a:off x="4536724"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A8609A05-FDDF-6C95-FF23-F7EFB0D11062}"/>
              </a:ext>
            </a:extLst>
          </p:cNvPr>
          <p:cNvCxnSpPr>
            <a:cxnSpLocks/>
          </p:cNvCxnSpPr>
          <p:nvPr/>
        </p:nvCxnSpPr>
        <p:spPr>
          <a:xfrm flipV="1">
            <a:off x="4990769"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C3748E7-4462-C5E7-9365-08ABC250A56D}"/>
              </a:ext>
            </a:extLst>
          </p:cNvPr>
          <p:cNvCxnSpPr>
            <a:cxnSpLocks/>
          </p:cNvCxnSpPr>
          <p:nvPr/>
        </p:nvCxnSpPr>
        <p:spPr>
          <a:xfrm flipV="1">
            <a:off x="5306413" y="3285341"/>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963AC1E-4649-C3EB-20E4-750BBB7C47A6}"/>
              </a:ext>
            </a:extLst>
          </p:cNvPr>
          <p:cNvCxnSpPr>
            <a:cxnSpLocks/>
          </p:cNvCxnSpPr>
          <p:nvPr/>
        </p:nvCxnSpPr>
        <p:spPr>
          <a:xfrm flipV="1">
            <a:off x="5774744" y="3302000"/>
            <a:ext cx="0" cy="1698308"/>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2C2E92F3-5083-E322-7124-A06BE8FBFE9B}"/>
              </a:ext>
            </a:extLst>
          </p:cNvPr>
          <p:cNvSpPr/>
          <p:nvPr/>
        </p:nvSpPr>
        <p:spPr>
          <a:xfrm>
            <a:off x="5296223" y="3025108"/>
            <a:ext cx="468000" cy="468000"/>
          </a:xfrm>
          <a:prstGeom prst="ellipse">
            <a:avLst/>
          </a:prstGeom>
          <a:solidFill>
            <a:srgbClr val="FF000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0E3FC43B-9A09-35FB-6926-4682D2B890B0}"/>
              </a:ext>
            </a:extLst>
          </p:cNvPr>
          <p:cNvCxnSpPr>
            <a:cxnSpLocks/>
          </p:cNvCxnSpPr>
          <p:nvPr/>
        </p:nvCxnSpPr>
        <p:spPr>
          <a:xfrm flipH="1" flipV="1">
            <a:off x="3511901" y="3444973"/>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6B3D0E5B-F9FB-F47A-9F1B-657126B6AC60}"/>
              </a:ext>
            </a:extLst>
          </p:cNvPr>
          <p:cNvCxnSpPr>
            <a:cxnSpLocks/>
          </p:cNvCxnSpPr>
          <p:nvPr/>
        </p:nvCxnSpPr>
        <p:spPr>
          <a:xfrm flipH="1" flipV="1">
            <a:off x="3743363" y="3193904"/>
            <a:ext cx="937178" cy="940557"/>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A8D396E-EB64-623E-48C5-AA32C6393A59}"/>
                  </a:ext>
                </a:extLst>
              </p:cNvPr>
              <p:cNvSpPr txBox="1"/>
              <p:nvPr/>
            </p:nvSpPr>
            <p:spPr>
              <a:xfrm>
                <a:off x="5145802" y="2892672"/>
                <a:ext cx="709168" cy="707886"/>
              </a:xfrm>
              <a:prstGeom prst="rect">
                <a:avLst/>
              </a:prstGeom>
              <a:noFill/>
            </p:spPr>
            <p:txBody>
              <a:bodyPr wrap="square">
                <a:spAutoFit/>
              </a:bodyPr>
              <a:lstStyle/>
              <a:p>
                <a14:m>
                  <m:oMath xmlns:m="http://schemas.openxmlformats.org/officeDocument/2006/math">
                    <m:r>
                      <a:rPr lang="es-ES" sz="4000" b="0" i="1" smtClean="0">
                        <a:latin typeface="Cambria Math" panose="02040503050406030204" pitchFamily="18" charset="0"/>
                      </a:rPr>
                      <m:t> </m:t>
                    </m:r>
                    <m:r>
                      <a:rPr lang="es-ES" sz="4000" b="0" i="1" smtClean="0">
                        <a:latin typeface="Cambria Math" panose="02040503050406030204" pitchFamily="18" charset="0"/>
                        <a:ea typeface="Cambria Math" panose="02040503050406030204" pitchFamily="18" charset="0"/>
                      </a:rPr>
                      <m:t>×</m:t>
                    </m:r>
                  </m:oMath>
                </a14:m>
                <a:r>
                  <a:rPr lang="es-ES" sz="4000">
                    <a:ea typeface="Cambria Math" panose="02040503050406030204" pitchFamily="18" charset="0"/>
                  </a:rPr>
                  <a:t> </a:t>
                </a:r>
                <a:endParaRPr lang="en-US" sz="4000"/>
              </a:p>
            </p:txBody>
          </p:sp>
        </mc:Choice>
        <mc:Fallback xmlns="">
          <p:sp>
            <p:nvSpPr>
              <p:cNvPr id="52" name="TextBox 51">
                <a:extLst>
                  <a:ext uri="{FF2B5EF4-FFF2-40B4-BE49-F238E27FC236}">
                    <a16:creationId xmlns:a16="http://schemas.microsoft.com/office/drawing/2014/main" id="{6A8D396E-EB64-623E-48C5-AA32C6393A59}"/>
                  </a:ext>
                </a:extLst>
              </p:cNvPr>
              <p:cNvSpPr txBox="1">
                <a:spLocks noRot="1" noChangeAspect="1" noMove="1" noResize="1" noEditPoints="1" noAdjustHandles="1" noChangeArrowheads="1" noChangeShapeType="1" noTextEdit="1"/>
              </p:cNvSpPr>
              <p:nvPr/>
            </p:nvSpPr>
            <p:spPr>
              <a:xfrm>
                <a:off x="5145802" y="2892672"/>
                <a:ext cx="709168" cy="707886"/>
              </a:xfrm>
              <a:prstGeom prst="rect">
                <a:avLst/>
              </a:prstGeom>
              <a:blipFill>
                <a:blip r:embed="rId11"/>
                <a:stretch>
                  <a:fillRect/>
                </a:stretch>
              </a:blipFill>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3CE3C13F-482B-3AE1-40F4-A7E388850F24}"/>
              </a:ext>
            </a:extLst>
          </p:cNvPr>
          <p:cNvCxnSpPr>
            <a:cxnSpLocks/>
          </p:cNvCxnSpPr>
          <p:nvPr/>
        </p:nvCxnSpPr>
        <p:spPr>
          <a:xfrm flipV="1">
            <a:off x="8861086"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B82704AB-C820-35BD-147E-E857FE708160}"/>
              </a:ext>
            </a:extLst>
          </p:cNvPr>
          <p:cNvCxnSpPr>
            <a:cxnSpLocks/>
          </p:cNvCxnSpPr>
          <p:nvPr/>
        </p:nvCxnSpPr>
        <p:spPr>
          <a:xfrm flipV="1">
            <a:off x="9315131"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A150783-CEB6-E6E5-55A8-029CBC6C5EAD}"/>
              </a:ext>
            </a:extLst>
          </p:cNvPr>
          <p:cNvCxnSpPr>
            <a:cxnSpLocks/>
          </p:cNvCxnSpPr>
          <p:nvPr/>
        </p:nvCxnSpPr>
        <p:spPr>
          <a:xfrm flipV="1">
            <a:off x="8088791"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9588DDB-898A-F0A3-5A48-99E3FBD77409}"/>
              </a:ext>
            </a:extLst>
          </p:cNvPr>
          <p:cNvCxnSpPr>
            <a:cxnSpLocks/>
          </p:cNvCxnSpPr>
          <p:nvPr/>
        </p:nvCxnSpPr>
        <p:spPr>
          <a:xfrm flipV="1">
            <a:off x="8542836" y="3285307"/>
            <a:ext cx="0" cy="1698308"/>
          </a:xfrm>
          <a:prstGeom prst="line">
            <a:avLst/>
          </a:prstGeom>
          <a:ln w="28575">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1029" name="Oval 1028">
            <a:extLst>
              <a:ext uri="{FF2B5EF4-FFF2-40B4-BE49-F238E27FC236}">
                <a16:creationId xmlns:a16="http://schemas.microsoft.com/office/drawing/2014/main" id="{B21FC1CB-A98D-34E6-5858-9567009FBEF3}"/>
              </a:ext>
            </a:extLst>
          </p:cNvPr>
          <p:cNvSpPr/>
          <p:nvPr/>
        </p:nvSpPr>
        <p:spPr>
          <a:xfrm>
            <a:off x="8072197" y="4766274"/>
            <a:ext cx="468000" cy="468000"/>
          </a:xfrm>
          <a:prstGeom prst="ellipse">
            <a:avLst/>
          </a:prstGeom>
          <a:solidFill>
            <a:srgbClr val="0070C0">
              <a:alpha val="3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DDCC08DC-FCEB-C748-318D-14E45789C221}"/>
              </a:ext>
            </a:extLst>
          </p:cNvPr>
          <p:cNvCxnSpPr>
            <a:cxnSpLocks/>
            <a:endCxn id="63" idx="0"/>
          </p:cNvCxnSpPr>
          <p:nvPr/>
        </p:nvCxnSpPr>
        <p:spPr>
          <a:xfrm flipH="1">
            <a:off x="9060494" y="1588713"/>
            <a:ext cx="1201106" cy="138868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B3F9F16-1FA4-E2DE-7587-F973E4E6728C}"/>
              </a:ext>
            </a:extLst>
          </p:cNvPr>
          <p:cNvCxnSpPr>
            <a:cxnSpLocks/>
          </p:cNvCxnSpPr>
          <p:nvPr/>
        </p:nvCxnSpPr>
        <p:spPr>
          <a:xfrm flipH="1">
            <a:off x="5874948" y="1517114"/>
            <a:ext cx="3640329" cy="167679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2F9F05A-7AE3-CA37-1364-BF60DC089D3B}"/>
              </a:ext>
            </a:extLst>
          </p:cNvPr>
          <p:cNvSpPr txBox="1"/>
          <p:nvPr/>
        </p:nvSpPr>
        <p:spPr>
          <a:xfrm>
            <a:off x="8490077" y="296206"/>
            <a:ext cx="3435179" cy="1477328"/>
          </a:xfrm>
          <a:prstGeom prst="rect">
            <a:avLst/>
          </a:prstGeom>
          <a:noFill/>
        </p:spPr>
        <p:txBody>
          <a:bodyPr wrap="square" rtlCol="0">
            <a:spAutoFit/>
          </a:bodyPr>
          <a:lstStyle/>
          <a:p>
            <a:r>
              <a:rPr lang="es-ES" sz="2400"/>
              <a:t>Non-local </a:t>
            </a:r>
            <a:r>
              <a:rPr lang="es-ES" sz="2400" err="1"/>
              <a:t>correlations</a:t>
            </a:r>
            <a:r>
              <a:rPr lang="es-ES" sz="2400"/>
              <a:t> on </a:t>
            </a:r>
            <a:r>
              <a:rPr lang="es-ES" sz="2400" err="1"/>
              <a:t>polarization</a:t>
            </a:r>
            <a:r>
              <a:rPr lang="es-ES" sz="2400"/>
              <a:t> of gravitons A and B </a:t>
            </a:r>
            <a:endParaRPr lang="es-ES" sz="2000">
              <a:ea typeface="Cambria Math" panose="02040503050406030204" pitchFamily="18" charset="0"/>
            </a:endParaRPr>
          </a:p>
          <a:p>
            <a:endParaRPr lang="en-US"/>
          </a:p>
        </p:txBody>
      </p:sp>
      <p:pic>
        <p:nvPicPr>
          <p:cNvPr id="23" name="Picture 22">
            <a:extLst>
              <a:ext uri="{FF2B5EF4-FFF2-40B4-BE49-F238E27FC236}">
                <a16:creationId xmlns:a16="http://schemas.microsoft.com/office/drawing/2014/main" id="{738773B2-1A43-635C-464F-339EBA14FB13}"/>
              </a:ext>
            </a:extLst>
          </p:cNvPr>
          <p:cNvPicPr>
            <a:picLocks noChangeAspect="1"/>
          </p:cNvPicPr>
          <p:nvPr/>
        </p:nvPicPr>
        <p:blipFill>
          <a:blip r:embed="rId12"/>
          <a:stretch>
            <a:fillRect/>
          </a:stretch>
        </p:blipFill>
        <p:spPr>
          <a:xfrm>
            <a:off x="551480" y="587928"/>
            <a:ext cx="3640328" cy="857432"/>
          </a:xfrm>
          <a:prstGeom prst="rect">
            <a:avLst/>
          </a:prstGeom>
        </p:spPr>
      </p:pic>
      <p:pic>
        <p:nvPicPr>
          <p:cNvPr id="27" name="Picture 26">
            <a:extLst>
              <a:ext uri="{FF2B5EF4-FFF2-40B4-BE49-F238E27FC236}">
                <a16:creationId xmlns:a16="http://schemas.microsoft.com/office/drawing/2014/main" id="{ADE0F2DE-B4B6-D10D-C5CF-283FF268DCBB}"/>
              </a:ext>
            </a:extLst>
          </p:cNvPr>
          <p:cNvPicPr>
            <a:picLocks noChangeAspect="1"/>
          </p:cNvPicPr>
          <p:nvPr/>
        </p:nvPicPr>
        <p:blipFill>
          <a:blip r:embed="rId12"/>
          <a:srcRect l="77711" b="21918"/>
          <a:stretch/>
        </p:blipFill>
        <p:spPr>
          <a:xfrm>
            <a:off x="394351" y="1456194"/>
            <a:ext cx="879112" cy="725363"/>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E87809C-7C83-3CD7-025A-0D066AB9B50C}"/>
                  </a:ext>
                </a:extLst>
              </p:cNvPr>
              <p:cNvSpPr txBox="1"/>
              <p:nvPr/>
            </p:nvSpPr>
            <p:spPr>
              <a:xfrm>
                <a:off x="1080675" y="1588713"/>
                <a:ext cx="43922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m:t>
                      </m:r>
                    </m:oMath>
                  </m:oMathPara>
                </a14:m>
                <a:endParaRPr lang="en-US" sz="2000"/>
              </a:p>
            </p:txBody>
          </p:sp>
        </mc:Choice>
        <mc:Fallback xmlns="">
          <p:sp>
            <p:nvSpPr>
              <p:cNvPr id="28" name="TextBox 27">
                <a:extLst>
                  <a:ext uri="{FF2B5EF4-FFF2-40B4-BE49-F238E27FC236}">
                    <a16:creationId xmlns:a16="http://schemas.microsoft.com/office/drawing/2014/main" id="{4E87809C-7C83-3CD7-025A-0D066AB9B50C}"/>
                  </a:ext>
                </a:extLst>
              </p:cNvPr>
              <p:cNvSpPr txBox="1">
                <a:spLocks noRot="1" noChangeAspect="1" noMove="1" noResize="1" noEditPoints="1" noAdjustHandles="1" noChangeArrowheads="1" noChangeShapeType="1" noTextEdit="1"/>
              </p:cNvSpPr>
              <p:nvPr/>
            </p:nvSpPr>
            <p:spPr>
              <a:xfrm>
                <a:off x="1080675" y="1588713"/>
                <a:ext cx="439223" cy="553998"/>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54342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A5BF9F-1233-9FFA-B64B-44295D8FCAFC}"/>
              </a:ext>
            </a:extLst>
          </p:cNvPr>
          <p:cNvPicPr>
            <a:picLocks noChangeAspect="1"/>
          </p:cNvPicPr>
          <p:nvPr/>
        </p:nvPicPr>
        <p:blipFill>
          <a:blip r:embed="rId2"/>
          <a:stretch>
            <a:fillRect/>
          </a:stretch>
        </p:blipFill>
        <p:spPr>
          <a:xfrm>
            <a:off x="4492792" y="2871789"/>
            <a:ext cx="2424028" cy="1178213"/>
          </a:xfrm>
          <a:prstGeom prst="rect">
            <a:avLst/>
          </a:prstGeom>
        </p:spPr>
      </p:pic>
      <p:pic>
        <p:nvPicPr>
          <p:cNvPr id="21" name="Picture 20">
            <a:extLst>
              <a:ext uri="{FF2B5EF4-FFF2-40B4-BE49-F238E27FC236}">
                <a16:creationId xmlns:a16="http://schemas.microsoft.com/office/drawing/2014/main" id="{E44EB91C-B713-EFD9-8AD2-5812D8D92659}"/>
              </a:ext>
            </a:extLst>
          </p:cNvPr>
          <p:cNvPicPr>
            <a:picLocks noChangeAspect="1"/>
          </p:cNvPicPr>
          <p:nvPr/>
        </p:nvPicPr>
        <p:blipFill>
          <a:blip r:embed="rId3"/>
          <a:srcRect l="2993" t="32746" r="80037" b="2643"/>
          <a:stretch/>
        </p:blipFill>
        <p:spPr>
          <a:xfrm>
            <a:off x="6607925" y="6177968"/>
            <a:ext cx="617791" cy="553998"/>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8071B8C-D496-286C-337B-FA8A8C5EA242}"/>
                  </a:ext>
                </a:extLst>
              </p:cNvPr>
              <p:cNvSpPr txBox="1"/>
              <p:nvPr/>
            </p:nvSpPr>
            <p:spPr>
              <a:xfrm>
                <a:off x="6535223" y="915576"/>
                <a:ext cx="6108083" cy="1107996"/>
              </a:xfrm>
              <a:prstGeom prst="rect">
                <a:avLst/>
              </a:prstGeom>
              <a:noFill/>
            </p:spPr>
            <p:txBody>
              <a:bodyPr wrap="square" rtlCol="0">
                <a:spAutoFit/>
              </a:bodyPr>
              <a:lstStyle/>
              <a:p>
                <a:r>
                  <a:rPr lang="en-US" sz="2400"/>
                  <a:t>Average # of soft gravitons </a:t>
                </a:r>
              </a:p>
              <a:p>
                <a:r>
                  <a:rPr lang="en-US" sz="2400"/>
                  <a:t>(gravitational field) radiated through </a:t>
                </a:r>
                <a14:m>
                  <m:oMath xmlns:m="http://schemas.openxmlformats.org/officeDocument/2006/math">
                    <m:sSup>
                      <m:sSupPr>
                        <m:ctrlPr>
                          <a:rPr lang="en-US" sz="2400" i="1" smtClean="0">
                            <a:latin typeface="Cambria Math" panose="02040503050406030204" pitchFamily="18" charset="0"/>
                          </a:rPr>
                        </m:ctrlPr>
                      </m:sSupPr>
                      <m:e>
                        <m:r>
                          <a:rPr lang="es-ES" sz="2400" b="0" i="1" smtClean="0">
                            <a:latin typeface="Cambria Math" panose="02040503050406030204" pitchFamily="18" charset="0"/>
                          </a:rPr>
                          <m:t>𝐻</m:t>
                        </m:r>
                      </m:e>
                      <m:sup>
                        <m:r>
                          <a:rPr lang="es-ES" sz="2400" b="0" i="1" smtClean="0">
                            <a:latin typeface="Cambria Math" panose="02040503050406030204" pitchFamily="18" charset="0"/>
                          </a:rPr>
                          <m:t>+</m:t>
                        </m:r>
                      </m:sup>
                    </m:sSup>
                  </m:oMath>
                </a14:m>
                <a:endParaRPr lang="en-US" sz="1100"/>
              </a:p>
              <a:p>
                <a:r>
                  <a:rPr lang="en-US"/>
                  <a:t> </a:t>
                </a:r>
              </a:p>
            </p:txBody>
          </p:sp>
        </mc:Choice>
        <mc:Fallback xmlns="">
          <p:sp>
            <p:nvSpPr>
              <p:cNvPr id="29" name="TextBox 28">
                <a:extLst>
                  <a:ext uri="{FF2B5EF4-FFF2-40B4-BE49-F238E27FC236}">
                    <a16:creationId xmlns:a16="http://schemas.microsoft.com/office/drawing/2014/main" id="{78071B8C-D496-286C-337B-FA8A8C5EA242}"/>
                  </a:ext>
                </a:extLst>
              </p:cNvPr>
              <p:cNvSpPr txBox="1">
                <a:spLocks noRot="1" noChangeAspect="1" noMove="1" noResize="1" noEditPoints="1" noAdjustHandles="1" noChangeArrowheads="1" noChangeShapeType="1" noTextEdit="1"/>
              </p:cNvSpPr>
              <p:nvPr/>
            </p:nvSpPr>
            <p:spPr>
              <a:xfrm>
                <a:off x="6535223" y="915576"/>
                <a:ext cx="6108083" cy="1107996"/>
              </a:xfrm>
              <a:prstGeom prst="rect">
                <a:avLst/>
              </a:prstGeom>
              <a:blipFill>
                <a:blip r:embed="rId4"/>
                <a:stretch>
                  <a:fillRect l="-1497" t="-4396"/>
                </a:stretch>
              </a:blipFill>
            </p:spPr>
            <p:txBody>
              <a:bodyPr/>
              <a:lstStyle/>
              <a:p>
                <a:r>
                  <a:rPr lang="en-US">
                    <a:noFill/>
                  </a:rPr>
                  <a:t> </a:t>
                </a:r>
              </a:p>
            </p:txBody>
          </p:sp>
        </mc:Fallback>
      </mc:AlternateContent>
      <p:pic>
        <p:nvPicPr>
          <p:cNvPr id="1035" name="Picture 1034">
            <a:extLst>
              <a:ext uri="{FF2B5EF4-FFF2-40B4-BE49-F238E27FC236}">
                <a16:creationId xmlns:a16="http://schemas.microsoft.com/office/drawing/2014/main" id="{48363626-6DDD-4AA8-4F80-1E599F3C43F7}"/>
              </a:ext>
            </a:extLst>
          </p:cNvPr>
          <p:cNvPicPr>
            <a:picLocks noChangeAspect="1"/>
          </p:cNvPicPr>
          <p:nvPr/>
        </p:nvPicPr>
        <p:blipFill>
          <a:blip r:embed="rId5"/>
          <a:stretch>
            <a:fillRect/>
          </a:stretch>
        </p:blipFill>
        <p:spPr>
          <a:xfrm>
            <a:off x="8053673" y="5751971"/>
            <a:ext cx="3435179" cy="647647"/>
          </a:xfrm>
          <a:prstGeom prst="rect">
            <a:avLst/>
          </a:prstGeom>
        </p:spPr>
      </p:pic>
      <p:pic>
        <p:nvPicPr>
          <p:cNvPr id="23" name="Picture 22">
            <a:extLst>
              <a:ext uri="{FF2B5EF4-FFF2-40B4-BE49-F238E27FC236}">
                <a16:creationId xmlns:a16="http://schemas.microsoft.com/office/drawing/2014/main" id="{738773B2-1A43-635C-464F-339EBA14FB13}"/>
              </a:ext>
            </a:extLst>
          </p:cNvPr>
          <p:cNvPicPr>
            <a:picLocks noChangeAspect="1"/>
          </p:cNvPicPr>
          <p:nvPr/>
        </p:nvPicPr>
        <p:blipFill>
          <a:blip r:embed="rId3"/>
          <a:stretch>
            <a:fillRect/>
          </a:stretch>
        </p:blipFill>
        <p:spPr>
          <a:xfrm>
            <a:off x="703148" y="690066"/>
            <a:ext cx="3640328" cy="857432"/>
          </a:xfrm>
          <a:prstGeom prst="rect">
            <a:avLst/>
          </a:prstGeom>
        </p:spPr>
      </p:pic>
      <p:pic>
        <p:nvPicPr>
          <p:cNvPr id="27" name="Picture 26">
            <a:extLst>
              <a:ext uri="{FF2B5EF4-FFF2-40B4-BE49-F238E27FC236}">
                <a16:creationId xmlns:a16="http://schemas.microsoft.com/office/drawing/2014/main" id="{ADE0F2DE-B4B6-D10D-C5CF-283FF268DCBB}"/>
              </a:ext>
            </a:extLst>
          </p:cNvPr>
          <p:cNvPicPr>
            <a:picLocks noChangeAspect="1"/>
          </p:cNvPicPr>
          <p:nvPr/>
        </p:nvPicPr>
        <p:blipFill>
          <a:blip r:embed="rId3"/>
          <a:srcRect l="77711" b="21918"/>
          <a:stretch/>
        </p:blipFill>
        <p:spPr>
          <a:xfrm>
            <a:off x="5409676" y="717875"/>
            <a:ext cx="879112" cy="725363"/>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E87809C-7C83-3CD7-025A-0D066AB9B50C}"/>
                  </a:ext>
                </a:extLst>
              </p:cNvPr>
              <p:cNvSpPr txBox="1"/>
              <p:nvPr/>
            </p:nvSpPr>
            <p:spPr>
              <a:xfrm>
                <a:off x="6096000" y="850394"/>
                <a:ext cx="43922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m:t>
                      </m:r>
                    </m:oMath>
                  </m:oMathPara>
                </a14:m>
                <a:endParaRPr lang="en-US" sz="2000"/>
              </a:p>
            </p:txBody>
          </p:sp>
        </mc:Choice>
        <mc:Fallback xmlns="">
          <p:sp>
            <p:nvSpPr>
              <p:cNvPr id="28" name="TextBox 27">
                <a:extLst>
                  <a:ext uri="{FF2B5EF4-FFF2-40B4-BE49-F238E27FC236}">
                    <a16:creationId xmlns:a16="http://schemas.microsoft.com/office/drawing/2014/main" id="{4E87809C-7C83-3CD7-025A-0D066AB9B50C}"/>
                  </a:ext>
                </a:extLst>
              </p:cNvPr>
              <p:cNvSpPr txBox="1">
                <a:spLocks noRot="1" noChangeAspect="1" noMove="1" noResize="1" noEditPoints="1" noAdjustHandles="1" noChangeArrowheads="1" noChangeShapeType="1" noTextEdit="1"/>
              </p:cNvSpPr>
              <p:nvPr/>
            </p:nvSpPr>
            <p:spPr>
              <a:xfrm>
                <a:off x="6096000" y="850394"/>
                <a:ext cx="439223" cy="553998"/>
              </a:xfrm>
              <a:prstGeom prst="rect">
                <a:avLst/>
              </a:prstGeom>
              <a:blipFill>
                <a:blip r:embed="rId6"/>
                <a:stretch>
                  <a:fillRect/>
                </a:stretch>
              </a:blipFill>
            </p:spPr>
            <p:txBody>
              <a:bodyPr/>
              <a:lstStyle/>
              <a:p>
                <a:r>
                  <a:rPr lang="en-US">
                    <a:noFill/>
                  </a:rPr>
                  <a:t> </a:t>
                </a:r>
              </a:p>
            </p:txBody>
          </p:sp>
        </mc:Fallback>
      </mc:AlternateContent>
      <p:graphicFrame>
        <p:nvGraphicFramePr>
          <p:cNvPr id="7" name="Table 6">
            <a:extLst>
              <a:ext uri="{FF2B5EF4-FFF2-40B4-BE49-F238E27FC236}">
                <a16:creationId xmlns:a16="http://schemas.microsoft.com/office/drawing/2014/main" id="{FB8839B2-D0DE-D0F7-1A70-72B8ED177222}"/>
              </a:ext>
            </a:extLst>
          </p:cNvPr>
          <p:cNvGraphicFramePr>
            <a:graphicFrameLocks noGrp="1"/>
          </p:cNvGraphicFramePr>
          <p:nvPr/>
        </p:nvGraphicFramePr>
        <p:xfrm>
          <a:off x="571185" y="1908426"/>
          <a:ext cx="11488852" cy="1105513"/>
        </p:xfrm>
        <a:graphic>
          <a:graphicData uri="http://schemas.openxmlformats.org/drawingml/2006/table">
            <a:tbl>
              <a:tblPr/>
              <a:tblGrid>
                <a:gridCol w="11488852">
                  <a:extLst>
                    <a:ext uri="{9D8B030D-6E8A-4147-A177-3AD203B41FA5}">
                      <a16:colId xmlns:a16="http://schemas.microsoft.com/office/drawing/2014/main" val="2994056413"/>
                    </a:ext>
                  </a:extLst>
                </a:gridCol>
              </a:tblGrid>
              <a:tr h="1105513">
                <a:tc>
                  <a:txBody>
                    <a:bodyPr/>
                    <a:lstStyle/>
                    <a:p>
                      <a:pPr marL="457200" indent="-457200" fontAlgn="t">
                        <a:buFont typeface="Arial" panose="020B0604020202020204" pitchFamily="34" charset="0"/>
                        <a:buChar char="•"/>
                      </a:pPr>
                      <a:r>
                        <a:rPr lang="en-US" sz="2800" b="0" u="none">
                          <a:effectLst/>
                        </a:rPr>
                        <a:t>It is shown that this same result applies to </a:t>
                      </a:r>
                      <a:r>
                        <a:rPr lang="en-US" sz="2800" b="1" u="none">
                          <a:effectLst/>
                        </a:rPr>
                        <a:t>Killing horizons</a:t>
                      </a:r>
                    </a:p>
                  </a:txBody>
                  <a:tcPr marR="41275">
                    <a:lnL>
                      <a:noFill/>
                    </a:lnL>
                    <a:lnR>
                      <a:noFill/>
                    </a:lnR>
                    <a:lnT>
                      <a:noFill/>
                    </a:lnT>
                    <a:lnB>
                      <a:noFill/>
                    </a:lnB>
                    <a:solidFill>
                      <a:srgbClr val="FFFFFF"/>
                    </a:solidFill>
                  </a:tcPr>
                </a:tc>
                <a:extLst>
                  <a:ext uri="{0D108BD9-81ED-4DB2-BD59-A6C34878D82A}">
                    <a16:rowId xmlns:a16="http://schemas.microsoft.com/office/drawing/2014/main" val="3551359102"/>
                  </a:ext>
                </a:extLst>
              </a:tr>
            </a:tbl>
          </a:graphicData>
        </a:graphic>
      </p:graphicFrame>
      <p:graphicFrame>
        <p:nvGraphicFramePr>
          <p:cNvPr id="8" name="Table 7">
            <a:extLst>
              <a:ext uri="{FF2B5EF4-FFF2-40B4-BE49-F238E27FC236}">
                <a16:creationId xmlns:a16="http://schemas.microsoft.com/office/drawing/2014/main" id="{78BE9CF8-F149-DE70-434B-D4B8B4635A51}"/>
              </a:ext>
            </a:extLst>
          </p:cNvPr>
          <p:cNvGraphicFramePr>
            <a:graphicFrameLocks noGrp="1"/>
          </p:cNvGraphicFramePr>
          <p:nvPr/>
        </p:nvGraphicFramePr>
        <p:xfrm>
          <a:off x="703148" y="4160125"/>
          <a:ext cx="11488852" cy="1371600"/>
        </p:xfrm>
        <a:graphic>
          <a:graphicData uri="http://schemas.openxmlformats.org/drawingml/2006/table">
            <a:tbl>
              <a:tblPr/>
              <a:tblGrid>
                <a:gridCol w="11488852">
                  <a:extLst>
                    <a:ext uri="{9D8B030D-6E8A-4147-A177-3AD203B41FA5}">
                      <a16:colId xmlns:a16="http://schemas.microsoft.com/office/drawing/2014/main" val="2994056413"/>
                    </a:ext>
                  </a:extLst>
                </a:gridCol>
              </a:tblGrid>
              <a:tr h="1105513">
                <a:tc>
                  <a:txBody>
                    <a:bodyPr/>
                    <a:lstStyle/>
                    <a:p>
                      <a:pPr marL="457200" indent="-457200" fontAlgn="t">
                        <a:buFont typeface="Arial" panose="020B0604020202020204" pitchFamily="34" charset="0"/>
                        <a:buChar char="•"/>
                      </a:pPr>
                      <a:r>
                        <a:rPr lang="en-US" sz="2800" b="0" u="none">
                          <a:effectLst/>
                        </a:rPr>
                        <a:t>The cosmological horizon of de Sitter is a Killing horizon</a:t>
                      </a:r>
                      <a:r>
                        <a:rPr lang="en-US" sz="2800" b="1" u="none">
                          <a:effectLst/>
                        </a:rPr>
                        <a:t> </a:t>
                      </a:r>
                      <a:r>
                        <a:rPr lang="en-US" sz="2800" b="0" u="none">
                          <a:effectLst/>
                        </a:rPr>
                        <a:t>– we take the </a:t>
                      </a:r>
                      <a:r>
                        <a:rPr lang="en-US" sz="2800" b="1" u="none">
                          <a:effectLst/>
                        </a:rPr>
                        <a:t>cosmological horizon </a:t>
                      </a:r>
                      <a:r>
                        <a:rPr lang="en-US" sz="2800" b="0" u="none">
                          <a:effectLst/>
                        </a:rPr>
                        <a:t>to</a:t>
                      </a:r>
                      <a:r>
                        <a:rPr lang="en-US" sz="2800" b="1" u="none">
                          <a:effectLst/>
                        </a:rPr>
                        <a:t> perform the measure </a:t>
                      </a:r>
                      <a:r>
                        <a:rPr lang="en-US" sz="2800" b="0" u="none">
                          <a:effectLst/>
                        </a:rPr>
                        <a:t>and</a:t>
                      </a:r>
                      <a:r>
                        <a:rPr lang="en-US" sz="2800" b="1" u="none">
                          <a:effectLst/>
                        </a:rPr>
                        <a:t> induce a collapse </a:t>
                      </a:r>
                      <a:endParaRPr lang="en-US" sz="2800" b="0" u="none">
                        <a:effectLst/>
                      </a:endParaRPr>
                    </a:p>
                  </a:txBody>
                  <a:tcPr marR="41275">
                    <a:lnL>
                      <a:noFill/>
                    </a:lnL>
                    <a:lnR>
                      <a:noFill/>
                    </a:lnR>
                    <a:lnT>
                      <a:noFill/>
                    </a:lnT>
                    <a:lnB>
                      <a:noFill/>
                    </a:lnB>
                    <a:solidFill>
                      <a:srgbClr val="FFFFFF"/>
                    </a:solidFill>
                  </a:tcPr>
                </a:tc>
                <a:extLst>
                  <a:ext uri="{0D108BD9-81ED-4DB2-BD59-A6C34878D82A}">
                    <a16:rowId xmlns:a16="http://schemas.microsoft.com/office/drawing/2014/main" val="3551359102"/>
                  </a:ext>
                </a:extLst>
              </a:tr>
            </a:tbl>
          </a:graphicData>
        </a:graphic>
      </p:graphicFrame>
      <p:pic>
        <p:nvPicPr>
          <p:cNvPr id="11" name="Picture 10">
            <a:extLst>
              <a:ext uri="{FF2B5EF4-FFF2-40B4-BE49-F238E27FC236}">
                <a16:creationId xmlns:a16="http://schemas.microsoft.com/office/drawing/2014/main" id="{1F435529-3FF7-B23C-28AC-C37459B60FA5}"/>
              </a:ext>
            </a:extLst>
          </p:cNvPr>
          <p:cNvPicPr>
            <a:picLocks noChangeAspect="1"/>
          </p:cNvPicPr>
          <p:nvPr/>
        </p:nvPicPr>
        <p:blipFill>
          <a:blip r:embed="rId7"/>
          <a:stretch>
            <a:fillRect/>
          </a:stretch>
        </p:blipFill>
        <p:spPr>
          <a:xfrm>
            <a:off x="703148" y="5751971"/>
            <a:ext cx="5188391" cy="675617"/>
          </a:xfrm>
          <a:prstGeom prst="rect">
            <a:avLst/>
          </a:prstGeom>
        </p:spPr>
      </p:pic>
      <p:sp>
        <p:nvSpPr>
          <p:cNvPr id="12" name="Arrow: Right 11">
            <a:extLst>
              <a:ext uri="{FF2B5EF4-FFF2-40B4-BE49-F238E27FC236}">
                <a16:creationId xmlns:a16="http://schemas.microsoft.com/office/drawing/2014/main" id="{2EF3DC3C-0A88-BDC3-FD63-C1B713E671CE}"/>
              </a:ext>
            </a:extLst>
          </p:cNvPr>
          <p:cNvSpPr/>
          <p:nvPr/>
        </p:nvSpPr>
        <p:spPr>
          <a:xfrm>
            <a:off x="6096000" y="5906661"/>
            <a:ext cx="1676400" cy="32817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5034824-A8CA-FA5D-6BFD-CBB9ACA7D6B4}"/>
                  </a:ext>
                </a:extLst>
              </p:cNvPr>
              <p:cNvSpPr txBox="1"/>
              <p:nvPr/>
            </p:nvSpPr>
            <p:spPr>
              <a:xfrm>
                <a:off x="6607925" y="5410103"/>
                <a:ext cx="65255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s-ES" sz="3600" b="0" i="1" smtClean="0">
                              <a:latin typeface="Cambria Math" panose="02040503050406030204" pitchFamily="18" charset="0"/>
                            </a:rPr>
                            <m:t>𝐻</m:t>
                          </m:r>
                        </m:e>
                        <m:sub>
                          <m:r>
                            <m:rPr>
                              <m:sty m:val="p"/>
                            </m:rPr>
                            <a:rPr lang="el-GR" sz="3600" i="1" smtClean="0">
                              <a:latin typeface="Cambria Math" panose="02040503050406030204" pitchFamily="18" charset="0"/>
                              <a:ea typeface="Cambria Math" panose="02040503050406030204" pitchFamily="18" charset="0"/>
                            </a:rPr>
                            <m:t>Λ</m:t>
                          </m:r>
                        </m:sub>
                      </m:sSub>
                    </m:oMath>
                  </m:oMathPara>
                </a14:m>
                <a:endParaRPr lang="en-US" sz="2000"/>
              </a:p>
            </p:txBody>
          </p:sp>
        </mc:Choice>
        <mc:Fallback xmlns="">
          <p:sp>
            <p:nvSpPr>
              <p:cNvPr id="20" name="TextBox 19">
                <a:extLst>
                  <a:ext uri="{FF2B5EF4-FFF2-40B4-BE49-F238E27FC236}">
                    <a16:creationId xmlns:a16="http://schemas.microsoft.com/office/drawing/2014/main" id="{05034824-A8CA-FA5D-6BFD-CBB9ACA7D6B4}"/>
                  </a:ext>
                </a:extLst>
              </p:cNvPr>
              <p:cNvSpPr txBox="1">
                <a:spLocks noRot="1" noChangeAspect="1" noMove="1" noResize="1" noEditPoints="1" noAdjustHandles="1" noChangeArrowheads="1" noChangeShapeType="1" noTextEdit="1"/>
              </p:cNvSpPr>
              <p:nvPr/>
            </p:nvSpPr>
            <p:spPr>
              <a:xfrm>
                <a:off x="6607925" y="5410103"/>
                <a:ext cx="652550" cy="553998"/>
              </a:xfrm>
              <a:prstGeom prst="rect">
                <a:avLst/>
              </a:prstGeom>
              <a:blipFill>
                <a:blip r:embed="rId8"/>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82C1E2B1-8C9E-6749-8B4B-0324EFACFAAD}"/>
              </a:ext>
            </a:extLst>
          </p:cNvPr>
          <p:cNvSpPr txBox="1"/>
          <p:nvPr/>
        </p:nvSpPr>
        <p:spPr>
          <a:xfrm>
            <a:off x="1071956" y="2384500"/>
            <a:ext cx="6543040" cy="369332"/>
          </a:xfrm>
          <a:prstGeom prst="rect">
            <a:avLst/>
          </a:prstGeom>
          <a:noFill/>
        </p:spPr>
        <p:txBody>
          <a:bodyPr wrap="square" rtlCol="0">
            <a:spAutoFit/>
          </a:bodyPr>
          <a:lstStyle/>
          <a:p>
            <a:r>
              <a:rPr lang="en-US" sz="1800" b="0" u="none">
                <a:solidFill>
                  <a:schemeClr val="accent4">
                    <a:lumMod val="50000"/>
                  </a:schemeClr>
                </a:solidFill>
                <a:effectLst/>
              </a:rPr>
              <a:t>[D.</a:t>
            </a:r>
            <a:r>
              <a:rPr lang="en-US" sz="1800">
                <a:solidFill>
                  <a:schemeClr val="accent4">
                    <a:lumMod val="50000"/>
                  </a:schemeClr>
                </a:solidFill>
              </a:rPr>
              <a:t> Danielson, G. </a:t>
            </a:r>
            <a:r>
              <a:rPr lang="en-US" sz="1800" err="1">
                <a:solidFill>
                  <a:schemeClr val="accent4">
                    <a:lumMod val="50000"/>
                  </a:schemeClr>
                </a:solidFill>
              </a:rPr>
              <a:t>Satishchandran</a:t>
            </a:r>
            <a:r>
              <a:rPr lang="en-US" sz="1800">
                <a:solidFill>
                  <a:schemeClr val="accent4">
                    <a:lumMod val="50000"/>
                  </a:schemeClr>
                </a:solidFill>
              </a:rPr>
              <a:t>, R. Wald</a:t>
            </a:r>
            <a:r>
              <a:rPr lang="en-US" sz="1800" b="0" u="none">
                <a:solidFill>
                  <a:schemeClr val="accent4">
                    <a:lumMod val="50000"/>
                  </a:schemeClr>
                </a:solidFill>
                <a:effectLst/>
              </a:rPr>
              <a:t>, arXiv:2301.00026]</a:t>
            </a:r>
            <a:endParaRPr lang="en-US">
              <a:solidFill>
                <a:schemeClr val="accent4">
                  <a:lumMod val="50000"/>
                </a:schemeClr>
              </a:solidFill>
            </a:endParaRPr>
          </a:p>
        </p:txBody>
      </p:sp>
    </p:spTree>
    <p:extLst>
      <p:ext uri="{BB962C8B-B14F-4D97-AF65-F5344CB8AC3E}">
        <p14:creationId xmlns:p14="http://schemas.microsoft.com/office/powerpoint/2010/main" val="65736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503963BF-D844-087E-C4AC-5ACD1D66B54E}"/>
              </a:ext>
            </a:extLst>
          </p:cNvPr>
          <p:cNvPicPr>
            <a:picLocks noChangeAspect="1"/>
          </p:cNvPicPr>
          <p:nvPr/>
        </p:nvPicPr>
        <p:blipFill>
          <a:blip r:embed="rId2">
            <a:duotone>
              <a:prstClr val="black"/>
              <a:srgbClr val="DBF4E6">
                <a:tint val="45000"/>
                <a:satMod val="400000"/>
              </a:srgbClr>
            </a:duotone>
          </a:blip>
          <a:srcRect l="2993" t="32746" r="80037" b="2643"/>
          <a:stretch/>
        </p:blipFill>
        <p:spPr>
          <a:xfrm>
            <a:off x="7355340" y="3701419"/>
            <a:ext cx="617791" cy="553998"/>
          </a:xfrm>
          <a:prstGeom prst="rect">
            <a:avLst/>
          </a:prstGeom>
        </p:spPr>
      </p:pic>
      <p:pic>
        <p:nvPicPr>
          <p:cNvPr id="39" name="Picture 38">
            <a:extLst>
              <a:ext uri="{FF2B5EF4-FFF2-40B4-BE49-F238E27FC236}">
                <a16:creationId xmlns:a16="http://schemas.microsoft.com/office/drawing/2014/main" id="{967E3311-3B96-849F-2089-572ECB835BC5}"/>
              </a:ext>
            </a:extLst>
          </p:cNvPr>
          <p:cNvPicPr>
            <a:picLocks noChangeAspect="1"/>
          </p:cNvPicPr>
          <p:nvPr/>
        </p:nvPicPr>
        <p:blipFill>
          <a:blip r:embed="rId3"/>
          <a:stretch>
            <a:fillRect/>
          </a:stretch>
        </p:blipFill>
        <p:spPr>
          <a:xfrm>
            <a:off x="273847" y="3921897"/>
            <a:ext cx="3129280" cy="407486"/>
          </a:xfrm>
          <a:prstGeom prst="rect">
            <a:avLst/>
          </a:prstGeom>
        </p:spPr>
      </p:pic>
      <p:pic>
        <p:nvPicPr>
          <p:cNvPr id="38" name="Picture 37" descr="A black line with a long black line&#10;&#10;Description automatically generated with medium confidence">
            <a:extLst>
              <a:ext uri="{FF2B5EF4-FFF2-40B4-BE49-F238E27FC236}">
                <a16:creationId xmlns:a16="http://schemas.microsoft.com/office/drawing/2014/main" id="{E90EB907-27CB-9443-6457-5ADA15E5FF69}"/>
              </a:ext>
            </a:extLst>
          </p:cNvPr>
          <p:cNvPicPr>
            <a:picLocks noChangeAspect="1"/>
          </p:cNvPicPr>
          <p:nvPr/>
        </p:nvPicPr>
        <p:blipFill>
          <a:blip r:embed="rId4">
            <a:extLst>
              <a:ext uri="{28A0092B-C50C-407E-A947-70E740481C1C}">
                <a14:useLocalDpi xmlns:a14="http://schemas.microsoft.com/office/drawing/2010/main" val="0"/>
              </a:ext>
            </a:extLst>
          </a:blip>
          <a:srcRect r="30125"/>
          <a:stretch/>
        </p:blipFill>
        <p:spPr>
          <a:xfrm>
            <a:off x="1848288" y="3291881"/>
            <a:ext cx="967613" cy="737273"/>
          </a:xfrm>
          <a:prstGeom prst="rect">
            <a:avLst/>
          </a:prstGeom>
        </p:spPr>
      </p:pic>
      <p:pic>
        <p:nvPicPr>
          <p:cNvPr id="54" name="Picture 53">
            <a:extLst>
              <a:ext uri="{FF2B5EF4-FFF2-40B4-BE49-F238E27FC236}">
                <a16:creationId xmlns:a16="http://schemas.microsoft.com/office/drawing/2014/main" id="{80D88EF9-2D54-E55B-7855-97C6E9A7891D}"/>
              </a:ext>
            </a:extLst>
          </p:cNvPr>
          <p:cNvPicPr>
            <a:picLocks noChangeAspect="1"/>
          </p:cNvPicPr>
          <p:nvPr/>
        </p:nvPicPr>
        <p:blipFill>
          <a:blip r:embed="rId5"/>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9D0D491A-0EF9-C4C6-564B-39BEF1A43297}"/>
              </a:ext>
            </a:extLst>
          </p:cNvPr>
          <p:cNvPicPr>
            <a:picLocks noChangeAspect="1"/>
          </p:cNvPicPr>
          <p:nvPr/>
        </p:nvPicPr>
        <p:blipFill>
          <a:blip r:embed="rId5"/>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59CD8940-775B-0DCC-A033-04E391E77FFF}"/>
              </a:ext>
            </a:extLst>
          </p:cNvPr>
          <p:cNvPicPr>
            <a:picLocks noChangeAspect="1"/>
          </p:cNvPicPr>
          <p:nvPr/>
        </p:nvPicPr>
        <p:blipFill>
          <a:blip r:embed="rId5"/>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8CBB96F0-4380-5824-48D3-1706B2217D61}"/>
              </a:ext>
            </a:extLst>
          </p:cNvPr>
          <p:cNvPicPr>
            <a:picLocks noChangeAspect="1"/>
          </p:cNvPicPr>
          <p:nvPr/>
        </p:nvPicPr>
        <p:blipFill>
          <a:blip r:embed="rId5"/>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4683DD-8C6A-413F-35AD-95D0C96D8DCC}"/>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CE9BE8D5-31B5-5DC6-1AAE-3B2B70A2BD71}"/>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E9E0A10E-A885-7E99-42E5-ACCEE27EFF59}"/>
                </a:ext>
              </a:extLst>
            </p:cNvPr>
            <p:cNvPicPr>
              <a:picLocks noChangeAspect="1"/>
            </p:cNvPicPr>
            <p:nvPr/>
          </p:nvPicPr>
          <p:blipFill rotWithShape="1">
            <a:blip r:embed="rId6">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B05B2F4A-6405-2128-4654-9E0975C8DC8D}"/>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0E1A3ED4-9B47-EE72-8A86-526232BBFD98}"/>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25083EAB-520B-5CD3-CA28-565106039EF4}"/>
                </a:ext>
              </a:extLst>
            </p:cNvPr>
            <p:cNvPicPr>
              <a:picLocks noChangeAspect="1"/>
            </p:cNvPicPr>
            <p:nvPr/>
          </p:nvPicPr>
          <p:blipFill rotWithShape="1">
            <a:blip r:embed="rId6">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4DCD988F-24EB-3156-92A9-040E15ED1DD6}"/>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CE88BF-E2CB-3A8B-2E2B-C62FED260814}"/>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98F82F-DE35-7A49-5506-E54B0DB5DAFE}"/>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FA3EE9-F4C4-4CC3-610B-9297B00B4DD1}"/>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AF8445-2808-0450-F785-1C7E8E725C5F}"/>
              </a:ext>
            </a:extLst>
          </p:cNvPr>
          <p:cNvPicPr>
            <a:picLocks noChangeAspect="1"/>
          </p:cNvPicPr>
          <p:nvPr/>
        </p:nvPicPr>
        <p:blipFill rotWithShape="1">
          <a:blip r:embed="rId7">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3A05D012-5940-013A-F2FD-A057EBCB2351}"/>
              </a:ext>
            </a:extLst>
          </p:cNvPr>
          <p:cNvPicPr>
            <a:picLocks noChangeAspect="1"/>
          </p:cNvPicPr>
          <p:nvPr/>
        </p:nvPicPr>
        <p:blipFill rotWithShape="1">
          <a:blip r:embed="rId7">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E0CFB5C7-C650-F239-C284-131972BAA6C9}"/>
              </a:ext>
            </a:extLst>
          </p:cNvPr>
          <p:cNvPicPr>
            <a:picLocks noChangeAspect="1"/>
          </p:cNvPicPr>
          <p:nvPr/>
        </p:nvPicPr>
        <p:blipFill rotWithShape="1">
          <a:blip r:embed="rId7">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907605B-8188-22C8-6699-E635FA356E22}"/>
              </a:ext>
            </a:extLst>
          </p:cNvPr>
          <p:cNvPicPr>
            <a:picLocks noChangeAspect="1"/>
          </p:cNvPicPr>
          <p:nvPr/>
        </p:nvPicPr>
        <p:blipFill rotWithShape="1">
          <a:blip r:embed="rId7">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8"/>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9">
            <a:clrChange>
              <a:clrFrom>
                <a:srgbClr val="FFFFFF"/>
              </a:clrFrom>
              <a:clrTo>
                <a:srgbClr val="FFFFFF">
                  <a:alpha val="0"/>
                </a:srgbClr>
              </a:clrTo>
            </a:clrChange>
          </a:blip>
          <a:srcRect r="68319" b="5520"/>
          <a:stretch/>
        </p:blipFill>
        <p:spPr>
          <a:xfrm>
            <a:off x="2838893" y="6386265"/>
            <a:ext cx="263569" cy="343068"/>
          </a:xfrm>
          <a:prstGeom prst="rect">
            <a:avLst/>
          </a:prstGeom>
        </p:spPr>
      </p:pic>
      <p:sp>
        <p:nvSpPr>
          <p:cNvPr id="4" name="Oval 3">
            <a:extLst>
              <a:ext uri="{FF2B5EF4-FFF2-40B4-BE49-F238E27FC236}">
                <a16:creationId xmlns:a16="http://schemas.microsoft.com/office/drawing/2014/main" id="{E06D061F-B0BB-3F0D-81FA-64946CF379F5}"/>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B784CD91-061A-D69C-8D7C-2CE698A5D457}"/>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24" name="Straight Arrow Connector 23">
            <a:extLst>
              <a:ext uri="{FF2B5EF4-FFF2-40B4-BE49-F238E27FC236}">
                <a16:creationId xmlns:a16="http://schemas.microsoft.com/office/drawing/2014/main" id="{C5A03E36-ED92-9BD5-4F1B-B26F24BF5287}"/>
              </a:ext>
            </a:extLst>
          </p:cNvPr>
          <p:cNvCxnSpPr>
            <a:cxnSpLocks/>
          </p:cNvCxnSpPr>
          <p:nvPr/>
        </p:nvCxnSpPr>
        <p:spPr>
          <a:xfrm>
            <a:off x="7810421" y="2328084"/>
            <a:ext cx="1890312" cy="12067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03B52E-9524-3D1A-536C-8FBBE0D21687}"/>
              </a:ext>
            </a:extLst>
          </p:cNvPr>
          <p:cNvCxnSpPr>
            <a:cxnSpLocks/>
          </p:cNvCxnSpPr>
          <p:nvPr/>
        </p:nvCxnSpPr>
        <p:spPr>
          <a:xfrm flipV="1">
            <a:off x="7847616" y="3875598"/>
            <a:ext cx="1853117" cy="1214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08FB15-6841-C803-CA21-8BE1396C2E9F}"/>
              </a:ext>
            </a:extLst>
          </p:cNvPr>
          <p:cNvCxnSpPr>
            <a:cxnSpLocks/>
          </p:cNvCxnSpPr>
          <p:nvPr/>
        </p:nvCxnSpPr>
        <p:spPr>
          <a:xfrm>
            <a:off x="5626264" y="2665369"/>
            <a:ext cx="4074469" cy="86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B98C3E5-DA48-C6FF-8185-C2380BE000B4}"/>
              </a:ext>
            </a:extLst>
          </p:cNvPr>
          <p:cNvCxnSpPr>
            <a:cxnSpLocks/>
            <a:stCxn id="13" idx="0"/>
          </p:cNvCxnSpPr>
          <p:nvPr/>
        </p:nvCxnSpPr>
        <p:spPr>
          <a:xfrm flipV="1">
            <a:off x="5580502" y="3875598"/>
            <a:ext cx="4120231" cy="806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3C8081-09EA-250E-B704-52DF3BC7031E}"/>
              </a:ext>
            </a:extLst>
          </p:cNvPr>
          <p:cNvSpPr txBox="1"/>
          <p:nvPr/>
        </p:nvSpPr>
        <p:spPr>
          <a:xfrm>
            <a:off x="9550400" y="3520569"/>
            <a:ext cx="1971040" cy="369332"/>
          </a:xfrm>
          <a:prstGeom prst="rect">
            <a:avLst/>
          </a:prstGeom>
          <a:noFill/>
        </p:spPr>
        <p:txBody>
          <a:bodyPr wrap="square" rtlCol="0">
            <a:spAutoFit/>
          </a:bodyPr>
          <a:lstStyle/>
          <a:p>
            <a:r>
              <a:rPr lang="en-US"/>
              <a:t>Final Observer</a:t>
            </a:r>
          </a:p>
        </p:txBody>
      </p:sp>
      <p:cxnSp>
        <p:nvCxnSpPr>
          <p:cNvPr id="36" name="Straight Connector 35">
            <a:extLst>
              <a:ext uri="{FF2B5EF4-FFF2-40B4-BE49-F238E27FC236}">
                <a16:creationId xmlns:a16="http://schemas.microsoft.com/office/drawing/2014/main" id="{C13A7D18-22FE-B20D-720A-0373755E729F}"/>
              </a:ext>
            </a:extLst>
          </p:cNvPr>
          <p:cNvCxnSpPr/>
          <p:nvPr/>
        </p:nvCxnSpPr>
        <p:spPr>
          <a:xfrm>
            <a:off x="8664296" y="1769597"/>
            <a:ext cx="0" cy="408987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3F37797-7E94-77B0-2445-10EFEFB89FB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613542" y="5945136"/>
            <a:ext cx="831937" cy="363111"/>
          </a:xfrm>
          <a:prstGeom prst="rect">
            <a:avLst/>
          </a:prstGeom>
        </p:spPr>
      </p:pic>
      <p:sp>
        <p:nvSpPr>
          <p:cNvPr id="44" name="Rectangle: Rounded Corners 43">
            <a:extLst>
              <a:ext uri="{FF2B5EF4-FFF2-40B4-BE49-F238E27FC236}">
                <a16:creationId xmlns:a16="http://schemas.microsoft.com/office/drawing/2014/main" id="{A8962884-46D8-DFEF-9CEF-F248245A4CE4}"/>
              </a:ext>
            </a:extLst>
          </p:cNvPr>
          <p:cNvSpPr/>
          <p:nvPr/>
        </p:nvSpPr>
        <p:spPr>
          <a:xfrm>
            <a:off x="113069" y="2610152"/>
            <a:ext cx="3340999" cy="2033002"/>
          </a:xfrm>
          <a:prstGeom prst="roundRect">
            <a:avLst/>
          </a:prstGeom>
          <a:solidFill>
            <a:srgbClr val="00B050">
              <a:alpha val="10196"/>
            </a:srgb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green check mark in a circle&#10;&#10;Description automatically generated">
            <a:extLst>
              <a:ext uri="{FF2B5EF4-FFF2-40B4-BE49-F238E27FC236}">
                <a16:creationId xmlns:a16="http://schemas.microsoft.com/office/drawing/2014/main" id="{CCAC6AE7-872E-3266-1FEE-0B19148CE89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07217" y="2912373"/>
            <a:ext cx="764630" cy="764630"/>
          </a:xfrm>
          <a:prstGeom prst="rect">
            <a:avLst/>
          </a:prstGeom>
        </p:spPr>
      </p:pic>
      <p:pic>
        <p:nvPicPr>
          <p:cNvPr id="34" name="Picture 33" descr="A green check mark in a circle&#10;&#10;Description automatically generated">
            <a:extLst>
              <a:ext uri="{FF2B5EF4-FFF2-40B4-BE49-F238E27FC236}">
                <a16:creationId xmlns:a16="http://schemas.microsoft.com/office/drawing/2014/main" id="{E86DDE1A-78AD-93D2-DDF4-A709FBAD98CB}"/>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870255" y="3294688"/>
            <a:ext cx="764630" cy="764630"/>
          </a:xfrm>
          <a:prstGeom prst="rect">
            <a:avLst/>
          </a:prstGeom>
        </p:spPr>
      </p:pic>
      <p:sp>
        <p:nvSpPr>
          <p:cNvPr id="35" name="Rectangle: Rounded Corners 34">
            <a:extLst>
              <a:ext uri="{FF2B5EF4-FFF2-40B4-BE49-F238E27FC236}">
                <a16:creationId xmlns:a16="http://schemas.microsoft.com/office/drawing/2014/main" id="{E7845532-7E69-1B51-7D3B-4EF58FDD9E7D}"/>
              </a:ext>
            </a:extLst>
          </p:cNvPr>
          <p:cNvSpPr/>
          <p:nvPr/>
        </p:nvSpPr>
        <p:spPr>
          <a:xfrm>
            <a:off x="4517291" y="1448941"/>
            <a:ext cx="3991247" cy="5058953"/>
          </a:xfrm>
          <a:prstGeom prst="roundRect">
            <a:avLst/>
          </a:prstGeom>
          <a:solidFill>
            <a:srgbClr val="FF0000">
              <a:alpha val="16863"/>
            </a:srgbClr>
          </a:solidFill>
          <a:ln w="38100">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TextBox 42">
            <a:extLst>
              <a:ext uri="{FF2B5EF4-FFF2-40B4-BE49-F238E27FC236}">
                <a16:creationId xmlns:a16="http://schemas.microsoft.com/office/drawing/2014/main" id="{2CD15A9C-8695-978A-978F-1D6551F29F7B}"/>
              </a:ext>
            </a:extLst>
          </p:cNvPr>
          <p:cNvSpPr txBox="1"/>
          <p:nvPr/>
        </p:nvSpPr>
        <p:spPr>
          <a:xfrm>
            <a:off x="5422302" y="5944287"/>
            <a:ext cx="3371373" cy="523220"/>
          </a:xfrm>
          <a:prstGeom prst="rect">
            <a:avLst/>
          </a:prstGeom>
          <a:noFill/>
        </p:spPr>
        <p:txBody>
          <a:bodyPr wrap="square" rtlCol="0">
            <a:spAutoFit/>
          </a:bodyPr>
          <a:lstStyle/>
          <a:p>
            <a:r>
              <a:rPr lang="en-US" sz="2800">
                <a:solidFill>
                  <a:srgbClr val="FF0000"/>
                </a:solidFill>
              </a:rPr>
              <a:t>Imprinting ?</a:t>
            </a:r>
            <a:endParaRPr lang="en-US" sz="280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AD65592-6152-1D03-0C85-C54313771F6E}"/>
                  </a:ext>
                </a:extLst>
              </p:cNvPr>
              <p:cNvSpPr txBox="1"/>
              <p:nvPr/>
            </p:nvSpPr>
            <p:spPr>
              <a:xfrm>
                <a:off x="7354021" y="3187168"/>
                <a:ext cx="65255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s-ES" sz="3600" b="0" i="1" smtClean="0">
                              <a:latin typeface="Cambria Math" panose="02040503050406030204" pitchFamily="18" charset="0"/>
                            </a:rPr>
                            <m:t>𝐻</m:t>
                          </m:r>
                        </m:e>
                        <m:sub>
                          <m:r>
                            <m:rPr>
                              <m:sty m:val="p"/>
                            </m:rPr>
                            <a:rPr lang="el-GR" sz="3600" i="1" smtClean="0">
                              <a:latin typeface="Cambria Math" panose="02040503050406030204" pitchFamily="18" charset="0"/>
                              <a:ea typeface="Cambria Math" panose="02040503050406030204" pitchFamily="18" charset="0"/>
                            </a:rPr>
                            <m:t>Λ</m:t>
                          </m:r>
                        </m:sub>
                      </m:sSub>
                    </m:oMath>
                  </m:oMathPara>
                </a14:m>
                <a:endParaRPr lang="en-US" sz="2000"/>
              </a:p>
            </p:txBody>
          </p:sp>
        </mc:Choice>
        <mc:Fallback xmlns="">
          <p:sp>
            <p:nvSpPr>
              <p:cNvPr id="46" name="TextBox 45">
                <a:extLst>
                  <a:ext uri="{FF2B5EF4-FFF2-40B4-BE49-F238E27FC236}">
                    <a16:creationId xmlns:a16="http://schemas.microsoft.com/office/drawing/2014/main" id="{5AD65592-6152-1D03-0C85-C54313771F6E}"/>
                  </a:ext>
                </a:extLst>
              </p:cNvPr>
              <p:cNvSpPr txBox="1">
                <a:spLocks noRot="1" noChangeAspect="1" noMove="1" noResize="1" noEditPoints="1" noAdjustHandles="1" noChangeArrowheads="1" noChangeShapeType="1" noTextEdit="1"/>
              </p:cNvSpPr>
              <p:nvPr/>
            </p:nvSpPr>
            <p:spPr>
              <a:xfrm>
                <a:off x="7354021" y="3187168"/>
                <a:ext cx="652550" cy="553998"/>
              </a:xfrm>
              <a:prstGeom prst="rect">
                <a:avLst/>
              </a:prstGeom>
              <a:blipFill>
                <a:blip r:embed="rId12"/>
                <a:stretch>
                  <a:fillRect/>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14AC472C-9188-B8A3-8EC0-5FD21B09D0FE}"/>
              </a:ext>
            </a:extLst>
          </p:cNvPr>
          <p:cNvSpPr/>
          <p:nvPr/>
        </p:nvSpPr>
        <p:spPr>
          <a:xfrm>
            <a:off x="4635756" y="1637110"/>
            <a:ext cx="3695442" cy="4046813"/>
          </a:xfrm>
          <a:prstGeom prst="roundRect">
            <a:avLst/>
          </a:prstGeom>
          <a:solidFill>
            <a:srgbClr val="00B050">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rPr>
              <a:t>Measure:  </a:t>
            </a:r>
          </a:p>
        </p:txBody>
      </p:sp>
    </p:spTree>
    <p:extLst>
      <p:ext uri="{BB962C8B-B14F-4D97-AF65-F5344CB8AC3E}">
        <p14:creationId xmlns:p14="http://schemas.microsoft.com/office/powerpoint/2010/main" val="261892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2E2A-E8CF-EC7F-2AF9-C4BC662D7C2B}"/>
              </a:ext>
            </a:extLst>
          </p:cNvPr>
          <p:cNvSpPr>
            <a:spLocks noGrp="1"/>
          </p:cNvSpPr>
          <p:nvPr>
            <p:ph type="title"/>
          </p:nvPr>
        </p:nvSpPr>
        <p:spPr>
          <a:xfrm>
            <a:off x="726440" y="65217"/>
            <a:ext cx="10515600" cy="1325563"/>
          </a:xfrm>
        </p:spPr>
        <p:txBody>
          <a:bodyPr/>
          <a:lstStyle/>
          <a:p>
            <a:r>
              <a:rPr lang="en-US"/>
              <a:t>Late time observables</a:t>
            </a:r>
          </a:p>
        </p:txBody>
      </p:sp>
      <p:pic>
        <p:nvPicPr>
          <p:cNvPr id="4" name="Content Placeholder 4" descr="A diagram of a number of objects&#10;&#10;Description automatically generated with medium confidence">
            <a:extLst>
              <a:ext uri="{FF2B5EF4-FFF2-40B4-BE49-F238E27FC236}">
                <a16:creationId xmlns:a16="http://schemas.microsoft.com/office/drawing/2014/main" id="{6496186E-35EA-EE11-1145-342C7206C85F}"/>
              </a:ext>
            </a:extLst>
          </p:cNvPr>
          <p:cNvPicPr>
            <a:picLocks noChangeAspect="1"/>
          </p:cNvPicPr>
          <p:nvPr/>
        </p:nvPicPr>
        <p:blipFill>
          <a:blip r:embed="rId2">
            <a:extLst>
              <a:ext uri="{28A0092B-C50C-407E-A947-70E740481C1C}">
                <a14:useLocalDpi xmlns:a14="http://schemas.microsoft.com/office/drawing/2010/main" val="0"/>
              </a:ext>
            </a:extLst>
          </a:blip>
          <a:srcRect r="43394"/>
          <a:stretch/>
        </p:blipFill>
        <p:spPr>
          <a:xfrm>
            <a:off x="417197" y="2268071"/>
            <a:ext cx="2100954" cy="1325563"/>
          </a:xfrm>
          <a:prstGeom prst="rect">
            <a:avLst/>
          </a:prstGeom>
        </p:spPr>
      </p:pic>
      <p:sp>
        <p:nvSpPr>
          <p:cNvPr id="5" name="TextBox 4">
            <a:extLst>
              <a:ext uri="{FF2B5EF4-FFF2-40B4-BE49-F238E27FC236}">
                <a16:creationId xmlns:a16="http://schemas.microsoft.com/office/drawing/2014/main" id="{B43DC5BF-8228-F825-23F9-50E456576897}"/>
              </a:ext>
            </a:extLst>
          </p:cNvPr>
          <p:cNvSpPr txBox="1"/>
          <p:nvPr/>
        </p:nvSpPr>
        <p:spPr>
          <a:xfrm>
            <a:off x="5205864" y="2700436"/>
            <a:ext cx="6640696" cy="1138773"/>
          </a:xfrm>
          <a:prstGeom prst="rect">
            <a:avLst/>
          </a:prstGeom>
          <a:noFill/>
        </p:spPr>
        <p:txBody>
          <a:bodyPr wrap="square" rtlCol="0">
            <a:spAutoFit/>
          </a:bodyPr>
          <a:lstStyle/>
          <a:p>
            <a:pPr algn="l"/>
            <a:r>
              <a:rPr lang="en-US" sz="2800" b="0" i="0" u="none" strike="noStrike" baseline="0">
                <a:latin typeface="+mj-lt"/>
              </a:rPr>
              <a:t>can </a:t>
            </a:r>
            <a:r>
              <a:rPr lang="en-US" sz="2800">
                <a:latin typeface="+mj-lt"/>
              </a:rPr>
              <a:t>give </a:t>
            </a:r>
            <a:r>
              <a:rPr lang="en-US" sz="2800" b="0" i="0" u="none" strike="noStrike" baseline="0">
                <a:latin typeface="+mj-lt"/>
              </a:rPr>
              <a:t>a measurable signal in the </a:t>
            </a:r>
            <a:r>
              <a:rPr lang="en-US" sz="2800" b="1" i="0" u="none" strike="noStrike" baseline="0">
                <a:latin typeface="+mj-lt"/>
              </a:rPr>
              <a:t>halo</a:t>
            </a:r>
            <a:r>
              <a:rPr lang="en-US" sz="2800" b="0" i="0" u="none" strike="noStrike" baseline="0">
                <a:latin typeface="+mj-lt"/>
              </a:rPr>
              <a:t> </a:t>
            </a:r>
            <a:r>
              <a:rPr lang="en-US" sz="2800" b="1" i="0" u="none" strike="noStrike" baseline="0">
                <a:latin typeface="+mj-lt"/>
              </a:rPr>
              <a:t>bias</a:t>
            </a:r>
            <a:r>
              <a:rPr lang="en-US" sz="2800" b="0" i="0" u="none" strike="noStrike" baseline="0">
                <a:latin typeface="+mj-lt"/>
              </a:rPr>
              <a:t> </a:t>
            </a:r>
            <a:r>
              <a:rPr lang="en-US" sz="2000" b="0" i="0" u="none" strike="noStrike" baseline="0">
                <a:latin typeface="+mj-lt"/>
              </a:rPr>
              <a:t>(in the non-Gaussian part of the 2- and 3-point functions of dark matter halos). </a:t>
            </a:r>
            <a:endParaRPr lang="en-US" sz="2000">
              <a:latin typeface="+mj-lt"/>
            </a:endParaRPr>
          </a:p>
        </p:txBody>
      </p:sp>
      <p:pic>
        <p:nvPicPr>
          <p:cNvPr id="6" name="Content Placeholder 4" descr="A diagram of a number of objects&#10;&#10;Description automatically generated with medium confidence">
            <a:extLst>
              <a:ext uri="{FF2B5EF4-FFF2-40B4-BE49-F238E27FC236}">
                <a16:creationId xmlns:a16="http://schemas.microsoft.com/office/drawing/2014/main" id="{7C3C3532-E5C5-DE62-4F52-BB197FBE4C00}"/>
              </a:ext>
            </a:extLst>
          </p:cNvPr>
          <p:cNvPicPr>
            <a:picLocks noChangeAspect="1"/>
          </p:cNvPicPr>
          <p:nvPr/>
        </p:nvPicPr>
        <p:blipFill>
          <a:blip r:embed="rId2">
            <a:extLst>
              <a:ext uri="{28A0092B-C50C-407E-A947-70E740481C1C}">
                <a14:useLocalDpi xmlns:a14="http://schemas.microsoft.com/office/drawing/2010/main" val="0"/>
              </a:ext>
            </a:extLst>
          </a:blip>
          <a:srcRect l="61859" t="33635" r="6326" b="39676"/>
          <a:stretch/>
        </p:blipFill>
        <p:spPr>
          <a:xfrm>
            <a:off x="2854960" y="2565499"/>
            <a:ext cx="2350904" cy="704323"/>
          </a:xfrm>
          <a:prstGeom prst="rect">
            <a:avLst/>
          </a:prstGeom>
        </p:spPr>
      </p:pic>
      <p:pic>
        <p:nvPicPr>
          <p:cNvPr id="7" name="Picture 6">
            <a:extLst>
              <a:ext uri="{FF2B5EF4-FFF2-40B4-BE49-F238E27FC236}">
                <a16:creationId xmlns:a16="http://schemas.microsoft.com/office/drawing/2014/main" id="{EF1AFABE-B239-AAB4-71A3-EEEC13D16A20}"/>
              </a:ext>
            </a:extLst>
          </p:cNvPr>
          <p:cNvPicPr>
            <a:picLocks noChangeAspect="1"/>
          </p:cNvPicPr>
          <p:nvPr/>
        </p:nvPicPr>
        <p:blipFill>
          <a:blip r:embed="rId3"/>
          <a:stretch>
            <a:fillRect/>
          </a:stretch>
        </p:blipFill>
        <p:spPr>
          <a:xfrm>
            <a:off x="2008562" y="4525591"/>
            <a:ext cx="4353105" cy="873673"/>
          </a:xfrm>
          <a:prstGeom prst="rect">
            <a:avLst/>
          </a:prstGeom>
        </p:spPr>
      </p:pic>
      <p:sp>
        <p:nvSpPr>
          <p:cNvPr id="8" name="Arrow: Right 7">
            <a:extLst>
              <a:ext uri="{FF2B5EF4-FFF2-40B4-BE49-F238E27FC236}">
                <a16:creationId xmlns:a16="http://schemas.microsoft.com/office/drawing/2014/main" id="{22DF9C2B-A64C-7AAF-59D0-A606D024267B}"/>
              </a:ext>
            </a:extLst>
          </p:cNvPr>
          <p:cNvSpPr/>
          <p:nvPr/>
        </p:nvSpPr>
        <p:spPr>
          <a:xfrm>
            <a:off x="2239515" y="2844800"/>
            <a:ext cx="557271" cy="204070"/>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 8">
            <a:extLst>
              <a:ext uri="{FF2B5EF4-FFF2-40B4-BE49-F238E27FC236}">
                <a16:creationId xmlns:a16="http://schemas.microsoft.com/office/drawing/2014/main" id="{5FEBE144-9CD2-6AF4-D3FB-673F50C7210A}"/>
              </a:ext>
            </a:extLst>
          </p:cNvPr>
          <p:cNvSpPr/>
          <p:nvPr/>
        </p:nvSpPr>
        <p:spPr>
          <a:xfrm rot="10800000" flipH="1">
            <a:off x="1012116" y="3269822"/>
            <a:ext cx="996446" cy="1698418"/>
          </a:xfrm>
          <a:prstGeom prst="bentArrow">
            <a:avLst>
              <a:gd name="adj1" fmla="val 7402"/>
              <a:gd name="adj2" fmla="val 9130"/>
              <a:gd name="adj3" fmla="val 12557"/>
              <a:gd name="adj4" fmla="val 2247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8EA78CF3-8E8B-A29D-621E-DA33ABBEE26A}"/>
              </a:ext>
            </a:extLst>
          </p:cNvPr>
          <p:cNvSpPr txBox="1"/>
          <p:nvPr/>
        </p:nvSpPr>
        <p:spPr>
          <a:xfrm>
            <a:off x="6207663" y="4662213"/>
            <a:ext cx="5984337" cy="2000548"/>
          </a:xfrm>
          <a:prstGeom prst="rect">
            <a:avLst/>
          </a:prstGeom>
          <a:noFill/>
        </p:spPr>
        <p:txBody>
          <a:bodyPr wrap="square" rtlCol="0">
            <a:spAutoFit/>
          </a:bodyPr>
          <a:lstStyle/>
          <a:p>
            <a:pPr algn="l"/>
            <a:r>
              <a:rPr lang="en-US" sz="2800">
                <a:latin typeface="CMR10"/>
              </a:rPr>
              <a:t>: Additional derivatives may i</a:t>
            </a:r>
            <a:r>
              <a:rPr lang="en-US" sz="2800" b="0" i="0" u="none" strike="noStrike" baseline="0">
                <a:latin typeface="CMR10"/>
              </a:rPr>
              <a:t>mprint</a:t>
            </a:r>
          </a:p>
          <a:p>
            <a:pPr algn="l"/>
            <a:r>
              <a:rPr lang="en-US" sz="2800" b="0" i="0" u="none" strike="noStrike" baseline="0">
                <a:latin typeface="CMR10"/>
              </a:rPr>
              <a:t>on </a:t>
            </a:r>
            <a:r>
              <a:rPr lang="en-US" sz="2800" b="1" i="0" u="none" strike="noStrike" baseline="0">
                <a:latin typeface="CMR10"/>
              </a:rPr>
              <a:t>intrinsic alignment </a:t>
            </a:r>
            <a:r>
              <a:rPr lang="en-US" sz="2800" b="0" i="0" u="none" strike="noStrike" baseline="0">
                <a:latin typeface="CMR10"/>
              </a:rPr>
              <a:t>between </a:t>
            </a:r>
            <a:r>
              <a:rPr lang="en-US" sz="2800" b="0" i="0" u="none" strike="noStrike" baseline="0" err="1">
                <a:latin typeface="CMR10"/>
              </a:rPr>
              <a:t>subhalos</a:t>
            </a:r>
            <a:r>
              <a:rPr lang="en-US" sz="2800" b="0" i="0" u="none" strike="noStrike" baseline="0">
                <a:latin typeface="CMR10"/>
              </a:rPr>
              <a:t> in the same patch </a:t>
            </a:r>
            <a:r>
              <a:rPr lang="en-US" sz="2000" b="0" i="0" u="none" strike="noStrike" baseline="0">
                <a:latin typeface="CMR10"/>
              </a:rPr>
              <a:t>(i.e. a tidal effect between these two </a:t>
            </a:r>
            <a:r>
              <a:rPr lang="en-US" sz="2000" b="0" i="0" u="none" strike="noStrike" baseline="0" err="1">
                <a:latin typeface="CMR10"/>
              </a:rPr>
              <a:t>subhalos</a:t>
            </a:r>
            <a:r>
              <a:rPr lang="en-US" sz="2000" b="0" i="0" u="none" strike="noStrike" baseline="0">
                <a:latin typeface="CMR10"/>
              </a:rPr>
              <a:t> linked to the polarization of the graviton)</a:t>
            </a:r>
            <a:endParaRPr lang="en-US" sz="2000">
              <a:latin typeface="+mj-lt"/>
            </a:endParaRPr>
          </a:p>
        </p:txBody>
      </p:sp>
      <p:sp>
        <p:nvSpPr>
          <p:cNvPr id="11" name="TextBox 10">
            <a:extLst>
              <a:ext uri="{FF2B5EF4-FFF2-40B4-BE49-F238E27FC236}">
                <a16:creationId xmlns:a16="http://schemas.microsoft.com/office/drawing/2014/main" id="{C9F586CD-B75F-1491-5E97-4E4DF853805F}"/>
              </a:ext>
            </a:extLst>
          </p:cNvPr>
          <p:cNvSpPr txBox="1"/>
          <p:nvPr/>
        </p:nvSpPr>
        <p:spPr>
          <a:xfrm>
            <a:off x="949960" y="1208421"/>
            <a:ext cx="11235626" cy="830997"/>
          </a:xfrm>
          <a:prstGeom prst="rect">
            <a:avLst/>
          </a:prstGeom>
          <a:noFill/>
        </p:spPr>
        <p:txBody>
          <a:bodyPr wrap="square" rtlCol="0">
            <a:spAutoFit/>
          </a:bodyPr>
          <a:lstStyle/>
          <a:p>
            <a:pPr algn="l"/>
            <a:r>
              <a:rPr lang="en-US" sz="2400">
                <a:latin typeface="+mj-lt"/>
              </a:rPr>
              <a:t>Results get classically transmitted to after inflation through horizon-exit and later deceleration of spacetime, which makes fluctuations re-enter. Then:</a:t>
            </a:r>
          </a:p>
        </p:txBody>
      </p:sp>
    </p:spTree>
    <p:extLst>
      <p:ext uri="{BB962C8B-B14F-4D97-AF65-F5344CB8AC3E}">
        <p14:creationId xmlns:p14="http://schemas.microsoft.com/office/powerpoint/2010/main" val="389603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F355-5556-787D-04D5-DB5BAAB95ECB}"/>
              </a:ext>
            </a:extLst>
          </p:cNvPr>
          <p:cNvSpPr>
            <a:spLocks noGrp="1"/>
          </p:cNvSpPr>
          <p:nvPr>
            <p:ph type="title"/>
          </p:nvPr>
        </p:nvSpPr>
        <p:spPr/>
        <p:txBody>
          <a:bodyPr/>
          <a:lstStyle/>
          <a:p>
            <a:r>
              <a:rPr lang="en-IT"/>
              <a:t>Back del Bakup della prima parte</a:t>
            </a:r>
          </a:p>
        </p:txBody>
      </p:sp>
      <p:sp>
        <p:nvSpPr>
          <p:cNvPr id="6" name="Rectangle 5">
            <a:extLst>
              <a:ext uri="{FF2B5EF4-FFF2-40B4-BE49-F238E27FC236}">
                <a16:creationId xmlns:a16="http://schemas.microsoft.com/office/drawing/2014/main" id="{6989A315-A3EC-1DC2-A1A1-B3FE5719F612}"/>
              </a:ext>
            </a:extLst>
          </p:cNvPr>
          <p:cNvSpPr/>
          <p:nvPr/>
        </p:nvSpPr>
        <p:spPr>
          <a:xfrm>
            <a:off x="4876800" y="3119717"/>
            <a:ext cx="914400" cy="878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Rectangle 6">
            <a:extLst>
              <a:ext uri="{FF2B5EF4-FFF2-40B4-BE49-F238E27FC236}">
                <a16:creationId xmlns:a16="http://schemas.microsoft.com/office/drawing/2014/main" id="{038C4CD4-B79A-4BBE-6964-C9D7E5A8180D}"/>
              </a:ext>
            </a:extLst>
          </p:cNvPr>
          <p:cNvSpPr/>
          <p:nvPr/>
        </p:nvSpPr>
        <p:spPr>
          <a:xfrm>
            <a:off x="6060142" y="4320988"/>
            <a:ext cx="251012" cy="466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Rectangle 7">
            <a:extLst>
              <a:ext uri="{FF2B5EF4-FFF2-40B4-BE49-F238E27FC236}">
                <a16:creationId xmlns:a16="http://schemas.microsoft.com/office/drawing/2014/main" id="{8A3B5C36-90A7-9FF8-C343-1BBCC7DA6CC5}"/>
              </a:ext>
            </a:extLst>
          </p:cNvPr>
          <p:cNvSpPr/>
          <p:nvPr/>
        </p:nvSpPr>
        <p:spPr>
          <a:xfrm>
            <a:off x="4401677" y="4240311"/>
            <a:ext cx="251012" cy="466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 name="Rectangle 10">
            <a:extLst>
              <a:ext uri="{FF2B5EF4-FFF2-40B4-BE49-F238E27FC236}">
                <a16:creationId xmlns:a16="http://schemas.microsoft.com/office/drawing/2014/main" id="{5E641A1F-3170-3262-2D86-776BBEC0EE0E}"/>
              </a:ext>
            </a:extLst>
          </p:cNvPr>
          <p:cNvSpPr/>
          <p:nvPr/>
        </p:nvSpPr>
        <p:spPr>
          <a:xfrm>
            <a:off x="4527183" y="3558987"/>
            <a:ext cx="1658465" cy="914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2" name="Picture 11" descr="A black curved line on a white background&#10;&#10;AI-generated content may be incorrect.">
            <a:extLst>
              <a:ext uri="{FF2B5EF4-FFF2-40B4-BE49-F238E27FC236}">
                <a16:creationId xmlns:a16="http://schemas.microsoft.com/office/drawing/2014/main" id="{5F7015C4-633F-CE61-A6F4-B5E3B7B3A9C5}"/>
              </a:ext>
            </a:extLst>
          </p:cNvPr>
          <p:cNvPicPr>
            <a:picLocks noChangeAspect="1"/>
          </p:cNvPicPr>
          <p:nvPr/>
        </p:nvPicPr>
        <p:blipFill>
          <a:blip r:embed="rId2"/>
          <a:stretch>
            <a:fillRect/>
          </a:stretch>
        </p:blipFill>
        <p:spPr>
          <a:xfrm rot="19242020">
            <a:off x="4362276" y="3605529"/>
            <a:ext cx="1143000" cy="317500"/>
          </a:xfrm>
          <a:prstGeom prst="rect">
            <a:avLst/>
          </a:prstGeom>
        </p:spPr>
      </p:pic>
      <p:pic>
        <p:nvPicPr>
          <p:cNvPr id="13" name="Picture 12" descr="A black curved line on a white background&#10;&#10;AI-generated content may be incorrect.">
            <a:extLst>
              <a:ext uri="{FF2B5EF4-FFF2-40B4-BE49-F238E27FC236}">
                <a16:creationId xmlns:a16="http://schemas.microsoft.com/office/drawing/2014/main" id="{004DD12C-2647-89F6-8570-9C68A1B23205}"/>
              </a:ext>
            </a:extLst>
          </p:cNvPr>
          <p:cNvPicPr>
            <a:picLocks noChangeAspect="1"/>
          </p:cNvPicPr>
          <p:nvPr/>
        </p:nvPicPr>
        <p:blipFill>
          <a:blip r:embed="rId2"/>
          <a:stretch>
            <a:fillRect/>
          </a:stretch>
        </p:blipFill>
        <p:spPr>
          <a:xfrm rot="2306028">
            <a:off x="5212401" y="3608479"/>
            <a:ext cx="1143000" cy="317500"/>
          </a:xfrm>
          <a:prstGeom prst="rect">
            <a:avLst/>
          </a:prstGeom>
        </p:spPr>
      </p:pic>
      <p:sp>
        <p:nvSpPr>
          <p:cNvPr id="14" name="Oval 13">
            <a:extLst>
              <a:ext uri="{FF2B5EF4-FFF2-40B4-BE49-F238E27FC236}">
                <a16:creationId xmlns:a16="http://schemas.microsoft.com/office/drawing/2014/main" id="{CFE17DB3-6FB7-63F3-C993-EE05A036ABC0}"/>
              </a:ext>
            </a:extLst>
          </p:cNvPr>
          <p:cNvSpPr/>
          <p:nvPr/>
        </p:nvSpPr>
        <p:spPr>
          <a:xfrm>
            <a:off x="5253320" y="3387029"/>
            <a:ext cx="125506" cy="12713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5" name="Oval 14">
            <a:extLst>
              <a:ext uri="{FF2B5EF4-FFF2-40B4-BE49-F238E27FC236}">
                <a16:creationId xmlns:a16="http://schemas.microsoft.com/office/drawing/2014/main" id="{6CEECAD0-ABB7-E6B9-B30F-C19D885D4275}"/>
              </a:ext>
            </a:extLst>
          </p:cNvPr>
          <p:cNvSpPr/>
          <p:nvPr/>
        </p:nvSpPr>
        <p:spPr>
          <a:xfrm>
            <a:off x="6176681" y="4113167"/>
            <a:ext cx="125506" cy="12713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7" name="Straight Connector 16">
            <a:extLst>
              <a:ext uri="{FF2B5EF4-FFF2-40B4-BE49-F238E27FC236}">
                <a16:creationId xmlns:a16="http://schemas.microsoft.com/office/drawing/2014/main" id="{3BDDAEAF-9E0F-7678-40CC-2AC1EB93E879}"/>
              </a:ext>
            </a:extLst>
          </p:cNvPr>
          <p:cNvCxnSpPr/>
          <p:nvPr/>
        </p:nvCxnSpPr>
        <p:spPr>
          <a:xfrm>
            <a:off x="5325039" y="2282351"/>
            <a:ext cx="0" cy="1131354"/>
          </a:xfrm>
          <a:prstGeom prst="line">
            <a:avLst/>
          </a:prstGeom>
          <a:ln w="41275"/>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8EF20CD2-0B95-50F4-A8A4-104F9608BBD7}"/>
              </a:ext>
            </a:extLst>
          </p:cNvPr>
          <p:cNvCxnSpPr>
            <a:cxnSpLocks/>
          </p:cNvCxnSpPr>
          <p:nvPr/>
        </p:nvCxnSpPr>
        <p:spPr>
          <a:xfrm flipH="1">
            <a:off x="5907747" y="4175117"/>
            <a:ext cx="286863" cy="1203070"/>
          </a:xfrm>
          <a:prstGeom prst="line">
            <a:avLst/>
          </a:prstGeom>
          <a:ln w="41275"/>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E9A99DF1-3475-7C63-CD9B-E470D7456783}"/>
              </a:ext>
            </a:extLst>
          </p:cNvPr>
          <p:cNvCxnSpPr>
            <a:cxnSpLocks/>
          </p:cNvCxnSpPr>
          <p:nvPr/>
        </p:nvCxnSpPr>
        <p:spPr>
          <a:xfrm>
            <a:off x="4446497" y="4158803"/>
            <a:ext cx="251219" cy="1130376"/>
          </a:xfrm>
          <a:prstGeom prst="line">
            <a:avLst/>
          </a:prstGeom>
          <a:ln w="41275"/>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AE8DFB1-3544-048E-0844-38324BEA6E54}"/>
                  </a:ext>
                </a:extLst>
              </p:cNvPr>
              <p:cNvSpPr txBox="1"/>
              <p:nvPr/>
            </p:nvSpPr>
            <p:spPr>
              <a:xfrm>
                <a:off x="5405723" y="2994211"/>
                <a:ext cx="55598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m:rPr>
                              <m:sty m:val="p"/>
                            </m:rPr>
                            <a:rPr lang="en-US" sz="2800" b="0" i="0" smtClean="0">
                              <a:latin typeface="Cambria Math" panose="02040503050406030204" pitchFamily="18" charset="0"/>
                            </a:rPr>
                            <m:t>in</m:t>
                          </m:r>
                        </m:sub>
                      </m:sSub>
                    </m:oMath>
                  </m:oMathPara>
                </a14:m>
                <a:endParaRPr lang="en-IT" sz="2800"/>
              </a:p>
            </p:txBody>
          </p:sp>
        </mc:Choice>
        <mc:Fallback xmlns="">
          <p:sp>
            <p:nvSpPr>
              <p:cNvPr id="25" name="TextBox 24">
                <a:extLst>
                  <a:ext uri="{FF2B5EF4-FFF2-40B4-BE49-F238E27FC236}">
                    <a16:creationId xmlns:a16="http://schemas.microsoft.com/office/drawing/2014/main" id="{FAE8DFB1-3544-048E-0844-38324BEA6E54}"/>
                  </a:ext>
                </a:extLst>
              </p:cNvPr>
              <p:cNvSpPr txBox="1">
                <a:spLocks noRot="1" noChangeAspect="1" noMove="1" noResize="1" noEditPoints="1" noAdjustHandles="1" noChangeArrowheads="1" noChangeShapeType="1" noTextEdit="1"/>
              </p:cNvSpPr>
              <p:nvPr/>
            </p:nvSpPr>
            <p:spPr>
              <a:xfrm>
                <a:off x="5405723" y="2994211"/>
                <a:ext cx="555986" cy="430887"/>
              </a:xfrm>
              <a:prstGeom prst="rect">
                <a:avLst/>
              </a:prstGeom>
              <a:blipFill>
                <a:blip r:embed="rId3"/>
                <a:stretch>
                  <a:fillRect l="-13333" r="-4444" b="-1428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FA8798D-6F1B-AC64-87FF-A3C3A4E10F21}"/>
                  </a:ext>
                </a:extLst>
              </p:cNvPr>
              <p:cNvSpPr txBox="1"/>
              <p:nvPr/>
            </p:nvSpPr>
            <p:spPr>
              <a:xfrm>
                <a:off x="4643724" y="5351924"/>
                <a:ext cx="4424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2</m:t>
                          </m:r>
                        </m:sub>
                      </m:sSub>
                    </m:oMath>
                  </m:oMathPara>
                </a14:m>
                <a:endParaRPr lang="en-IT" sz="2800"/>
              </a:p>
            </p:txBody>
          </p:sp>
        </mc:Choice>
        <mc:Fallback xmlns="">
          <p:sp>
            <p:nvSpPr>
              <p:cNvPr id="27" name="TextBox 26">
                <a:extLst>
                  <a:ext uri="{FF2B5EF4-FFF2-40B4-BE49-F238E27FC236}">
                    <a16:creationId xmlns:a16="http://schemas.microsoft.com/office/drawing/2014/main" id="{7FA8798D-6F1B-AC64-87FF-A3C3A4E10F21}"/>
                  </a:ext>
                </a:extLst>
              </p:cNvPr>
              <p:cNvSpPr txBox="1">
                <a:spLocks noRot="1" noChangeAspect="1" noMove="1" noResize="1" noEditPoints="1" noAdjustHandles="1" noChangeArrowheads="1" noChangeShapeType="1" noTextEdit="1"/>
              </p:cNvSpPr>
              <p:nvPr/>
            </p:nvSpPr>
            <p:spPr>
              <a:xfrm>
                <a:off x="4643724" y="5351924"/>
                <a:ext cx="442492" cy="430887"/>
              </a:xfrm>
              <a:prstGeom prst="rect">
                <a:avLst/>
              </a:prstGeom>
              <a:blipFill>
                <a:blip r:embed="rId4"/>
                <a:stretch>
                  <a:fillRect l="-19444" r="-8333" b="-1142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96A1F8A-7A80-DCF2-1DC0-4BBDDD31986C}"/>
                  </a:ext>
                </a:extLst>
              </p:cNvPr>
              <p:cNvSpPr txBox="1"/>
              <p:nvPr/>
            </p:nvSpPr>
            <p:spPr>
              <a:xfrm>
                <a:off x="5647768" y="5244353"/>
                <a:ext cx="4424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3</m:t>
                          </m:r>
                        </m:sub>
                      </m:sSub>
                    </m:oMath>
                  </m:oMathPara>
                </a14:m>
                <a:endParaRPr lang="en-IT" sz="2800"/>
              </a:p>
            </p:txBody>
          </p:sp>
        </mc:Choice>
        <mc:Fallback xmlns="">
          <p:sp>
            <p:nvSpPr>
              <p:cNvPr id="29" name="TextBox 28">
                <a:extLst>
                  <a:ext uri="{FF2B5EF4-FFF2-40B4-BE49-F238E27FC236}">
                    <a16:creationId xmlns:a16="http://schemas.microsoft.com/office/drawing/2014/main" id="{696A1F8A-7A80-DCF2-1DC0-4BBDDD31986C}"/>
                  </a:ext>
                </a:extLst>
              </p:cNvPr>
              <p:cNvSpPr txBox="1">
                <a:spLocks noRot="1" noChangeAspect="1" noMove="1" noResize="1" noEditPoints="1" noAdjustHandles="1" noChangeArrowheads="1" noChangeShapeType="1" noTextEdit="1"/>
              </p:cNvSpPr>
              <p:nvPr/>
            </p:nvSpPr>
            <p:spPr>
              <a:xfrm>
                <a:off x="5647768" y="5244353"/>
                <a:ext cx="442492" cy="430887"/>
              </a:xfrm>
              <a:prstGeom prst="rect">
                <a:avLst/>
              </a:prstGeom>
              <a:blipFill>
                <a:blip r:embed="rId5"/>
                <a:stretch>
                  <a:fillRect l="-19444" r="-5556" b="-1428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D9F0039-0074-6F2A-FB79-26B90766B35A}"/>
                  </a:ext>
                </a:extLst>
              </p:cNvPr>
              <p:cNvSpPr txBox="1"/>
              <p:nvPr/>
            </p:nvSpPr>
            <p:spPr>
              <a:xfrm>
                <a:off x="6840072" y="5289179"/>
                <a:ext cx="4424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4</m:t>
                          </m:r>
                        </m:sub>
                      </m:sSub>
                    </m:oMath>
                  </m:oMathPara>
                </a14:m>
                <a:endParaRPr lang="en-IT" sz="2800"/>
              </a:p>
            </p:txBody>
          </p:sp>
        </mc:Choice>
        <mc:Fallback xmlns="">
          <p:sp>
            <p:nvSpPr>
              <p:cNvPr id="30" name="TextBox 29">
                <a:extLst>
                  <a:ext uri="{FF2B5EF4-FFF2-40B4-BE49-F238E27FC236}">
                    <a16:creationId xmlns:a16="http://schemas.microsoft.com/office/drawing/2014/main" id="{1D9F0039-0074-6F2A-FB79-26B90766B35A}"/>
                  </a:ext>
                </a:extLst>
              </p:cNvPr>
              <p:cNvSpPr txBox="1">
                <a:spLocks noRot="1" noChangeAspect="1" noMove="1" noResize="1" noEditPoints="1" noAdjustHandles="1" noChangeArrowheads="1" noChangeShapeType="1" noTextEdit="1"/>
              </p:cNvSpPr>
              <p:nvPr/>
            </p:nvSpPr>
            <p:spPr>
              <a:xfrm>
                <a:off x="6840072" y="5289179"/>
                <a:ext cx="442492" cy="430887"/>
              </a:xfrm>
              <a:prstGeom prst="rect">
                <a:avLst/>
              </a:prstGeom>
              <a:blipFill>
                <a:blip r:embed="rId6"/>
                <a:stretch>
                  <a:fillRect l="-19444" r="-5556" b="-14286"/>
                </a:stretch>
              </a:blipFill>
            </p:spPr>
            <p:txBody>
              <a:bodyPr/>
              <a:lstStyle/>
              <a:p>
                <a:r>
                  <a:rPr lang="en-IT">
                    <a:noFill/>
                  </a:rPr>
                  <a:t> </a:t>
                </a:r>
              </a:p>
            </p:txBody>
          </p:sp>
        </mc:Fallback>
      </mc:AlternateContent>
      <p:sp>
        <p:nvSpPr>
          <p:cNvPr id="32" name="Rectangle 31">
            <a:extLst>
              <a:ext uri="{FF2B5EF4-FFF2-40B4-BE49-F238E27FC236}">
                <a16:creationId xmlns:a16="http://schemas.microsoft.com/office/drawing/2014/main" id="{38BF9929-4304-9DEA-52EF-AFAF7026B479}"/>
              </a:ext>
            </a:extLst>
          </p:cNvPr>
          <p:cNvSpPr/>
          <p:nvPr/>
        </p:nvSpPr>
        <p:spPr>
          <a:xfrm>
            <a:off x="1874804" y="2949387"/>
            <a:ext cx="2508947" cy="1131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3" name="Rectangle 32">
            <a:extLst>
              <a:ext uri="{FF2B5EF4-FFF2-40B4-BE49-F238E27FC236}">
                <a16:creationId xmlns:a16="http://schemas.microsoft.com/office/drawing/2014/main" id="{29833AF6-9F25-6DF0-1882-C4139CC43C32}"/>
              </a:ext>
            </a:extLst>
          </p:cNvPr>
          <p:cNvSpPr/>
          <p:nvPr/>
        </p:nvSpPr>
        <p:spPr>
          <a:xfrm>
            <a:off x="6960911" y="4813466"/>
            <a:ext cx="842682" cy="430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4" name="Rectangle 33">
            <a:extLst>
              <a:ext uri="{FF2B5EF4-FFF2-40B4-BE49-F238E27FC236}">
                <a16:creationId xmlns:a16="http://schemas.microsoft.com/office/drawing/2014/main" id="{759F07F1-E3A3-B843-F3AC-E42AE8AD07C4}"/>
              </a:ext>
            </a:extLst>
          </p:cNvPr>
          <p:cNvSpPr/>
          <p:nvPr/>
        </p:nvSpPr>
        <p:spPr>
          <a:xfrm>
            <a:off x="2881975" y="4804505"/>
            <a:ext cx="842682" cy="430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386DF96-6218-E8CA-DF6A-5667EAE17460}"/>
                  </a:ext>
                </a:extLst>
              </p:cNvPr>
              <p:cNvSpPr txBox="1"/>
              <p:nvPr/>
            </p:nvSpPr>
            <p:spPr>
              <a:xfrm>
                <a:off x="3792072" y="5271241"/>
                <a:ext cx="43422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1</m:t>
                          </m:r>
                        </m:sub>
                      </m:sSub>
                    </m:oMath>
                  </m:oMathPara>
                </a14:m>
                <a:endParaRPr lang="en-IT" sz="2800"/>
              </a:p>
            </p:txBody>
          </p:sp>
        </mc:Choice>
        <mc:Fallback xmlns="">
          <p:sp>
            <p:nvSpPr>
              <p:cNvPr id="37" name="TextBox 36">
                <a:extLst>
                  <a:ext uri="{FF2B5EF4-FFF2-40B4-BE49-F238E27FC236}">
                    <a16:creationId xmlns:a16="http://schemas.microsoft.com/office/drawing/2014/main" id="{A386DF96-6218-E8CA-DF6A-5667EAE17460}"/>
                  </a:ext>
                </a:extLst>
              </p:cNvPr>
              <p:cNvSpPr txBox="1">
                <a:spLocks noRot="1" noChangeAspect="1" noMove="1" noResize="1" noEditPoints="1" noAdjustHandles="1" noChangeArrowheads="1" noChangeShapeType="1" noTextEdit="1"/>
              </p:cNvSpPr>
              <p:nvPr/>
            </p:nvSpPr>
            <p:spPr>
              <a:xfrm>
                <a:off x="3792072" y="5271241"/>
                <a:ext cx="434221" cy="430887"/>
              </a:xfrm>
              <a:prstGeom prst="rect">
                <a:avLst/>
              </a:prstGeom>
              <a:blipFill>
                <a:blip r:embed="rId7"/>
                <a:stretch>
                  <a:fillRect l="-20000" r="-8571" b="-14706"/>
                </a:stretch>
              </a:blipFill>
            </p:spPr>
            <p:txBody>
              <a:bodyPr/>
              <a:lstStyle/>
              <a:p>
                <a:r>
                  <a:rPr lang="en-IT">
                    <a:noFill/>
                  </a:rPr>
                  <a:t> </a:t>
                </a:r>
              </a:p>
            </p:txBody>
          </p:sp>
        </mc:Fallback>
      </mc:AlternateContent>
      <p:sp>
        <p:nvSpPr>
          <p:cNvPr id="38" name="TextBox 37">
            <a:extLst>
              <a:ext uri="{FF2B5EF4-FFF2-40B4-BE49-F238E27FC236}">
                <a16:creationId xmlns:a16="http://schemas.microsoft.com/office/drawing/2014/main" id="{973CE6E6-9AB0-D07B-453C-AB21791A3860}"/>
              </a:ext>
            </a:extLst>
          </p:cNvPr>
          <p:cNvSpPr txBox="1"/>
          <p:nvPr/>
        </p:nvSpPr>
        <p:spPr>
          <a:xfrm>
            <a:off x="3693656" y="3584584"/>
            <a:ext cx="843501" cy="461665"/>
          </a:xfrm>
          <a:prstGeom prst="rect">
            <a:avLst/>
          </a:prstGeom>
          <a:noFill/>
        </p:spPr>
        <p:txBody>
          <a:bodyPr wrap="none" rtlCol="0">
            <a:spAutoFit/>
          </a:bodyPr>
          <a:lstStyle/>
          <a:p>
            <a:r>
              <a:rPr lang="en-IT" sz="2400"/>
              <a:t>Alice</a:t>
            </a:r>
          </a:p>
        </p:txBody>
      </p:sp>
      <p:sp>
        <p:nvSpPr>
          <p:cNvPr id="39" name="TextBox 38">
            <a:extLst>
              <a:ext uri="{FF2B5EF4-FFF2-40B4-BE49-F238E27FC236}">
                <a16:creationId xmlns:a16="http://schemas.microsoft.com/office/drawing/2014/main" id="{1659499D-8020-C1BA-AE5E-3B3068F528D7}"/>
              </a:ext>
            </a:extLst>
          </p:cNvPr>
          <p:cNvSpPr txBox="1"/>
          <p:nvPr/>
        </p:nvSpPr>
        <p:spPr>
          <a:xfrm>
            <a:off x="6284454" y="3683197"/>
            <a:ext cx="713657" cy="461665"/>
          </a:xfrm>
          <a:prstGeom prst="rect">
            <a:avLst/>
          </a:prstGeom>
          <a:noFill/>
        </p:spPr>
        <p:txBody>
          <a:bodyPr wrap="none" rtlCol="0">
            <a:spAutoFit/>
          </a:bodyPr>
          <a:lstStyle/>
          <a:p>
            <a:r>
              <a:rPr lang="en-IT" sz="2400"/>
              <a:t>Bob</a:t>
            </a:r>
          </a:p>
        </p:txBody>
      </p:sp>
      <p:cxnSp>
        <p:nvCxnSpPr>
          <p:cNvPr id="40" name="Straight Connector 39">
            <a:extLst>
              <a:ext uri="{FF2B5EF4-FFF2-40B4-BE49-F238E27FC236}">
                <a16:creationId xmlns:a16="http://schemas.microsoft.com/office/drawing/2014/main" id="{D0EB2DC1-2C54-4F5D-09D0-AA07124158EF}"/>
              </a:ext>
            </a:extLst>
          </p:cNvPr>
          <p:cNvCxnSpPr>
            <a:cxnSpLocks/>
          </p:cNvCxnSpPr>
          <p:nvPr/>
        </p:nvCxnSpPr>
        <p:spPr>
          <a:xfrm flipH="1">
            <a:off x="4052985" y="4197970"/>
            <a:ext cx="384752" cy="1163211"/>
          </a:xfrm>
          <a:prstGeom prst="line">
            <a:avLst/>
          </a:prstGeom>
          <a:ln w="41275"/>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35A70764-4BFE-320B-BF4A-ABD2B90B0ED7}"/>
              </a:ext>
            </a:extLst>
          </p:cNvPr>
          <p:cNvCxnSpPr>
            <a:cxnSpLocks/>
          </p:cNvCxnSpPr>
          <p:nvPr/>
        </p:nvCxnSpPr>
        <p:spPr>
          <a:xfrm>
            <a:off x="6248404" y="4185700"/>
            <a:ext cx="368414" cy="1243828"/>
          </a:xfrm>
          <a:prstGeom prst="line">
            <a:avLst/>
          </a:prstGeom>
          <a:ln w="41275"/>
        </p:spPr>
        <p:style>
          <a:lnRef idx="2">
            <a:schemeClr val="dk1"/>
          </a:lnRef>
          <a:fillRef idx="0">
            <a:schemeClr val="dk1"/>
          </a:fillRef>
          <a:effectRef idx="1">
            <a:schemeClr val="dk1"/>
          </a:effectRef>
          <a:fontRef idx="minor">
            <a:schemeClr val="tx1"/>
          </a:fontRef>
        </p:style>
      </p:cxnSp>
      <p:sp>
        <p:nvSpPr>
          <p:cNvPr id="48" name="Oval 47">
            <a:extLst>
              <a:ext uri="{FF2B5EF4-FFF2-40B4-BE49-F238E27FC236}">
                <a16:creationId xmlns:a16="http://schemas.microsoft.com/office/drawing/2014/main" id="{33E34446-17F5-8B57-20A9-C9C55E49F48C}"/>
              </a:ext>
            </a:extLst>
          </p:cNvPr>
          <p:cNvSpPr/>
          <p:nvPr/>
        </p:nvSpPr>
        <p:spPr>
          <a:xfrm>
            <a:off x="4374778" y="4104206"/>
            <a:ext cx="125506" cy="12713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0753406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E539-1D6B-D874-312E-B349905F9E28}"/>
              </a:ext>
            </a:extLst>
          </p:cNvPr>
          <p:cNvSpPr>
            <a:spLocks noGrp="1"/>
          </p:cNvSpPr>
          <p:nvPr>
            <p:ph type="title"/>
          </p:nvPr>
        </p:nvSpPr>
        <p:spPr/>
        <p:txBody>
          <a:bodyPr/>
          <a:lstStyle/>
          <a:p>
            <a:r>
              <a:rPr lang="es-ES" err="1"/>
              <a:t>Imprinting</a:t>
            </a:r>
            <a:r>
              <a:rPr lang="es-ES"/>
              <a:t> by </a:t>
            </a:r>
            <a:r>
              <a:rPr lang="es-ES" err="1"/>
              <a:t>Graviton</a:t>
            </a:r>
            <a:r>
              <a:rPr lang="es-ES"/>
              <a:t> Exchange (GE)</a:t>
            </a:r>
            <a:endParaRPr lang="en-US"/>
          </a:p>
        </p:txBody>
      </p:sp>
      <p:pic>
        <p:nvPicPr>
          <p:cNvPr id="5" name="Content Placeholder 4" descr="A diagram of a number of objects&#10;&#10;Description automatically generated with medium confidence">
            <a:extLst>
              <a:ext uri="{FF2B5EF4-FFF2-40B4-BE49-F238E27FC236}">
                <a16:creationId xmlns:a16="http://schemas.microsoft.com/office/drawing/2014/main" id="{02686BF9-5403-0CB6-64CC-7A1EA81D2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7266" y="2822042"/>
            <a:ext cx="7832690" cy="2797389"/>
          </a:xfrm>
        </p:spPr>
      </p:pic>
      <p:pic>
        <p:nvPicPr>
          <p:cNvPr id="7" name="Picture 6">
            <a:extLst>
              <a:ext uri="{FF2B5EF4-FFF2-40B4-BE49-F238E27FC236}">
                <a16:creationId xmlns:a16="http://schemas.microsoft.com/office/drawing/2014/main" id="{F4EFF5A5-E48C-2859-635B-EEBB1416C29E}"/>
              </a:ext>
            </a:extLst>
          </p:cNvPr>
          <p:cNvPicPr>
            <a:picLocks noChangeAspect="1"/>
          </p:cNvPicPr>
          <p:nvPr/>
        </p:nvPicPr>
        <p:blipFill>
          <a:blip r:embed="rId3"/>
          <a:stretch>
            <a:fillRect/>
          </a:stretch>
        </p:blipFill>
        <p:spPr>
          <a:xfrm>
            <a:off x="2748505" y="1690688"/>
            <a:ext cx="5258621" cy="1055411"/>
          </a:xfrm>
          <a:prstGeom prst="rect">
            <a:avLst/>
          </a:prstGeom>
        </p:spPr>
      </p:pic>
    </p:spTree>
    <p:extLst>
      <p:ext uri="{BB962C8B-B14F-4D97-AF65-F5344CB8AC3E}">
        <p14:creationId xmlns:p14="http://schemas.microsoft.com/office/powerpoint/2010/main" val="75388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E539-1D6B-D874-312E-B349905F9E28}"/>
              </a:ext>
            </a:extLst>
          </p:cNvPr>
          <p:cNvSpPr>
            <a:spLocks noGrp="1"/>
          </p:cNvSpPr>
          <p:nvPr>
            <p:ph type="title"/>
          </p:nvPr>
        </p:nvSpPr>
        <p:spPr/>
        <p:txBody>
          <a:bodyPr/>
          <a:lstStyle/>
          <a:p>
            <a:r>
              <a:rPr lang="es-ES" err="1"/>
              <a:t>Imprinting</a:t>
            </a:r>
            <a:r>
              <a:rPr lang="es-ES"/>
              <a:t> by </a:t>
            </a:r>
            <a:r>
              <a:rPr lang="es-ES" err="1"/>
              <a:t>Graviton</a:t>
            </a:r>
            <a:r>
              <a:rPr lang="es-ES"/>
              <a:t> Exchange (GE)</a:t>
            </a:r>
            <a:endParaRPr lang="en-US"/>
          </a:p>
        </p:txBody>
      </p:sp>
      <p:pic>
        <p:nvPicPr>
          <p:cNvPr id="5" name="Content Placeholder 4" descr="A diagram of a number of objects&#10;&#10;Description automatically generated with medium confidence">
            <a:extLst>
              <a:ext uri="{FF2B5EF4-FFF2-40B4-BE49-F238E27FC236}">
                <a16:creationId xmlns:a16="http://schemas.microsoft.com/office/drawing/2014/main" id="{02686BF9-5403-0CB6-64CC-7A1EA81D2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955" y="2491650"/>
            <a:ext cx="6204330" cy="2215832"/>
          </a:xfrm>
        </p:spPr>
      </p:pic>
      <p:pic>
        <p:nvPicPr>
          <p:cNvPr id="7" name="Picture 6">
            <a:extLst>
              <a:ext uri="{FF2B5EF4-FFF2-40B4-BE49-F238E27FC236}">
                <a16:creationId xmlns:a16="http://schemas.microsoft.com/office/drawing/2014/main" id="{F4EFF5A5-E48C-2859-635B-EEBB1416C29E}"/>
              </a:ext>
            </a:extLst>
          </p:cNvPr>
          <p:cNvPicPr>
            <a:picLocks noChangeAspect="1"/>
          </p:cNvPicPr>
          <p:nvPr/>
        </p:nvPicPr>
        <p:blipFill>
          <a:blip r:embed="rId3"/>
          <a:stretch>
            <a:fillRect/>
          </a:stretch>
        </p:blipFill>
        <p:spPr>
          <a:xfrm>
            <a:off x="838200" y="1538130"/>
            <a:ext cx="4353105" cy="873673"/>
          </a:xfrm>
          <a:prstGeom prst="rect">
            <a:avLst/>
          </a:prstGeom>
        </p:spPr>
      </p:pic>
      <p:pic>
        <p:nvPicPr>
          <p:cNvPr id="9" name="Picture 8">
            <a:extLst>
              <a:ext uri="{FF2B5EF4-FFF2-40B4-BE49-F238E27FC236}">
                <a16:creationId xmlns:a16="http://schemas.microsoft.com/office/drawing/2014/main" id="{55931789-AF2F-876A-1F62-980A5C87ADF9}"/>
              </a:ext>
            </a:extLst>
          </p:cNvPr>
          <p:cNvPicPr>
            <a:picLocks noChangeAspect="1"/>
          </p:cNvPicPr>
          <p:nvPr/>
        </p:nvPicPr>
        <p:blipFill>
          <a:blip r:embed="rId4"/>
          <a:stretch>
            <a:fillRect/>
          </a:stretch>
        </p:blipFill>
        <p:spPr>
          <a:xfrm>
            <a:off x="6640018" y="3132919"/>
            <a:ext cx="4998724" cy="973493"/>
          </a:xfrm>
          <a:prstGeom prst="rect">
            <a:avLst/>
          </a:prstGeom>
        </p:spPr>
      </p:pic>
      <p:sp>
        <p:nvSpPr>
          <p:cNvPr id="10" name="Rectangle: Rounded Corners 9">
            <a:extLst>
              <a:ext uri="{FF2B5EF4-FFF2-40B4-BE49-F238E27FC236}">
                <a16:creationId xmlns:a16="http://schemas.microsoft.com/office/drawing/2014/main" id="{56AE5157-AC1F-DC31-995F-CBE55EC75F88}"/>
              </a:ext>
            </a:extLst>
          </p:cNvPr>
          <p:cNvSpPr/>
          <p:nvPr/>
        </p:nvSpPr>
        <p:spPr>
          <a:xfrm>
            <a:off x="4244741" y="1666538"/>
            <a:ext cx="946564" cy="547274"/>
          </a:xfrm>
          <a:prstGeom prst="roundRect">
            <a:avLst/>
          </a:prstGeom>
          <a:solidFill>
            <a:schemeClr val="accent6">
              <a:alpha val="25098"/>
            </a:scheme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0DB36D2-D5BC-489F-F87B-64EC3E6393A4}"/>
              </a:ext>
            </a:extLst>
          </p:cNvPr>
          <p:cNvCxnSpPr>
            <a:cxnSpLocks/>
            <a:stCxn id="10" idx="3"/>
          </p:cNvCxnSpPr>
          <p:nvPr/>
        </p:nvCxnSpPr>
        <p:spPr>
          <a:xfrm>
            <a:off x="5191305" y="1940175"/>
            <a:ext cx="3789066" cy="1274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4244D2B4-68A9-EB0C-76E4-A3879647AED4}"/>
              </a:ext>
            </a:extLst>
          </p:cNvPr>
          <p:cNvSpPr/>
          <p:nvPr/>
        </p:nvSpPr>
        <p:spPr>
          <a:xfrm>
            <a:off x="8980371" y="3224465"/>
            <a:ext cx="703380" cy="547274"/>
          </a:xfrm>
          <a:prstGeom prst="roundRect">
            <a:avLst/>
          </a:prstGeom>
          <a:solidFill>
            <a:schemeClr val="accent6">
              <a:alpha val="25098"/>
            </a:scheme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 name="Straight Arrow Connector 7">
            <a:extLst>
              <a:ext uri="{FF2B5EF4-FFF2-40B4-BE49-F238E27FC236}">
                <a16:creationId xmlns:a16="http://schemas.microsoft.com/office/drawing/2014/main" id="{E3457458-5EE3-363E-6A2D-AA6FAED643B1}"/>
              </a:ext>
            </a:extLst>
          </p:cNvPr>
          <p:cNvCxnSpPr>
            <a:cxnSpLocks/>
            <a:stCxn id="10" idx="3"/>
          </p:cNvCxnSpPr>
          <p:nvPr/>
        </p:nvCxnSpPr>
        <p:spPr>
          <a:xfrm>
            <a:off x="5191305" y="1940175"/>
            <a:ext cx="5660844" cy="1274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Rounded Corners 10">
            <a:extLst>
              <a:ext uri="{FF2B5EF4-FFF2-40B4-BE49-F238E27FC236}">
                <a16:creationId xmlns:a16="http://schemas.microsoft.com/office/drawing/2014/main" id="{23FFF62A-9420-D842-8C4A-B0E5E6A639A3}"/>
              </a:ext>
            </a:extLst>
          </p:cNvPr>
          <p:cNvSpPr/>
          <p:nvPr/>
        </p:nvSpPr>
        <p:spPr>
          <a:xfrm>
            <a:off x="10852149" y="3224710"/>
            <a:ext cx="786593" cy="547274"/>
          </a:xfrm>
          <a:prstGeom prst="roundRect">
            <a:avLst/>
          </a:prstGeom>
          <a:solidFill>
            <a:schemeClr val="accent6">
              <a:alpha val="25098"/>
            </a:scheme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B1606BF7-F945-9EF0-451D-18DBA1849827}"/>
              </a:ext>
            </a:extLst>
          </p:cNvPr>
          <p:cNvPicPr>
            <a:picLocks noChangeAspect="1"/>
          </p:cNvPicPr>
          <p:nvPr/>
        </p:nvPicPr>
        <p:blipFill>
          <a:blip r:embed="rId5"/>
          <a:stretch>
            <a:fillRect/>
          </a:stretch>
        </p:blipFill>
        <p:spPr>
          <a:xfrm>
            <a:off x="605333" y="5393679"/>
            <a:ext cx="1983863" cy="395322"/>
          </a:xfrm>
          <a:prstGeom prst="rect">
            <a:avLst/>
          </a:prstGeom>
        </p:spPr>
      </p:pic>
      <p:pic>
        <p:nvPicPr>
          <p:cNvPr id="56" name="Picture 55">
            <a:extLst>
              <a:ext uri="{FF2B5EF4-FFF2-40B4-BE49-F238E27FC236}">
                <a16:creationId xmlns:a16="http://schemas.microsoft.com/office/drawing/2014/main" id="{C82D3C26-73A6-96EE-33CF-366A82E2AD1E}"/>
              </a:ext>
            </a:extLst>
          </p:cNvPr>
          <p:cNvPicPr>
            <a:picLocks noChangeAspect="1"/>
          </p:cNvPicPr>
          <p:nvPr/>
        </p:nvPicPr>
        <p:blipFill>
          <a:blip r:embed="rId6"/>
          <a:stretch>
            <a:fillRect/>
          </a:stretch>
        </p:blipFill>
        <p:spPr>
          <a:xfrm>
            <a:off x="605333" y="5795654"/>
            <a:ext cx="1995282" cy="400568"/>
          </a:xfrm>
          <a:prstGeom prst="rect">
            <a:avLst/>
          </a:prstGeom>
        </p:spPr>
      </p:pic>
      <p:sp>
        <p:nvSpPr>
          <p:cNvPr id="3" name="Rectangle: Rounded Corners 2">
            <a:extLst>
              <a:ext uri="{FF2B5EF4-FFF2-40B4-BE49-F238E27FC236}">
                <a16:creationId xmlns:a16="http://schemas.microsoft.com/office/drawing/2014/main" id="{68E0F2BA-E9D0-56B7-D4A6-5CAA60116EEE}"/>
              </a:ext>
            </a:extLst>
          </p:cNvPr>
          <p:cNvSpPr/>
          <p:nvPr/>
        </p:nvSpPr>
        <p:spPr>
          <a:xfrm>
            <a:off x="6959601" y="3187422"/>
            <a:ext cx="950600" cy="918989"/>
          </a:xfrm>
          <a:prstGeom prst="roundRect">
            <a:avLst/>
          </a:prstGeom>
          <a:solidFill>
            <a:schemeClr val="accent5">
              <a:lumMod val="60000"/>
              <a:lumOff val="40000"/>
              <a:alpha val="25098"/>
            </a:scheme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Curved Up 17">
            <a:extLst>
              <a:ext uri="{FF2B5EF4-FFF2-40B4-BE49-F238E27FC236}">
                <a16:creationId xmlns:a16="http://schemas.microsoft.com/office/drawing/2014/main" id="{486B85D5-DE60-C8E3-2206-D66426700A34}"/>
              </a:ext>
            </a:extLst>
          </p:cNvPr>
          <p:cNvSpPr/>
          <p:nvPr/>
        </p:nvSpPr>
        <p:spPr>
          <a:xfrm>
            <a:off x="2006600" y="4106411"/>
            <a:ext cx="5486401" cy="923167"/>
          </a:xfrm>
          <a:prstGeom prst="curvedUpArrow">
            <a:avLst>
              <a:gd name="adj1" fmla="val 4262"/>
              <a:gd name="adj2" fmla="val 13488"/>
              <a:gd name="adj3" fmla="val 10415"/>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EB342B5D-2FC6-2EAE-DF31-56881D5C615C}"/>
              </a:ext>
            </a:extLst>
          </p:cNvPr>
          <p:cNvSpPr txBox="1"/>
          <p:nvPr/>
        </p:nvSpPr>
        <p:spPr>
          <a:xfrm>
            <a:off x="2702842" y="5084541"/>
            <a:ext cx="6227612" cy="1200329"/>
          </a:xfrm>
          <a:prstGeom prst="rect">
            <a:avLst/>
          </a:prstGeom>
          <a:solidFill>
            <a:srgbClr val="D86ECC">
              <a:alpha val="29020"/>
            </a:srgbClr>
          </a:solidFill>
          <a:ln w="28575">
            <a:solidFill>
              <a:schemeClr val="accent5">
                <a:lumMod val="60000"/>
                <a:lumOff val="40000"/>
              </a:schemeClr>
            </a:solidFill>
          </a:ln>
        </p:spPr>
        <p:txBody>
          <a:bodyPr wrap="square" rtlCol="0">
            <a:spAutoFit/>
          </a:bodyPr>
          <a:lstStyle/>
          <a:p>
            <a:r>
              <a:rPr lang="en-US" sz="2400"/>
              <a:t>This interaction is </a:t>
            </a:r>
            <a:r>
              <a:rPr lang="en-US" sz="2400" b="1"/>
              <a:t>sensitive</a:t>
            </a:r>
            <a:r>
              <a:rPr lang="en-US" sz="2400"/>
              <a:t> to the </a:t>
            </a:r>
            <a:r>
              <a:rPr lang="en-US" sz="2400" b="1"/>
              <a:t>polarization</a:t>
            </a:r>
            <a:r>
              <a:rPr lang="en-US" sz="2400"/>
              <a:t> of the </a:t>
            </a:r>
            <a:r>
              <a:rPr lang="en-US" sz="2400" b="1"/>
              <a:t>graviton</a:t>
            </a:r>
            <a:r>
              <a:rPr lang="en-US" sz="2400"/>
              <a:t>(s). </a:t>
            </a:r>
          </a:p>
          <a:p>
            <a:r>
              <a:rPr lang="en-US" sz="2400"/>
              <a:t>The </a:t>
            </a:r>
            <a:r>
              <a:rPr lang="en-US" sz="2400" b="1"/>
              <a:t>collapse</a:t>
            </a:r>
            <a:r>
              <a:rPr lang="en-US" sz="2400"/>
              <a:t> reduces the </a:t>
            </a:r>
            <a:r>
              <a:rPr lang="en-US" sz="2400" b="1"/>
              <a:t>sum</a:t>
            </a:r>
            <a:r>
              <a:rPr lang="en-US" sz="2400"/>
              <a:t> to </a:t>
            </a:r>
            <a:r>
              <a:rPr lang="en-US" sz="2400" b="1"/>
              <a:t>1 term </a:t>
            </a:r>
            <a:r>
              <a:rPr lang="en-US" sz="2400"/>
              <a:t>only</a:t>
            </a:r>
            <a:r>
              <a:rPr lang="en-US"/>
              <a:t> .</a:t>
            </a:r>
          </a:p>
        </p:txBody>
      </p:sp>
    </p:spTree>
    <p:extLst>
      <p:ext uri="{BB962C8B-B14F-4D97-AF65-F5344CB8AC3E}">
        <p14:creationId xmlns:p14="http://schemas.microsoft.com/office/powerpoint/2010/main" val="1286023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11" grpId="0" animBg="1"/>
      <p:bldP spid="11" grpId="1" animBg="1"/>
      <p:bldP spid="3" grpId="0" animBg="1"/>
      <p:bldP spid="18" grpId="0" animBg="1"/>
      <p:bldP spid="2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E539-1D6B-D874-312E-B349905F9E28}"/>
              </a:ext>
            </a:extLst>
          </p:cNvPr>
          <p:cNvSpPr>
            <a:spLocks noGrp="1"/>
          </p:cNvSpPr>
          <p:nvPr>
            <p:ph type="title"/>
          </p:nvPr>
        </p:nvSpPr>
        <p:spPr/>
        <p:txBody>
          <a:bodyPr/>
          <a:lstStyle/>
          <a:p>
            <a:r>
              <a:rPr lang="es-ES" err="1"/>
              <a:t>Imprinting</a:t>
            </a:r>
            <a:r>
              <a:rPr lang="es-ES"/>
              <a:t> by </a:t>
            </a:r>
            <a:r>
              <a:rPr lang="es-ES" err="1"/>
              <a:t>Graviton</a:t>
            </a:r>
            <a:r>
              <a:rPr lang="es-ES"/>
              <a:t> Exchange (GE)</a:t>
            </a:r>
            <a:endParaRPr lang="en-US"/>
          </a:p>
        </p:txBody>
      </p:sp>
      <p:pic>
        <p:nvPicPr>
          <p:cNvPr id="5" name="Content Placeholder 4" descr="A diagram of a number of objects&#10;&#10;Description automatically generated with medium confidence">
            <a:extLst>
              <a:ext uri="{FF2B5EF4-FFF2-40B4-BE49-F238E27FC236}">
                <a16:creationId xmlns:a16="http://schemas.microsoft.com/office/drawing/2014/main" id="{02686BF9-5403-0CB6-64CC-7A1EA81D2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955" y="2491650"/>
            <a:ext cx="6204330" cy="2215832"/>
          </a:xfrm>
        </p:spPr>
      </p:pic>
      <p:pic>
        <p:nvPicPr>
          <p:cNvPr id="7" name="Picture 6">
            <a:extLst>
              <a:ext uri="{FF2B5EF4-FFF2-40B4-BE49-F238E27FC236}">
                <a16:creationId xmlns:a16="http://schemas.microsoft.com/office/drawing/2014/main" id="{F4EFF5A5-E48C-2859-635B-EEBB1416C29E}"/>
              </a:ext>
            </a:extLst>
          </p:cNvPr>
          <p:cNvPicPr>
            <a:picLocks noChangeAspect="1"/>
          </p:cNvPicPr>
          <p:nvPr/>
        </p:nvPicPr>
        <p:blipFill>
          <a:blip r:embed="rId3"/>
          <a:stretch>
            <a:fillRect/>
          </a:stretch>
        </p:blipFill>
        <p:spPr>
          <a:xfrm>
            <a:off x="838200" y="1538130"/>
            <a:ext cx="4353105" cy="873673"/>
          </a:xfrm>
          <a:prstGeom prst="rect">
            <a:avLst/>
          </a:prstGeom>
        </p:spPr>
      </p:pic>
      <p:pic>
        <p:nvPicPr>
          <p:cNvPr id="9" name="Picture 8">
            <a:extLst>
              <a:ext uri="{FF2B5EF4-FFF2-40B4-BE49-F238E27FC236}">
                <a16:creationId xmlns:a16="http://schemas.microsoft.com/office/drawing/2014/main" id="{55931789-AF2F-876A-1F62-980A5C87ADF9}"/>
              </a:ext>
            </a:extLst>
          </p:cNvPr>
          <p:cNvPicPr>
            <a:picLocks noChangeAspect="1"/>
          </p:cNvPicPr>
          <p:nvPr/>
        </p:nvPicPr>
        <p:blipFill>
          <a:blip r:embed="rId4"/>
          <a:stretch>
            <a:fillRect/>
          </a:stretch>
        </p:blipFill>
        <p:spPr>
          <a:xfrm>
            <a:off x="6640018" y="3132919"/>
            <a:ext cx="4998724" cy="973493"/>
          </a:xfrm>
          <a:prstGeom prst="rect">
            <a:avLst/>
          </a:prstGeom>
        </p:spPr>
      </p:pic>
      <p:sp>
        <p:nvSpPr>
          <p:cNvPr id="16" name="Left Brace 15">
            <a:extLst>
              <a:ext uri="{FF2B5EF4-FFF2-40B4-BE49-F238E27FC236}">
                <a16:creationId xmlns:a16="http://schemas.microsoft.com/office/drawing/2014/main" id="{DA714BE7-907B-C564-B38D-A85E38CC84C5}"/>
              </a:ext>
            </a:extLst>
          </p:cNvPr>
          <p:cNvSpPr/>
          <p:nvPr/>
        </p:nvSpPr>
        <p:spPr>
          <a:xfrm rot="16200000">
            <a:off x="8723246" y="3100077"/>
            <a:ext cx="191318" cy="1729696"/>
          </a:xfrm>
          <a:prstGeom prst="leftBrace">
            <a:avLst>
              <a:gd name="adj1" fmla="val 36538"/>
              <a:gd name="adj2" fmla="val 48053"/>
            </a:avLst>
          </a:prstGeom>
          <a:ln w="285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061A9905-01E7-9E6F-E87F-5801FCA244CC}"/>
              </a:ext>
            </a:extLst>
          </p:cNvPr>
          <p:cNvSpPr/>
          <p:nvPr/>
        </p:nvSpPr>
        <p:spPr>
          <a:xfrm rot="16200000">
            <a:off x="10546482" y="3050393"/>
            <a:ext cx="229532" cy="1867278"/>
          </a:xfrm>
          <a:prstGeom prst="leftBrace">
            <a:avLst>
              <a:gd name="adj1" fmla="val 36538"/>
              <a:gd name="adj2" fmla="val 48053"/>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8" name="Group 47">
            <a:extLst>
              <a:ext uri="{FF2B5EF4-FFF2-40B4-BE49-F238E27FC236}">
                <a16:creationId xmlns:a16="http://schemas.microsoft.com/office/drawing/2014/main" id="{05F95BBF-70FC-8B58-8C9E-3F26AC628299}"/>
              </a:ext>
            </a:extLst>
          </p:cNvPr>
          <p:cNvGrpSpPr/>
          <p:nvPr/>
        </p:nvGrpSpPr>
        <p:grpSpPr>
          <a:xfrm>
            <a:off x="8878832" y="4657069"/>
            <a:ext cx="2157974" cy="1877267"/>
            <a:chOff x="2564821" y="4601488"/>
            <a:chExt cx="1484942" cy="1395944"/>
          </a:xfrm>
        </p:grpSpPr>
        <p:cxnSp>
          <p:nvCxnSpPr>
            <p:cNvPr id="19" name="Straight Arrow Connector 18">
              <a:extLst>
                <a:ext uri="{FF2B5EF4-FFF2-40B4-BE49-F238E27FC236}">
                  <a16:creationId xmlns:a16="http://schemas.microsoft.com/office/drawing/2014/main" id="{39A62E76-C5D8-7408-E28F-24E0E81A24DA}"/>
                </a:ext>
              </a:extLst>
            </p:cNvPr>
            <p:cNvCxnSpPr>
              <a:cxnSpLocks/>
            </p:cNvCxnSpPr>
            <p:nvPr/>
          </p:nvCxnSpPr>
          <p:spPr>
            <a:xfrm>
              <a:off x="3149600" y="5469467"/>
              <a:ext cx="70273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ABF7763-E978-39E1-B028-0284BF6C14A9}"/>
                </a:ext>
              </a:extLst>
            </p:cNvPr>
            <p:cNvCxnSpPr>
              <a:cxnSpLocks/>
            </p:cNvCxnSpPr>
            <p:nvPr/>
          </p:nvCxnSpPr>
          <p:spPr>
            <a:xfrm flipV="1">
              <a:off x="3149600" y="4724400"/>
              <a:ext cx="0" cy="74506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4960455-D9F3-F9EE-85D2-2A221B3B64F5}"/>
                </a:ext>
              </a:extLst>
            </p:cNvPr>
            <p:cNvCxnSpPr>
              <a:cxnSpLocks/>
            </p:cNvCxnSpPr>
            <p:nvPr/>
          </p:nvCxnSpPr>
          <p:spPr>
            <a:xfrm flipH="1">
              <a:off x="2751667" y="5469467"/>
              <a:ext cx="397933" cy="3894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5E9C1FE-3DD5-CEAD-C282-3CDDCD1E9CA0}"/>
                    </a:ext>
                  </a:extLst>
                </p:cNvPr>
                <p:cNvSpPr txBox="1"/>
                <p:nvPr/>
              </p:nvSpPr>
              <p:spPr>
                <a:xfrm>
                  <a:off x="2737945" y="4601488"/>
                  <a:ext cx="387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1" i="1" smtClean="0">
                                <a:latin typeface="Cambria Math" panose="02040503050406030204" pitchFamily="18" charset="0"/>
                              </a:rPr>
                              <m:t>𝒌</m:t>
                            </m:r>
                          </m:e>
                          <m:sub>
                            <m:r>
                              <a:rPr lang="es-ES" b="0" i="1" smtClean="0">
                                <a:latin typeface="Cambria Math" panose="02040503050406030204" pitchFamily="18" charset="0"/>
                              </a:rPr>
                              <m:t>12</m:t>
                            </m:r>
                          </m:sub>
                        </m:sSub>
                      </m:oMath>
                    </m:oMathPara>
                  </a14:m>
                  <a:endParaRPr lang="en-US"/>
                </a:p>
              </p:txBody>
            </p:sp>
          </mc:Choice>
          <mc:Fallback xmlns="">
            <p:sp>
              <p:nvSpPr>
                <p:cNvPr id="25" name="TextBox 24">
                  <a:extLst>
                    <a:ext uri="{FF2B5EF4-FFF2-40B4-BE49-F238E27FC236}">
                      <a16:creationId xmlns:a16="http://schemas.microsoft.com/office/drawing/2014/main" id="{35E9C1FE-3DD5-CEAD-C282-3CDDCD1E9CA0}"/>
                    </a:ext>
                  </a:extLst>
                </p:cNvPr>
                <p:cNvSpPr txBox="1">
                  <a:spLocks noRot="1" noChangeAspect="1" noMove="1" noResize="1" noEditPoints="1" noAdjustHandles="1" noChangeArrowheads="1" noChangeShapeType="1" noTextEdit="1"/>
                </p:cNvSpPr>
                <p:nvPr/>
              </p:nvSpPr>
              <p:spPr>
                <a:xfrm>
                  <a:off x="2737945" y="4601488"/>
                  <a:ext cx="387349" cy="276999"/>
                </a:xfrm>
                <a:prstGeom prst="rect">
                  <a:avLst/>
                </a:prstGeom>
                <a:blipFill>
                  <a:blip r:embed="rId5"/>
                  <a:stretch>
                    <a:fillRect t="-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FB192D-7648-E3AF-AAA6-4FCFBEC7D949}"/>
                    </a:ext>
                  </a:extLst>
                </p:cNvPr>
                <p:cNvSpPr txBox="1"/>
                <p:nvPr/>
              </p:nvSpPr>
              <p:spPr>
                <a:xfrm>
                  <a:off x="3876639" y="5387201"/>
                  <a:ext cx="1731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𝒆</m:t>
                        </m:r>
                      </m:oMath>
                    </m:oMathPara>
                  </a14:m>
                  <a:endParaRPr lang="en-US" b="1"/>
                </a:p>
              </p:txBody>
            </p:sp>
          </mc:Choice>
          <mc:Fallback xmlns="">
            <p:sp>
              <p:nvSpPr>
                <p:cNvPr id="26" name="TextBox 25">
                  <a:extLst>
                    <a:ext uri="{FF2B5EF4-FFF2-40B4-BE49-F238E27FC236}">
                      <a16:creationId xmlns:a16="http://schemas.microsoft.com/office/drawing/2014/main" id="{55FB192D-7648-E3AF-AAA6-4FCFBEC7D949}"/>
                    </a:ext>
                  </a:extLst>
                </p:cNvPr>
                <p:cNvSpPr txBox="1">
                  <a:spLocks noRot="1" noChangeAspect="1" noMove="1" noResize="1" noEditPoints="1" noAdjustHandles="1" noChangeArrowheads="1" noChangeShapeType="1" noTextEdit="1"/>
                </p:cNvSpPr>
                <p:nvPr/>
              </p:nvSpPr>
              <p:spPr>
                <a:xfrm>
                  <a:off x="3876639" y="5387201"/>
                  <a:ext cx="173124"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B597113-5665-FC4D-AE14-E090EE4FF497}"/>
                    </a:ext>
                  </a:extLst>
                </p:cNvPr>
                <p:cNvSpPr txBox="1"/>
                <p:nvPr/>
              </p:nvSpPr>
              <p:spPr>
                <a:xfrm>
                  <a:off x="2564821" y="5720433"/>
                  <a:ext cx="1731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latin typeface="Cambria Math" panose="02040503050406030204" pitchFamily="18" charset="0"/>
                              </a:rPr>
                            </m:ctrlPr>
                          </m:accPr>
                          <m:e>
                            <m:r>
                              <a:rPr lang="es-ES" b="1" i="1" smtClean="0">
                                <a:latin typeface="Cambria Math" panose="02040503050406030204" pitchFamily="18" charset="0"/>
                              </a:rPr>
                              <m:t>𝒆</m:t>
                            </m:r>
                          </m:e>
                        </m:acc>
                      </m:oMath>
                    </m:oMathPara>
                  </a14:m>
                  <a:endParaRPr lang="en-US" b="1"/>
                </a:p>
              </p:txBody>
            </p:sp>
          </mc:Choice>
          <mc:Fallback xmlns="">
            <p:sp>
              <p:nvSpPr>
                <p:cNvPr id="27" name="TextBox 26">
                  <a:extLst>
                    <a:ext uri="{FF2B5EF4-FFF2-40B4-BE49-F238E27FC236}">
                      <a16:creationId xmlns:a16="http://schemas.microsoft.com/office/drawing/2014/main" id="{2B597113-5665-FC4D-AE14-E090EE4FF497}"/>
                    </a:ext>
                  </a:extLst>
                </p:cNvPr>
                <p:cNvSpPr txBox="1">
                  <a:spLocks noRot="1" noChangeAspect="1" noMove="1" noResize="1" noEditPoints="1" noAdjustHandles="1" noChangeArrowheads="1" noChangeShapeType="1" noTextEdit="1"/>
                </p:cNvSpPr>
                <p:nvPr/>
              </p:nvSpPr>
              <p:spPr>
                <a:xfrm>
                  <a:off x="2564821" y="5720433"/>
                  <a:ext cx="173124" cy="276999"/>
                </a:xfrm>
                <a:prstGeom prst="rect">
                  <a:avLst/>
                </a:prstGeom>
                <a:blipFill>
                  <a:blip r:embed="rId7"/>
                  <a:stretch>
                    <a:fillRect r="-39024"/>
                  </a:stretch>
                </a:blipFill>
              </p:spPr>
              <p:txBody>
                <a:bodyPr/>
                <a:lstStyle/>
                <a:p>
                  <a:r>
                    <a:rPr lang="en-US">
                      <a:noFill/>
                    </a:rPr>
                    <a:t> </a:t>
                  </a:r>
                </a:p>
              </p:txBody>
            </p:sp>
          </mc:Fallback>
        </mc:AlternateContent>
        <p:sp>
          <p:nvSpPr>
            <p:cNvPr id="29" name="Arc 28">
              <a:extLst>
                <a:ext uri="{FF2B5EF4-FFF2-40B4-BE49-F238E27FC236}">
                  <a16:creationId xmlns:a16="http://schemas.microsoft.com/office/drawing/2014/main" id="{0F4C2BDF-11AD-4557-C1BF-0DCEB4A6C091}"/>
                </a:ext>
              </a:extLst>
            </p:cNvPr>
            <p:cNvSpPr/>
            <p:nvPr/>
          </p:nvSpPr>
          <p:spPr>
            <a:xfrm rot="21335423">
              <a:off x="2867088" y="5183715"/>
              <a:ext cx="519664" cy="571500"/>
            </a:xfrm>
            <a:prstGeom prst="arc">
              <a:avLst>
                <a:gd name="adj1" fmla="val 16838876"/>
                <a:gd name="adj2" fmla="val 1920242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3A8C8966-9F1A-E276-0B89-761537B2DA57}"/>
                </a:ext>
              </a:extLst>
            </p:cNvPr>
            <p:cNvCxnSpPr>
              <a:cxnSpLocks/>
            </p:cNvCxnSpPr>
            <p:nvPr/>
          </p:nvCxnSpPr>
          <p:spPr>
            <a:xfrm flipV="1">
              <a:off x="3149599" y="4953000"/>
              <a:ext cx="452968" cy="51646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A69785C-E59A-F3F0-394D-1428CE54BF9E}"/>
                    </a:ext>
                  </a:extLst>
                </p:cNvPr>
                <p:cNvSpPr txBox="1"/>
                <p:nvPr/>
              </p:nvSpPr>
              <p:spPr>
                <a:xfrm>
                  <a:off x="3626873" y="4815701"/>
                  <a:ext cx="289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1" i="1" smtClean="0">
                                <a:latin typeface="Cambria Math" panose="02040503050406030204" pitchFamily="18" charset="0"/>
                              </a:rPr>
                              <m:t>𝒌</m:t>
                            </m:r>
                          </m:e>
                          <m:sub>
                            <m:r>
                              <a:rPr lang="es-ES" b="0" i="1" smtClean="0">
                                <a:latin typeface="Cambria Math" panose="02040503050406030204" pitchFamily="18" charset="0"/>
                              </a:rPr>
                              <m:t>1</m:t>
                            </m:r>
                          </m:sub>
                        </m:sSub>
                      </m:oMath>
                    </m:oMathPara>
                  </a14:m>
                  <a:endParaRPr lang="en-US"/>
                </a:p>
              </p:txBody>
            </p:sp>
          </mc:Choice>
          <mc:Fallback xmlns="">
            <p:sp>
              <p:nvSpPr>
                <p:cNvPr id="35" name="TextBox 34">
                  <a:extLst>
                    <a:ext uri="{FF2B5EF4-FFF2-40B4-BE49-F238E27FC236}">
                      <a16:creationId xmlns:a16="http://schemas.microsoft.com/office/drawing/2014/main" id="{FA69785C-E59A-F3F0-394D-1428CE54BF9E}"/>
                    </a:ext>
                  </a:extLst>
                </p:cNvPr>
                <p:cNvSpPr txBox="1">
                  <a:spLocks noRot="1" noChangeAspect="1" noMove="1" noResize="1" noEditPoints="1" noAdjustHandles="1" noChangeArrowheads="1" noChangeShapeType="1" noTextEdit="1"/>
                </p:cNvSpPr>
                <p:nvPr/>
              </p:nvSpPr>
              <p:spPr>
                <a:xfrm>
                  <a:off x="3626873" y="4815701"/>
                  <a:ext cx="289566" cy="276999"/>
                </a:xfrm>
                <a:prstGeom prst="rect">
                  <a:avLst/>
                </a:prstGeom>
                <a:blipFill>
                  <a:blip r:embed="rId8"/>
                  <a:stretch>
                    <a:fillRect/>
                  </a:stretch>
                </a:blipFill>
              </p:spPr>
              <p:txBody>
                <a:bodyPr/>
                <a:lstStyle/>
                <a:p>
                  <a:r>
                    <a:rPr lang="en-US">
                      <a:noFill/>
                    </a:rPr>
                    <a:t> </a:t>
                  </a:r>
                </a:p>
              </p:txBody>
            </p:sp>
          </mc:Fallback>
        </mc:AlternateContent>
        <p:cxnSp>
          <p:nvCxnSpPr>
            <p:cNvPr id="38" name="Straight Connector 37">
              <a:extLst>
                <a:ext uri="{FF2B5EF4-FFF2-40B4-BE49-F238E27FC236}">
                  <a16:creationId xmlns:a16="http://schemas.microsoft.com/office/drawing/2014/main" id="{3420E678-0D08-5BA9-7DE3-BCC806142713}"/>
                </a:ext>
              </a:extLst>
            </p:cNvPr>
            <p:cNvCxnSpPr>
              <a:cxnSpLocks/>
            </p:cNvCxnSpPr>
            <p:nvPr/>
          </p:nvCxnSpPr>
          <p:spPr>
            <a:xfrm flipH="1">
              <a:off x="3580844" y="4961369"/>
              <a:ext cx="24306" cy="760784"/>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909100A-A38A-06F6-141F-C2C1C4AE6441}"/>
                </a:ext>
              </a:extLst>
            </p:cNvPr>
            <p:cNvCxnSpPr>
              <a:cxnSpLocks/>
            </p:cNvCxnSpPr>
            <p:nvPr/>
          </p:nvCxnSpPr>
          <p:spPr>
            <a:xfrm>
              <a:off x="3163321" y="5469467"/>
              <a:ext cx="413868" cy="250966"/>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3" name="Arc 42">
              <a:extLst>
                <a:ext uri="{FF2B5EF4-FFF2-40B4-BE49-F238E27FC236}">
                  <a16:creationId xmlns:a16="http://schemas.microsoft.com/office/drawing/2014/main" id="{CC65313C-22F7-D13E-6A64-114365E30AB3}"/>
                </a:ext>
              </a:extLst>
            </p:cNvPr>
            <p:cNvSpPr/>
            <p:nvPr/>
          </p:nvSpPr>
          <p:spPr>
            <a:xfrm rot="8683558">
              <a:off x="2882181" y="5053068"/>
              <a:ext cx="519664" cy="571500"/>
            </a:xfrm>
            <a:prstGeom prst="arc">
              <a:avLst>
                <a:gd name="adj1" fmla="val 16200000"/>
                <a:gd name="adj2" fmla="val 1980486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152B2AC-606D-CA08-26D3-B97DE5F23C87}"/>
                    </a:ext>
                  </a:extLst>
                </p:cNvPr>
                <p:cNvSpPr txBox="1"/>
                <p:nvPr/>
              </p:nvSpPr>
              <p:spPr>
                <a:xfrm>
                  <a:off x="3171324" y="4908842"/>
                  <a:ext cx="2702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s-ES" b="0" i="1" smtClean="0">
                                <a:latin typeface="Cambria Math" panose="02040503050406030204" pitchFamily="18" charset="0"/>
                              </a:rPr>
                              <m:t>1</m:t>
                            </m:r>
                          </m:sub>
                        </m:sSub>
                      </m:oMath>
                    </m:oMathPara>
                  </a14:m>
                  <a:endParaRPr lang="en-US"/>
                </a:p>
              </p:txBody>
            </p:sp>
          </mc:Choice>
          <mc:Fallback xmlns="">
            <p:sp>
              <p:nvSpPr>
                <p:cNvPr id="46" name="TextBox 45">
                  <a:extLst>
                    <a:ext uri="{FF2B5EF4-FFF2-40B4-BE49-F238E27FC236}">
                      <a16:creationId xmlns:a16="http://schemas.microsoft.com/office/drawing/2014/main" id="{8152B2AC-606D-CA08-26D3-B97DE5F23C87}"/>
                    </a:ext>
                  </a:extLst>
                </p:cNvPr>
                <p:cNvSpPr txBox="1">
                  <a:spLocks noRot="1" noChangeAspect="1" noMove="1" noResize="1" noEditPoints="1" noAdjustHandles="1" noChangeArrowheads="1" noChangeShapeType="1" noTextEdit="1"/>
                </p:cNvSpPr>
                <p:nvPr/>
              </p:nvSpPr>
              <p:spPr>
                <a:xfrm>
                  <a:off x="3171324" y="4908842"/>
                  <a:ext cx="270202" cy="27699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D5EB709-1CC6-196E-114F-4B1B2D80DBE3}"/>
                    </a:ext>
                  </a:extLst>
                </p:cNvPr>
                <p:cNvSpPr txBox="1"/>
                <p:nvPr/>
              </p:nvSpPr>
              <p:spPr>
                <a:xfrm>
                  <a:off x="3089096" y="5640397"/>
                  <a:ext cx="305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s-ES" b="0" i="1" smtClean="0">
                                <a:latin typeface="Cambria Math" panose="02040503050406030204" pitchFamily="18" charset="0"/>
                              </a:rPr>
                              <m:t>1</m:t>
                            </m:r>
                          </m:sub>
                        </m:sSub>
                      </m:oMath>
                    </m:oMathPara>
                  </a14:m>
                  <a:endParaRPr lang="en-US"/>
                </a:p>
              </p:txBody>
            </p:sp>
          </mc:Choice>
          <mc:Fallback xmlns="">
            <p:sp>
              <p:nvSpPr>
                <p:cNvPr id="47" name="TextBox 46">
                  <a:extLst>
                    <a:ext uri="{FF2B5EF4-FFF2-40B4-BE49-F238E27FC236}">
                      <a16:creationId xmlns:a16="http://schemas.microsoft.com/office/drawing/2014/main" id="{7D5EB709-1CC6-196E-114F-4B1B2D80DBE3}"/>
                    </a:ext>
                  </a:extLst>
                </p:cNvPr>
                <p:cNvSpPr txBox="1">
                  <a:spLocks noRot="1" noChangeAspect="1" noMove="1" noResize="1" noEditPoints="1" noAdjustHandles="1" noChangeArrowheads="1" noChangeShapeType="1" noTextEdit="1"/>
                </p:cNvSpPr>
                <p:nvPr/>
              </p:nvSpPr>
              <p:spPr>
                <a:xfrm>
                  <a:off x="3089096" y="5640397"/>
                  <a:ext cx="305596" cy="276999"/>
                </a:xfrm>
                <a:prstGeom prst="rect">
                  <a:avLst/>
                </a:prstGeom>
                <a:blipFill>
                  <a:blip r:embed="rId10"/>
                  <a:stretch>
                    <a:fillRect l="-274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77E81F4-3B0B-1793-11F5-31DC39F1F358}"/>
                  </a:ext>
                </a:extLst>
              </p:cNvPr>
              <p:cNvSpPr txBox="1"/>
              <p:nvPr/>
            </p:nvSpPr>
            <p:spPr>
              <a:xfrm>
                <a:off x="8276897" y="4088645"/>
                <a:ext cx="114813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3200" b="0" i="1" smtClean="0">
                          <a:solidFill>
                            <a:srgbClr val="FF0000"/>
                          </a:solidFill>
                          <a:latin typeface="Cambria Math" panose="02040503050406030204" pitchFamily="18" charset="0"/>
                        </a:rPr>
                        <m:t>𝐴</m:t>
                      </m:r>
                      <m:r>
                        <a:rPr lang="es-ES" sz="3200" b="0" i="1" smtClean="0">
                          <a:solidFill>
                            <a:srgbClr val="FF0000"/>
                          </a:solidFill>
                          <a:latin typeface="Cambria Math" panose="02040503050406030204" pitchFamily="18" charset="0"/>
                        </a:rPr>
                        <m:t>(</m:t>
                      </m:r>
                      <m:sSub>
                        <m:sSubPr>
                          <m:ctrlPr>
                            <a:rPr lang="es-ES" sz="3200" b="0" i="1" smtClean="0">
                              <a:solidFill>
                                <a:srgbClr val="FF0000"/>
                              </a:solidFill>
                              <a:latin typeface="Cambria Math" panose="02040503050406030204" pitchFamily="18" charset="0"/>
                            </a:rPr>
                          </m:ctrlPr>
                        </m:sSubPr>
                        <m:e>
                          <m:r>
                            <a:rPr lang="es-ES" sz="3200" b="0" i="1" smtClean="0">
                              <a:solidFill>
                                <a:srgbClr val="FF0000"/>
                              </a:solidFill>
                              <a:latin typeface="Cambria Math" panose="02040503050406030204" pitchFamily="18" charset="0"/>
                              <a:ea typeface="Cambria Math" panose="02040503050406030204" pitchFamily="18" charset="0"/>
                            </a:rPr>
                            <m:t>𝜙</m:t>
                          </m:r>
                        </m:e>
                        <m:sub>
                          <m:r>
                            <a:rPr lang="es-ES" sz="3200" b="0" i="1" smtClean="0">
                              <a:solidFill>
                                <a:srgbClr val="FF0000"/>
                              </a:solidFill>
                              <a:latin typeface="Cambria Math" panose="02040503050406030204" pitchFamily="18" charset="0"/>
                            </a:rPr>
                            <m:t>1</m:t>
                          </m:r>
                        </m:sub>
                      </m:sSub>
                      <m:r>
                        <a:rPr lang="es-ES" sz="3200" b="0" i="1" smtClean="0">
                          <a:solidFill>
                            <a:srgbClr val="FF0000"/>
                          </a:solidFill>
                          <a:latin typeface="Cambria Math" panose="02040503050406030204" pitchFamily="18" charset="0"/>
                        </a:rPr>
                        <m:t>)</m:t>
                      </m:r>
                    </m:oMath>
                  </m:oMathPara>
                </a14:m>
                <a:endParaRPr lang="en-US" sz="3200">
                  <a:solidFill>
                    <a:srgbClr val="FF0000"/>
                  </a:solidFill>
                </a:endParaRPr>
              </a:p>
            </p:txBody>
          </p:sp>
        </mc:Choice>
        <mc:Fallback xmlns="">
          <p:sp>
            <p:nvSpPr>
              <p:cNvPr id="51" name="TextBox 50">
                <a:extLst>
                  <a:ext uri="{FF2B5EF4-FFF2-40B4-BE49-F238E27FC236}">
                    <a16:creationId xmlns:a16="http://schemas.microsoft.com/office/drawing/2014/main" id="{F77E81F4-3B0B-1793-11F5-31DC39F1F358}"/>
                  </a:ext>
                </a:extLst>
              </p:cNvPr>
              <p:cNvSpPr txBox="1">
                <a:spLocks noRot="1" noChangeAspect="1" noMove="1" noResize="1" noEditPoints="1" noAdjustHandles="1" noChangeArrowheads="1" noChangeShapeType="1" noTextEdit="1"/>
              </p:cNvSpPr>
              <p:nvPr/>
            </p:nvSpPr>
            <p:spPr>
              <a:xfrm>
                <a:off x="8276897" y="4088645"/>
                <a:ext cx="1148135" cy="49244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1B84898-3F47-50CA-2724-EFA6103EACBD}"/>
                  </a:ext>
                </a:extLst>
              </p:cNvPr>
              <p:cNvSpPr txBox="1"/>
              <p:nvPr/>
            </p:nvSpPr>
            <p:spPr>
              <a:xfrm>
                <a:off x="9957819" y="4106412"/>
                <a:ext cx="117423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3200" b="0" i="1" smtClean="0">
                          <a:solidFill>
                            <a:srgbClr val="0070C0"/>
                          </a:solidFill>
                          <a:latin typeface="Cambria Math" panose="02040503050406030204" pitchFamily="18" charset="0"/>
                        </a:rPr>
                        <m:t>𝐵</m:t>
                      </m:r>
                      <m:r>
                        <a:rPr lang="es-ES" sz="3200" b="0" i="1" smtClean="0">
                          <a:solidFill>
                            <a:srgbClr val="0070C0"/>
                          </a:solidFill>
                          <a:latin typeface="Cambria Math" panose="02040503050406030204" pitchFamily="18" charset="0"/>
                        </a:rPr>
                        <m:t>(</m:t>
                      </m:r>
                      <m:sSub>
                        <m:sSubPr>
                          <m:ctrlPr>
                            <a:rPr lang="es-ES" sz="3200" b="0" i="1" smtClean="0">
                              <a:solidFill>
                                <a:srgbClr val="0070C0"/>
                              </a:solidFill>
                              <a:latin typeface="Cambria Math" panose="02040503050406030204" pitchFamily="18" charset="0"/>
                            </a:rPr>
                          </m:ctrlPr>
                        </m:sSubPr>
                        <m:e>
                          <m:r>
                            <a:rPr lang="es-ES" sz="3200" i="1">
                              <a:solidFill>
                                <a:srgbClr val="0070C0"/>
                              </a:solidFill>
                              <a:latin typeface="Cambria Math" panose="02040503050406030204" pitchFamily="18" charset="0"/>
                              <a:ea typeface="Cambria Math" panose="02040503050406030204" pitchFamily="18" charset="0"/>
                            </a:rPr>
                            <m:t>𝜙</m:t>
                          </m:r>
                        </m:e>
                        <m:sub>
                          <m:r>
                            <a:rPr lang="es-ES" sz="3200" b="0" i="1" smtClean="0">
                              <a:solidFill>
                                <a:srgbClr val="0070C0"/>
                              </a:solidFill>
                              <a:latin typeface="Cambria Math" panose="02040503050406030204" pitchFamily="18" charset="0"/>
                            </a:rPr>
                            <m:t>3</m:t>
                          </m:r>
                        </m:sub>
                      </m:sSub>
                      <m:r>
                        <a:rPr lang="es-ES" sz="3200" b="0" i="1" smtClean="0">
                          <a:solidFill>
                            <a:srgbClr val="0070C0"/>
                          </a:solidFill>
                          <a:latin typeface="Cambria Math" panose="02040503050406030204" pitchFamily="18" charset="0"/>
                        </a:rPr>
                        <m:t>)</m:t>
                      </m:r>
                    </m:oMath>
                  </m:oMathPara>
                </a14:m>
                <a:endParaRPr lang="en-US" sz="3200">
                  <a:solidFill>
                    <a:srgbClr val="0070C0"/>
                  </a:solidFill>
                </a:endParaRPr>
              </a:p>
            </p:txBody>
          </p:sp>
        </mc:Choice>
        <mc:Fallback xmlns="">
          <p:sp>
            <p:nvSpPr>
              <p:cNvPr id="52" name="TextBox 51">
                <a:extLst>
                  <a:ext uri="{FF2B5EF4-FFF2-40B4-BE49-F238E27FC236}">
                    <a16:creationId xmlns:a16="http://schemas.microsoft.com/office/drawing/2014/main" id="{91B84898-3F47-50CA-2724-EFA6103EACBD}"/>
                  </a:ext>
                </a:extLst>
              </p:cNvPr>
              <p:cNvSpPr txBox="1">
                <a:spLocks noRot="1" noChangeAspect="1" noMove="1" noResize="1" noEditPoints="1" noAdjustHandles="1" noChangeArrowheads="1" noChangeShapeType="1" noTextEdit="1"/>
              </p:cNvSpPr>
              <p:nvPr/>
            </p:nvSpPr>
            <p:spPr>
              <a:xfrm>
                <a:off x="9957819" y="4106412"/>
                <a:ext cx="1174231" cy="492443"/>
              </a:xfrm>
              <a:prstGeom prst="rect">
                <a:avLst/>
              </a:prstGeom>
              <a:blipFill>
                <a:blip r:embed="rId12"/>
                <a:stretch>
                  <a:fillRect/>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56BE86E9-5431-D0A7-BA3A-F469A95D68F8}"/>
              </a:ext>
            </a:extLst>
          </p:cNvPr>
          <p:cNvSpPr/>
          <p:nvPr/>
        </p:nvSpPr>
        <p:spPr>
          <a:xfrm>
            <a:off x="8416872" y="3368162"/>
            <a:ext cx="461960" cy="352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943AA7-EF5F-7DEB-BC71-1E1EE357939F}"/>
              </a:ext>
            </a:extLst>
          </p:cNvPr>
          <p:cNvSpPr/>
          <p:nvPr/>
        </p:nvSpPr>
        <p:spPr>
          <a:xfrm>
            <a:off x="10257632" y="3355095"/>
            <a:ext cx="458732" cy="352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C037FC9-B7C5-636E-EAFE-19B5811119E6}"/>
                  </a:ext>
                </a:extLst>
              </p:cNvPr>
              <p:cNvSpPr txBox="1"/>
              <p:nvPr/>
            </p:nvSpPr>
            <p:spPr>
              <a:xfrm>
                <a:off x="8396232" y="3248837"/>
                <a:ext cx="4826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400" b="0" i="1" smtClean="0">
                              <a:solidFill>
                                <a:schemeClr val="tx1"/>
                              </a:solidFill>
                              <a:latin typeface="Cambria Math" panose="02040503050406030204" pitchFamily="18" charset="0"/>
                            </a:rPr>
                          </m:ctrlPr>
                        </m:sSubPr>
                        <m:e>
                          <m:r>
                            <a:rPr lang="es-ES" sz="2400" b="0" i="1" smtClean="0">
                              <a:solidFill>
                                <a:schemeClr val="tx1"/>
                              </a:solidFill>
                              <a:latin typeface="Cambria Math" panose="02040503050406030204" pitchFamily="18" charset="0"/>
                              <a:ea typeface="Cambria Math" panose="02040503050406030204" pitchFamily="18" charset="0"/>
                            </a:rPr>
                            <m:t>𝜙</m:t>
                          </m:r>
                        </m:e>
                        <m:sub>
                          <m:r>
                            <a:rPr lang="es-ES" sz="2400" b="0" i="1" smtClean="0">
                              <a:solidFill>
                                <a:schemeClr val="tx1"/>
                              </a:solidFill>
                              <a:latin typeface="Cambria Math" panose="02040503050406030204" pitchFamily="18" charset="0"/>
                            </a:rPr>
                            <m:t>1</m:t>
                          </m:r>
                        </m:sub>
                      </m:sSub>
                    </m:oMath>
                  </m:oMathPara>
                </a14:m>
                <a:endParaRPr lang="en-US" sz="2400"/>
              </a:p>
            </p:txBody>
          </p:sp>
        </mc:Choice>
        <mc:Fallback xmlns="">
          <p:sp>
            <p:nvSpPr>
              <p:cNvPr id="15" name="TextBox 14">
                <a:extLst>
                  <a:ext uri="{FF2B5EF4-FFF2-40B4-BE49-F238E27FC236}">
                    <a16:creationId xmlns:a16="http://schemas.microsoft.com/office/drawing/2014/main" id="{FC037FC9-B7C5-636E-EAFE-19B5811119E6}"/>
                  </a:ext>
                </a:extLst>
              </p:cNvPr>
              <p:cNvSpPr txBox="1">
                <a:spLocks noRot="1" noChangeAspect="1" noMove="1" noResize="1" noEditPoints="1" noAdjustHandles="1" noChangeArrowheads="1" noChangeShapeType="1" noTextEdit="1"/>
              </p:cNvSpPr>
              <p:nvPr/>
            </p:nvSpPr>
            <p:spPr>
              <a:xfrm>
                <a:off x="8396232" y="3248837"/>
                <a:ext cx="482600" cy="461665"/>
              </a:xfrm>
              <a:prstGeom prst="rect">
                <a:avLst/>
              </a:prstGeom>
              <a:blipFill>
                <a:blip r:embed="rId13"/>
                <a:stretch>
                  <a:fillRect l="-10000" r="-1250"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84AB32A-58C5-5456-CB8E-342ACCB67B50}"/>
                  </a:ext>
                </a:extLst>
              </p:cNvPr>
              <p:cNvSpPr txBox="1"/>
              <p:nvPr/>
            </p:nvSpPr>
            <p:spPr>
              <a:xfrm>
                <a:off x="10272262" y="3263305"/>
                <a:ext cx="48260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400" b="0" i="1" smtClean="0">
                              <a:solidFill>
                                <a:schemeClr val="tx1"/>
                              </a:solidFill>
                              <a:latin typeface="Cambria Math" panose="02040503050406030204" pitchFamily="18" charset="0"/>
                            </a:rPr>
                          </m:ctrlPr>
                        </m:sSubPr>
                        <m:e>
                          <m:r>
                            <a:rPr lang="es-ES" sz="2400" b="0" i="1" smtClean="0">
                              <a:solidFill>
                                <a:schemeClr val="tx1"/>
                              </a:solidFill>
                              <a:latin typeface="Cambria Math" panose="02040503050406030204" pitchFamily="18" charset="0"/>
                              <a:ea typeface="Cambria Math" panose="02040503050406030204" pitchFamily="18" charset="0"/>
                            </a:rPr>
                            <m:t>𝜙</m:t>
                          </m:r>
                        </m:e>
                        <m:sub>
                          <m:r>
                            <a:rPr lang="es-ES" sz="2400" b="0" i="1" smtClean="0">
                              <a:solidFill>
                                <a:schemeClr val="tx1"/>
                              </a:solidFill>
                              <a:latin typeface="Cambria Math" panose="02040503050406030204" pitchFamily="18" charset="0"/>
                              <a:ea typeface="Cambria Math" panose="02040503050406030204" pitchFamily="18" charset="0"/>
                            </a:rPr>
                            <m:t>3</m:t>
                          </m:r>
                        </m:sub>
                      </m:sSub>
                    </m:oMath>
                  </m:oMathPara>
                </a14:m>
                <a:endParaRPr lang="en-US" sz="2400"/>
              </a:p>
            </p:txBody>
          </p:sp>
        </mc:Choice>
        <mc:Fallback xmlns="">
          <p:sp>
            <p:nvSpPr>
              <p:cNvPr id="23" name="TextBox 22">
                <a:extLst>
                  <a:ext uri="{FF2B5EF4-FFF2-40B4-BE49-F238E27FC236}">
                    <a16:creationId xmlns:a16="http://schemas.microsoft.com/office/drawing/2014/main" id="{684AB32A-58C5-5456-CB8E-342ACCB67B50}"/>
                  </a:ext>
                </a:extLst>
              </p:cNvPr>
              <p:cNvSpPr txBox="1">
                <a:spLocks noRot="1" noChangeAspect="1" noMove="1" noResize="1" noEditPoints="1" noAdjustHandles="1" noChangeArrowheads="1" noChangeShapeType="1" noTextEdit="1"/>
              </p:cNvSpPr>
              <p:nvPr/>
            </p:nvSpPr>
            <p:spPr>
              <a:xfrm>
                <a:off x="10272262" y="3263305"/>
                <a:ext cx="482600" cy="461665"/>
              </a:xfrm>
              <a:prstGeom prst="rect">
                <a:avLst/>
              </a:prstGeom>
              <a:blipFill>
                <a:blip r:embed="rId14"/>
                <a:stretch>
                  <a:fillRect l="-10127" r="-3797" b="-1578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740484A-563F-B081-F548-C80793CBCDA4}"/>
              </a:ext>
            </a:extLst>
          </p:cNvPr>
          <p:cNvPicPr>
            <a:picLocks noChangeAspect="1"/>
          </p:cNvPicPr>
          <p:nvPr/>
        </p:nvPicPr>
        <p:blipFill>
          <a:blip r:embed="rId15"/>
          <a:stretch>
            <a:fillRect/>
          </a:stretch>
        </p:blipFill>
        <p:spPr>
          <a:xfrm>
            <a:off x="605333" y="5393679"/>
            <a:ext cx="1983863" cy="395322"/>
          </a:xfrm>
          <a:prstGeom prst="rect">
            <a:avLst/>
          </a:prstGeom>
        </p:spPr>
      </p:pic>
      <p:pic>
        <p:nvPicPr>
          <p:cNvPr id="4" name="Picture 3">
            <a:extLst>
              <a:ext uri="{FF2B5EF4-FFF2-40B4-BE49-F238E27FC236}">
                <a16:creationId xmlns:a16="http://schemas.microsoft.com/office/drawing/2014/main" id="{6BC76E92-96EB-6F9E-4AF2-6C0E55E58448}"/>
              </a:ext>
            </a:extLst>
          </p:cNvPr>
          <p:cNvPicPr>
            <a:picLocks noChangeAspect="1"/>
          </p:cNvPicPr>
          <p:nvPr/>
        </p:nvPicPr>
        <p:blipFill>
          <a:blip r:embed="rId16"/>
          <a:stretch>
            <a:fillRect/>
          </a:stretch>
        </p:blipFill>
        <p:spPr>
          <a:xfrm>
            <a:off x="605333" y="5795654"/>
            <a:ext cx="1995282" cy="400568"/>
          </a:xfrm>
          <a:prstGeom prst="rect">
            <a:avLst/>
          </a:prstGeom>
        </p:spPr>
      </p:pic>
    </p:spTree>
    <p:extLst>
      <p:ext uri="{BB962C8B-B14F-4D97-AF65-F5344CB8AC3E}">
        <p14:creationId xmlns:p14="http://schemas.microsoft.com/office/powerpoint/2010/main" val="1778428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51" grpId="0"/>
      <p:bldP spid="52" grpId="0"/>
      <p:bldP spid="12" grpId="0" animBg="1"/>
      <p:bldP spid="13" grpId="0" animBg="1"/>
      <p:bldP spid="15"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76C46-4180-6E5A-FDF3-14C17C6DD986}"/>
            </a:ext>
          </a:extLst>
        </p:cNvPr>
        <p:cNvGrpSpPr/>
        <p:nvPr/>
      </p:nvGrpSpPr>
      <p:grpSpPr>
        <a:xfrm>
          <a:off x="0" y="0"/>
          <a:ext cx="0" cy="0"/>
          <a:chOff x="0" y="0"/>
          <a:chExt cx="0" cy="0"/>
        </a:xfrm>
      </p:grpSpPr>
      <p:pic>
        <p:nvPicPr>
          <p:cNvPr id="6" name="Picture 4" descr="ESA - Planck Power Spectrum">
            <a:extLst>
              <a:ext uri="{FF2B5EF4-FFF2-40B4-BE49-F238E27FC236}">
                <a16:creationId xmlns:a16="http://schemas.microsoft.com/office/drawing/2014/main" id="{A920EACF-1AA6-B40E-AF42-DAD14976C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546" y="2513510"/>
            <a:ext cx="5021454" cy="310516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CE186E5F-FDF9-790A-FF3E-1885257DB526}"/>
              </a:ext>
            </a:extLst>
          </p:cNvPr>
          <p:cNvSpPr>
            <a:spLocks noGrp="1"/>
          </p:cNvSpPr>
          <p:nvPr>
            <p:ph type="title"/>
          </p:nvPr>
        </p:nvSpPr>
        <p:spPr>
          <a:xfrm>
            <a:off x="256735" y="-70998"/>
            <a:ext cx="2912012" cy="1325563"/>
          </a:xfrm>
        </p:spPr>
        <p:txBody>
          <a:bodyPr/>
          <a:lstStyle/>
          <a:p>
            <a:r>
              <a:rPr lang="en-US"/>
              <a:t>Motivations</a:t>
            </a:r>
          </a:p>
        </p:txBody>
      </p:sp>
      <p:pic>
        <p:nvPicPr>
          <p:cNvPr id="10" name="Picture 2" descr="ESA - Planck CMB">
            <a:extLst>
              <a:ext uri="{FF2B5EF4-FFF2-40B4-BE49-F238E27FC236}">
                <a16:creationId xmlns:a16="http://schemas.microsoft.com/office/drawing/2014/main" id="{4E148822-A40F-0DDD-0561-A75ABE17D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585" y="301663"/>
            <a:ext cx="4112537" cy="20562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21E950-9048-0B00-EF12-BF6FE203C8DA}"/>
              </a:ext>
            </a:extLst>
          </p:cNvPr>
          <p:cNvSpPr txBox="1"/>
          <p:nvPr/>
        </p:nvSpPr>
        <p:spPr>
          <a:xfrm>
            <a:off x="108563" y="2756352"/>
            <a:ext cx="6798674" cy="2862322"/>
          </a:xfrm>
          <a:prstGeom prst="rect">
            <a:avLst/>
          </a:prstGeom>
          <a:noFill/>
        </p:spPr>
        <p:txBody>
          <a:bodyPr wrap="square">
            <a:spAutoFit/>
          </a:bodyPr>
          <a:lstStyle/>
          <a:p>
            <a:pPr>
              <a:buNone/>
            </a:pPr>
            <a:r>
              <a:rPr lang="en-GB" sz="2000" dirty="0">
                <a:solidFill>
                  <a:srgbClr val="000000"/>
                </a:solidFill>
                <a:effectLst/>
                <a:latin typeface="Helvetica" pitchFamily="2" charset="0"/>
              </a:rPr>
              <a:t>In this context, there is a somewhat natural question that emerges: at what point does a quantum fluctuation generated during inflation stop being of quantum nature? </a:t>
            </a:r>
          </a:p>
          <a:p>
            <a:pPr>
              <a:buNone/>
            </a:pPr>
            <a:r>
              <a:rPr lang="en-GB" sz="2000" dirty="0">
                <a:solidFill>
                  <a:srgbClr val="000000"/>
                </a:solidFill>
                <a:effectLst/>
                <a:latin typeface="Helvetica" pitchFamily="2" charset="0"/>
              </a:rPr>
              <a:t>The analysis that we apply to the Cosmic Microwave Background (CMB), which provides us with the earliest observational features of the Universe so far, and to large scale structure survey’s data, is classical. </a:t>
            </a:r>
          </a:p>
          <a:p>
            <a:pPr>
              <a:buNone/>
            </a:pPr>
            <a:r>
              <a:rPr lang="en-GB" sz="2000" b="1" dirty="0">
                <a:solidFill>
                  <a:srgbClr val="000000"/>
                </a:solidFill>
                <a:effectLst/>
                <a:latin typeface="Helvetica" pitchFamily="2" charset="0"/>
              </a:rPr>
              <a:t>But where did the quantum nature of the gravitational seeds go? </a:t>
            </a:r>
          </a:p>
        </p:txBody>
      </p:sp>
      <p:sp>
        <p:nvSpPr>
          <p:cNvPr id="12" name="TextBox 11">
            <a:extLst>
              <a:ext uri="{FF2B5EF4-FFF2-40B4-BE49-F238E27FC236}">
                <a16:creationId xmlns:a16="http://schemas.microsoft.com/office/drawing/2014/main" id="{0AF35087-F9DF-DE13-700A-E79AE38C085D}"/>
              </a:ext>
            </a:extLst>
          </p:cNvPr>
          <p:cNvSpPr txBox="1"/>
          <p:nvPr/>
        </p:nvSpPr>
        <p:spPr>
          <a:xfrm>
            <a:off x="108563" y="5574773"/>
            <a:ext cx="11834908" cy="1323439"/>
          </a:xfrm>
          <a:prstGeom prst="rect">
            <a:avLst/>
          </a:prstGeom>
          <a:noFill/>
        </p:spPr>
        <p:txBody>
          <a:bodyPr wrap="square">
            <a:spAutoFit/>
          </a:bodyPr>
          <a:lstStyle/>
          <a:p>
            <a:pPr marL="342900" indent="-342900">
              <a:buFont typeface="Arial" panose="020B0604020202020204" pitchFamily="34" charset="0"/>
              <a:buChar char="•"/>
            </a:pPr>
            <a:r>
              <a:rPr lang="en-GB" sz="2000" b="1">
                <a:solidFill>
                  <a:schemeClr val="accent2">
                    <a:lumMod val="75000"/>
                  </a:schemeClr>
                </a:solidFill>
                <a:effectLst/>
                <a:latin typeface="Helvetica" pitchFamily="2" charset="0"/>
              </a:rPr>
              <a:t>It is still an open question how this </a:t>
            </a:r>
            <a:r>
              <a:rPr lang="en-GB" sz="2000" b="1" err="1">
                <a:solidFill>
                  <a:schemeClr val="accent2">
                    <a:lumMod val="75000"/>
                  </a:schemeClr>
                </a:solidFill>
                <a:effectLst/>
                <a:latin typeface="Helvetica" pitchFamily="2" charset="0"/>
              </a:rPr>
              <a:t>classicalization</a:t>
            </a:r>
            <a:r>
              <a:rPr lang="en-GB" sz="2000" b="1">
                <a:solidFill>
                  <a:schemeClr val="accent2">
                    <a:lumMod val="75000"/>
                  </a:schemeClr>
                </a:solidFill>
                <a:effectLst/>
                <a:latin typeface="Helvetica" pitchFamily="2" charset="0"/>
              </a:rPr>
              <a:t> of quantum fluctuations occurs. </a:t>
            </a:r>
          </a:p>
          <a:p>
            <a:pPr marL="342900" indent="-342900">
              <a:buFont typeface="Arial" panose="020B0604020202020204" pitchFamily="34" charset="0"/>
              <a:buChar char="•"/>
            </a:pPr>
            <a:r>
              <a:rPr lang="en-GB" sz="2000" b="1">
                <a:solidFill>
                  <a:srgbClr val="0070C0"/>
                </a:solidFill>
                <a:effectLst/>
                <a:latin typeface="Helvetica" pitchFamily="2" charset="0"/>
              </a:rPr>
              <a:t>If any signal of the early nature of the quantum fluctuation remains, this should be imprinted in some current observable, maybe in the form of non-</a:t>
            </a:r>
            <a:r>
              <a:rPr lang="en-GB" sz="2000" b="1" err="1">
                <a:solidFill>
                  <a:srgbClr val="0070C0"/>
                </a:solidFill>
                <a:effectLst/>
                <a:latin typeface="Helvetica" pitchFamily="2" charset="0"/>
              </a:rPr>
              <a:t>gaussianities</a:t>
            </a:r>
            <a:r>
              <a:rPr lang="en-GB" sz="2000" b="1">
                <a:solidFill>
                  <a:srgbClr val="0070C0"/>
                </a:solidFill>
                <a:effectLst/>
                <a:latin typeface="Helvetica" pitchFamily="2" charset="0"/>
              </a:rPr>
              <a:t> in the CMB anisotropies, or in higher-order correlation functions of galaxy distributions, or some other observable.</a:t>
            </a:r>
          </a:p>
        </p:txBody>
      </p:sp>
      <p:sp>
        <p:nvSpPr>
          <p:cNvPr id="13" name="TextBox 12">
            <a:extLst>
              <a:ext uri="{FF2B5EF4-FFF2-40B4-BE49-F238E27FC236}">
                <a16:creationId xmlns:a16="http://schemas.microsoft.com/office/drawing/2014/main" id="{D4511DB3-1B0C-A299-DF9B-322F4E7E1C3D}"/>
              </a:ext>
            </a:extLst>
          </p:cNvPr>
          <p:cNvSpPr txBox="1"/>
          <p:nvPr/>
        </p:nvSpPr>
        <p:spPr>
          <a:xfrm>
            <a:off x="108563" y="1141285"/>
            <a:ext cx="7910022" cy="1384995"/>
          </a:xfrm>
          <a:prstGeom prst="rect">
            <a:avLst/>
          </a:prstGeom>
          <a:noFill/>
        </p:spPr>
        <p:txBody>
          <a:bodyPr wrap="square">
            <a:spAutoFit/>
          </a:bodyPr>
          <a:lstStyle/>
          <a:p>
            <a:r>
              <a:rPr lang="en-US" sz="2800" b="1">
                <a:latin typeface="Calibri" panose="020F0502020204030204" pitchFamily="34" charset="0"/>
                <a:cs typeface="Calibri" panose="020F0502020204030204" pitchFamily="34" charset="0"/>
              </a:rPr>
              <a:t>We treat this perturbations as classical:</a:t>
            </a:r>
          </a:p>
          <a:p>
            <a:r>
              <a:rPr lang="en-US" sz="2800" b="1">
                <a:solidFill>
                  <a:srgbClr val="FF0000"/>
                </a:solidFill>
                <a:latin typeface="Calibri" panose="020F0502020204030204" pitchFamily="34" charset="0"/>
                <a:cs typeface="Calibri" panose="020F0502020204030204" pitchFamily="34" charset="0"/>
              </a:rPr>
              <a:t>When did the quantum-to-classical transition occur?</a:t>
            </a:r>
          </a:p>
          <a:p>
            <a:r>
              <a:rPr lang="en-US" sz="2800" b="1">
                <a:solidFill>
                  <a:srgbClr val="FF0000"/>
                </a:solidFill>
                <a:latin typeface="Calibri" panose="020F0502020204030204" pitchFamily="34" charset="0"/>
                <a:cs typeface="Calibri" panose="020F0502020204030204" pitchFamily="34" charset="0"/>
              </a:rPr>
              <a:t>Can we find some trace of the initial </a:t>
            </a:r>
            <a:r>
              <a:rPr lang="en-US" sz="2800" b="1" err="1">
                <a:solidFill>
                  <a:srgbClr val="FF0000"/>
                </a:solidFill>
                <a:latin typeface="Calibri" panose="020F0502020204030204" pitchFamily="34" charset="0"/>
                <a:cs typeface="Calibri" panose="020F0502020204030204" pitchFamily="34" charset="0"/>
              </a:rPr>
              <a:t>quantumness</a:t>
            </a:r>
            <a:r>
              <a:rPr lang="en-US" sz="2800" b="1">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58381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diagram of a number of objects&#10;&#10;Description automatically generated with medium confidence">
            <a:extLst>
              <a:ext uri="{FF2B5EF4-FFF2-40B4-BE49-F238E27FC236}">
                <a16:creationId xmlns:a16="http://schemas.microsoft.com/office/drawing/2014/main" id="{C1614FE2-63F9-9EA0-A8FE-C0CBCFC88864}"/>
              </a:ext>
            </a:extLst>
          </p:cNvPr>
          <p:cNvPicPr>
            <a:picLocks noChangeAspect="1"/>
          </p:cNvPicPr>
          <p:nvPr/>
        </p:nvPicPr>
        <p:blipFill>
          <a:blip r:embed="rId2">
            <a:extLst>
              <a:ext uri="{28A0092B-C50C-407E-A947-70E740481C1C}">
                <a14:useLocalDpi xmlns:a14="http://schemas.microsoft.com/office/drawing/2010/main" val="0"/>
              </a:ext>
            </a:extLst>
          </a:blip>
          <a:srcRect r="44005"/>
          <a:stretch/>
        </p:blipFill>
        <p:spPr>
          <a:xfrm>
            <a:off x="9806399" y="106161"/>
            <a:ext cx="1937926" cy="1215467"/>
          </a:xfrm>
          <a:prstGeom prst="rect">
            <a:avLst/>
          </a:prstGeom>
        </p:spPr>
      </p:pic>
      <p:pic>
        <p:nvPicPr>
          <p:cNvPr id="7" name="Content Placeholder 6">
            <a:extLst>
              <a:ext uri="{FF2B5EF4-FFF2-40B4-BE49-F238E27FC236}">
                <a16:creationId xmlns:a16="http://schemas.microsoft.com/office/drawing/2014/main" id="{CCDF72AF-9B3C-4513-0570-23C33CA01394}"/>
              </a:ext>
            </a:extLst>
          </p:cNvPr>
          <p:cNvPicPr>
            <a:picLocks noGrp="1" noChangeAspect="1"/>
          </p:cNvPicPr>
          <p:nvPr>
            <p:ph idx="1"/>
          </p:nvPr>
        </p:nvPicPr>
        <p:blipFill>
          <a:blip r:embed="rId3"/>
          <a:srcRect l="5749" t="31267"/>
          <a:stretch/>
        </p:blipFill>
        <p:spPr>
          <a:xfrm>
            <a:off x="251841" y="2362361"/>
            <a:ext cx="11688318" cy="2452852"/>
          </a:xfr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122EA8-E9F7-AB1A-6DCB-CACB4479D61F}"/>
                  </a:ext>
                </a:extLst>
              </p:cNvPr>
              <p:cNvSpPr txBox="1"/>
              <p:nvPr/>
            </p:nvSpPr>
            <p:spPr>
              <a:xfrm>
                <a:off x="372141" y="1437770"/>
                <a:ext cx="11723338" cy="432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sz="2800" b="0" i="1" smtClean="0">
                              <a:solidFill>
                                <a:schemeClr val="tx1"/>
                              </a:solidFill>
                              <a:latin typeface="Cambria Math" panose="02040503050406030204" pitchFamily="18" charset="0"/>
                            </a:rPr>
                          </m:ctrlPr>
                        </m:sSupPr>
                        <m:e>
                          <m:r>
                            <a:rPr lang="es-ES" sz="2800" b="0" i="1" smtClean="0">
                              <a:solidFill>
                                <a:schemeClr val="tx1"/>
                              </a:solidFill>
                              <a:latin typeface="Cambria Math" panose="02040503050406030204" pitchFamily="18" charset="0"/>
                            </a:rPr>
                            <m:t>𝑆</m:t>
                          </m:r>
                        </m:e>
                        <m:sup>
                          <m:r>
                            <a:rPr lang="es-ES" sz="2800" b="0" i="1" smtClean="0">
                              <a:solidFill>
                                <a:schemeClr val="tx1"/>
                              </a:solidFill>
                              <a:latin typeface="Cambria Math" panose="02040503050406030204" pitchFamily="18" charset="0"/>
                            </a:rPr>
                            <m:t>𝑄𝑀</m:t>
                          </m:r>
                        </m:sup>
                      </m:sSup>
                      <m:r>
                        <a:rPr lang="es-ES" sz="2800" b="0" i="1" smtClean="0">
                          <a:solidFill>
                            <a:schemeClr val="tx1"/>
                          </a:solidFill>
                          <a:latin typeface="Cambria Math" panose="02040503050406030204" pitchFamily="18" charset="0"/>
                        </a:rPr>
                        <m:t>=</m:t>
                      </m:r>
                      <m:d>
                        <m:dPr>
                          <m:begChr m:val="⟨"/>
                          <m:endChr m:val="⟩"/>
                          <m:ctrlPr>
                            <a:rPr lang="es-ES" sz="2800" b="0" i="1" smtClean="0">
                              <a:solidFill>
                                <a:schemeClr val="tx1"/>
                              </a:solidFill>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oMath>
                  </m:oMathPara>
                </a14:m>
                <a:endParaRPr lang="en-US" sz="2800">
                  <a:solidFill>
                    <a:srgbClr val="FF0000"/>
                  </a:solidFill>
                </a:endParaRPr>
              </a:p>
            </p:txBody>
          </p:sp>
        </mc:Choice>
        <mc:Fallback xmlns="">
          <p:sp>
            <p:nvSpPr>
              <p:cNvPr id="8" name="TextBox 7">
                <a:extLst>
                  <a:ext uri="{FF2B5EF4-FFF2-40B4-BE49-F238E27FC236}">
                    <a16:creationId xmlns:a16="http://schemas.microsoft.com/office/drawing/2014/main" id="{6E122EA8-E9F7-AB1A-6DCB-CACB4479D61F}"/>
                  </a:ext>
                </a:extLst>
              </p:cNvPr>
              <p:cNvSpPr txBox="1">
                <a:spLocks noRot="1" noChangeAspect="1" noMove="1" noResize="1" noEditPoints="1" noAdjustHandles="1" noChangeArrowheads="1" noChangeShapeType="1" noTextEdit="1"/>
              </p:cNvSpPr>
              <p:nvPr/>
            </p:nvSpPr>
            <p:spPr>
              <a:xfrm>
                <a:off x="372141" y="1437770"/>
                <a:ext cx="11723338" cy="432298"/>
              </a:xfrm>
              <a:prstGeom prst="rect">
                <a:avLst/>
              </a:prstGeom>
              <a:blipFill>
                <a:blip r:embed="rId4"/>
                <a:stretch>
                  <a:fillRect/>
                </a:stretch>
              </a:blipFill>
            </p:spPr>
            <p:txBody>
              <a:bodyPr/>
              <a:lstStyle/>
              <a:p>
                <a:r>
                  <a:rPr lang="en-US">
                    <a:noFill/>
                  </a:rPr>
                  <a:t> </a:t>
                </a:r>
              </a:p>
            </p:txBody>
          </p:sp>
        </mc:Fallback>
      </mc:AlternateContent>
      <p:grpSp>
        <p:nvGrpSpPr>
          <p:cNvPr id="15" name="Group 29">
            <a:extLst>
              <a:ext uri="{FF2B5EF4-FFF2-40B4-BE49-F238E27FC236}">
                <a16:creationId xmlns:a16="http://schemas.microsoft.com/office/drawing/2014/main" id="{F8F7B14E-811C-F9A0-E995-2EE7FAD76D05}"/>
              </a:ext>
            </a:extLst>
          </p:cNvPr>
          <p:cNvGrpSpPr>
            <a:grpSpLocks/>
          </p:cNvGrpSpPr>
          <p:nvPr/>
        </p:nvGrpSpPr>
        <p:grpSpPr bwMode="auto">
          <a:xfrm rot="5566478" flipH="1">
            <a:off x="10291500" y="-37824"/>
            <a:ext cx="985836" cy="1413937"/>
            <a:chOff x="108526142" y="107038867"/>
            <a:chExt cx="896031" cy="3095878"/>
          </a:xfrm>
        </p:grpSpPr>
        <p:pic>
          <p:nvPicPr>
            <p:cNvPr id="16" name="Picture 30">
              <a:extLst>
                <a:ext uri="{FF2B5EF4-FFF2-40B4-BE49-F238E27FC236}">
                  <a16:creationId xmlns:a16="http://schemas.microsoft.com/office/drawing/2014/main" id="{4297A657-64B8-C3C4-AA99-56A37C060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392" t="46255" r="43781" b="47768"/>
            <a:stretch>
              <a:fillRect/>
            </a:stretch>
          </p:blipFill>
          <p:spPr bwMode="auto">
            <a:xfrm rot="5507051" flipH="1">
              <a:off x="108126593"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7" name="AutoShape 31">
              <a:extLst>
                <a:ext uri="{FF2B5EF4-FFF2-40B4-BE49-F238E27FC236}">
                  <a16:creationId xmlns:a16="http://schemas.microsoft.com/office/drawing/2014/main" id="{769D73ED-A6B0-3762-EC90-8BD917615D9F}"/>
                </a:ext>
              </a:extLst>
            </p:cNvPr>
            <p:cNvCxnSpPr>
              <a:cxnSpLocks noChangeShapeType="1"/>
            </p:cNvCxnSpPr>
            <p:nvPr/>
          </p:nvCxnSpPr>
          <p:spPr bwMode="auto">
            <a:xfrm rot="5507051" flipH="1">
              <a:off x="108865239" y="109585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8" name="Oval 32">
              <a:extLst>
                <a:ext uri="{FF2B5EF4-FFF2-40B4-BE49-F238E27FC236}">
                  <a16:creationId xmlns:a16="http://schemas.microsoft.com/office/drawing/2014/main" id="{8A80B2D1-E9A9-8E93-DA60-8B6F414B7F3F}"/>
                </a:ext>
              </a:extLst>
            </p:cNvPr>
            <p:cNvSpPr>
              <a:spLocks noChangeArrowheads="1"/>
            </p:cNvSpPr>
            <p:nvPr/>
          </p:nvSpPr>
          <p:spPr bwMode="auto">
            <a:xfrm rot="5507051" flipH="1">
              <a:off x="108914948" y="109421996"/>
              <a:ext cx="96509" cy="58198"/>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9" name="AutoShape 33">
              <a:extLst>
                <a:ext uri="{FF2B5EF4-FFF2-40B4-BE49-F238E27FC236}">
                  <a16:creationId xmlns:a16="http://schemas.microsoft.com/office/drawing/2014/main" id="{11BE3156-0AF7-EE1D-FBFC-9128CBE08A69}"/>
                </a:ext>
              </a:extLst>
            </p:cNvPr>
            <p:cNvCxnSpPr>
              <a:cxnSpLocks noChangeShapeType="1"/>
            </p:cNvCxnSpPr>
            <p:nvPr/>
          </p:nvCxnSpPr>
          <p:spPr bwMode="auto">
            <a:xfrm rot="-37692949" flipH="1" flipV="1">
              <a:off x="108421475" y="109562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20" name="Group 34">
              <a:extLst>
                <a:ext uri="{FF2B5EF4-FFF2-40B4-BE49-F238E27FC236}">
                  <a16:creationId xmlns:a16="http://schemas.microsoft.com/office/drawing/2014/main" id="{6E58A725-BDEB-F97E-CBA5-0A05C39C2A03}"/>
                </a:ext>
              </a:extLst>
            </p:cNvPr>
            <p:cNvGrpSpPr>
              <a:grpSpLocks/>
            </p:cNvGrpSpPr>
            <p:nvPr/>
          </p:nvGrpSpPr>
          <p:grpSpPr bwMode="auto">
            <a:xfrm rot="16307049" flipH="1">
              <a:off x="108615604" y="106956906"/>
              <a:ext cx="724607" cy="888530"/>
              <a:chOff x="107169885" y="111284664"/>
              <a:chExt cx="429958" cy="1259642"/>
            </a:xfrm>
          </p:grpSpPr>
          <p:cxnSp>
            <p:nvCxnSpPr>
              <p:cNvPr id="21" name="AutoShape 35">
                <a:extLst>
                  <a:ext uri="{FF2B5EF4-FFF2-40B4-BE49-F238E27FC236}">
                    <a16:creationId xmlns:a16="http://schemas.microsoft.com/office/drawing/2014/main" id="{274E9A83-7375-0FF1-3F5F-FE41A229EECC}"/>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2" name="Oval 36">
                <a:extLst>
                  <a:ext uri="{FF2B5EF4-FFF2-40B4-BE49-F238E27FC236}">
                    <a16:creationId xmlns:a16="http://schemas.microsoft.com/office/drawing/2014/main" id="{98A71CAF-DAB2-72A8-67F0-94930C1F8339}"/>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23" name="AutoShape 37">
                <a:extLst>
                  <a:ext uri="{FF2B5EF4-FFF2-40B4-BE49-F238E27FC236}">
                    <a16:creationId xmlns:a16="http://schemas.microsoft.com/office/drawing/2014/main" id="{CC5ED7A2-B745-9890-FFA4-9C9EF494B042}"/>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B4BA4531-DB49-34AB-204E-617C463811C9}"/>
                  </a:ext>
                </a:extLst>
              </p:cNvPr>
              <p:cNvSpPr txBox="1">
                <a:spLocks/>
              </p:cNvSpPr>
              <p:nvPr/>
            </p:nvSpPr>
            <p:spPr>
              <a:xfrm>
                <a:off x="372141" y="63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Bell observable </a:t>
                </a:r>
                <a14:m>
                  <m:oMath xmlns:m="http://schemas.openxmlformats.org/officeDocument/2006/math">
                    <m:sSup>
                      <m:sSupPr>
                        <m:ctrlPr>
                          <a:rPr lang="en-US" i="1" smtClean="0">
                            <a:latin typeface="Cambria Math" panose="02040503050406030204" pitchFamily="18" charset="0"/>
                          </a:rPr>
                        </m:ctrlPr>
                      </m:sSupPr>
                      <m:e>
                        <m:r>
                          <a:rPr lang="es-ES" i="1" smtClean="0">
                            <a:latin typeface="Cambria Math" panose="02040503050406030204" pitchFamily="18" charset="0"/>
                          </a:rPr>
                          <m:t>𝑆</m:t>
                        </m:r>
                      </m:e>
                      <m:sup>
                        <m:r>
                          <a:rPr lang="es-ES" i="1" smtClean="0">
                            <a:latin typeface="Cambria Math" panose="02040503050406030204" pitchFamily="18" charset="0"/>
                          </a:rPr>
                          <m:t>𝑄𝑀</m:t>
                        </m:r>
                      </m:sup>
                    </m:sSup>
                  </m:oMath>
                </a14:m>
                <a:endParaRPr lang="en-US"/>
              </a:p>
            </p:txBody>
          </p:sp>
        </mc:Choice>
        <mc:Fallback xmlns="">
          <p:sp>
            <p:nvSpPr>
              <p:cNvPr id="6" name="Title 1">
                <a:extLst>
                  <a:ext uri="{FF2B5EF4-FFF2-40B4-BE49-F238E27FC236}">
                    <a16:creationId xmlns:a16="http://schemas.microsoft.com/office/drawing/2014/main" id="{B4BA4531-DB49-34AB-204E-617C463811C9}"/>
                  </a:ext>
                </a:extLst>
              </p:cNvPr>
              <p:cNvSpPr txBox="1">
                <a:spLocks noRot="1" noChangeAspect="1" noMove="1" noResize="1" noEditPoints="1" noAdjustHandles="1" noChangeArrowheads="1" noChangeShapeType="1" noTextEdit="1"/>
              </p:cNvSpPr>
              <p:nvPr/>
            </p:nvSpPr>
            <p:spPr>
              <a:xfrm>
                <a:off x="372141" y="6364"/>
                <a:ext cx="10515600" cy="1325563"/>
              </a:xfrm>
              <a:prstGeom prst="rect">
                <a:avLst/>
              </a:prstGeom>
              <a:blipFill>
                <a:blip r:embed="rId6"/>
                <a:stretch>
                  <a:fillRect l="-2319"/>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D29D7597-750D-20D8-2540-19A7A5C17D96}"/>
              </a:ext>
            </a:extLst>
          </p:cNvPr>
          <p:cNvSpPr/>
          <p:nvPr/>
        </p:nvSpPr>
        <p:spPr>
          <a:xfrm>
            <a:off x="1076960" y="252984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AC81D3-3B51-B307-68ED-8B5BEEF77853}"/>
              </a:ext>
            </a:extLst>
          </p:cNvPr>
          <p:cNvSpPr/>
          <p:nvPr/>
        </p:nvSpPr>
        <p:spPr>
          <a:xfrm>
            <a:off x="2936240" y="252984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F952AE-26E8-AC05-D324-9ACA67BDA885}"/>
              </a:ext>
            </a:extLst>
          </p:cNvPr>
          <p:cNvSpPr/>
          <p:nvPr/>
        </p:nvSpPr>
        <p:spPr>
          <a:xfrm>
            <a:off x="3952240" y="388112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FCCBF53-1118-B273-C204-18D367D585BB}"/>
              </a:ext>
            </a:extLst>
          </p:cNvPr>
          <p:cNvSpPr/>
          <p:nvPr/>
        </p:nvSpPr>
        <p:spPr>
          <a:xfrm>
            <a:off x="2062480" y="388112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B6CA38B-D445-5992-488F-88A808EBA7DB}"/>
              </a:ext>
            </a:extLst>
          </p:cNvPr>
          <p:cNvSpPr/>
          <p:nvPr/>
        </p:nvSpPr>
        <p:spPr>
          <a:xfrm>
            <a:off x="8056880" y="252984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A52D1DF-6692-552E-773B-533387E651A2}"/>
              </a:ext>
            </a:extLst>
          </p:cNvPr>
          <p:cNvSpPr/>
          <p:nvPr/>
        </p:nvSpPr>
        <p:spPr>
          <a:xfrm>
            <a:off x="5883719" y="252984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E8B2FD-C3D3-FD0E-6F20-E17AA411688D}"/>
              </a:ext>
            </a:extLst>
          </p:cNvPr>
          <p:cNvSpPr/>
          <p:nvPr/>
        </p:nvSpPr>
        <p:spPr>
          <a:xfrm>
            <a:off x="7213600" y="388112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E42BA78-A163-F2C4-972E-E2C808957F1B}"/>
              </a:ext>
            </a:extLst>
          </p:cNvPr>
          <p:cNvSpPr/>
          <p:nvPr/>
        </p:nvSpPr>
        <p:spPr>
          <a:xfrm>
            <a:off x="9438640" y="3881120"/>
            <a:ext cx="467360" cy="508000"/>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03C77D2-B269-04A3-DC88-7B51C575CEF9}"/>
              </a:ext>
            </a:extLst>
          </p:cNvPr>
          <p:cNvPicPr>
            <a:picLocks noChangeAspect="1"/>
          </p:cNvPicPr>
          <p:nvPr/>
        </p:nvPicPr>
        <p:blipFill>
          <a:blip r:embed="rId7"/>
          <a:srcRect t="50000"/>
          <a:stretch/>
        </p:blipFill>
        <p:spPr>
          <a:xfrm>
            <a:off x="525853" y="5659006"/>
            <a:ext cx="6267079" cy="621390"/>
          </a:xfrm>
          <a:prstGeom prst="rect">
            <a:avLst/>
          </a:prstGeom>
        </p:spPr>
      </p:pic>
      <p:pic>
        <p:nvPicPr>
          <p:cNvPr id="27" name="Picture 26">
            <a:extLst>
              <a:ext uri="{FF2B5EF4-FFF2-40B4-BE49-F238E27FC236}">
                <a16:creationId xmlns:a16="http://schemas.microsoft.com/office/drawing/2014/main" id="{0B8E1693-4BF2-2E12-C31B-7528964AE854}"/>
              </a:ext>
            </a:extLst>
          </p:cNvPr>
          <p:cNvPicPr>
            <a:picLocks noChangeAspect="1"/>
          </p:cNvPicPr>
          <p:nvPr/>
        </p:nvPicPr>
        <p:blipFill>
          <a:blip r:embed="rId8"/>
          <a:stretch>
            <a:fillRect/>
          </a:stretch>
        </p:blipFill>
        <p:spPr>
          <a:xfrm>
            <a:off x="7832128" y="5676958"/>
            <a:ext cx="3948542" cy="441061"/>
          </a:xfrm>
          <a:prstGeom prst="rect">
            <a:avLst/>
          </a:prstGeom>
        </p:spPr>
      </p:pic>
      <p:sp>
        <p:nvSpPr>
          <p:cNvPr id="28" name="TextBox 27">
            <a:extLst>
              <a:ext uri="{FF2B5EF4-FFF2-40B4-BE49-F238E27FC236}">
                <a16:creationId xmlns:a16="http://schemas.microsoft.com/office/drawing/2014/main" id="{2A217AFC-44E9-C617-7E18-E011CD96FEEF}"/>
              </a:ext>
            </a:extLst>
          </p:cNvPr>
          <p:cNvSpPr txBox="1"/>
          <p:nvPr/>
        </p:nvSpPr>
        <p:spPr>
          <a:xfrm>
            <a:off x="272161" y="4985688"/>
            <a:ext cx="2054787" cy="523220"/>
          </a:xfrm>
          <a:prstGeom prst="rect">
            <a:avLst/>
          </a:prstGeom>
          <a:noFill/>
        </p:spPr>
        <p:txBody>
          <a:bodyPr wrap="square" rtlCol="0">
            <a:spAutoFit/>
          </a:bodyPr>
          <a:lstStyle/>
          <a:p>
            <a:r>
              <a:rPr lang="en-US" sz="2800"/>
              <a:t>since:</a:t>
            </a:r>
            <a:endParaRPr lang="en-US"/>
          </a:p>
        </p:txBody>
      </p:sp>
      <p:sp>
        <p:nvSpPr>
          <p:cNvPr id="29" name="TextBox 28">
            <a:extLst>
              <a:ext uri="{FF2B5EF4-FFF2-40B4-BE49-F238E27FC236}">
                <a16:creationId xmlns:a16="http://schemas.microsoft.com/office/drawing/2014/main" id="{55265B7C-BA66-9C4E-1309-4965F91AA953}"/>
              </a:ext>
            </a:extLst>
          </p:cNvPr>
          <p:cNvSpPr txBox="1"/>
          <p:nvPr/>
        </p:nvSpPr>
        <p:spPr>
          <a:xfrm>
            <a:off x="6653566" y="5688359"/>
            <a:ext cx="2054787" cy="523220"/>
          </a:xfrm>
          <a:prstGeom prst="rect">
            <a:avLst/>
          </a:prstGeom>
          <a:noFill/>
        </p:spPr>
        <p:txBody>
          <a:bodyPr wrap="square" rtlCol="0">
            <a:spAutoFit/>
          </a:bodyPr>
          <a:lstStyle/>
          <a:p>
            <a:r>
              <a:rPr lang="en-US" sz="2800"/>
              <a:t>, and</a:t>
            </a:r>
            <a:endParaRPr lang="en-US"/>
          </a:p>
        </p:txBody>
      </p:sp>
    </p:spTree>
    <p:extLst>
      <p:ext uri="{BB962C8B-B14F-4D97-AF65-F5344CB8AC3E}">
        <p14:creationId xmlns:p14="http://schemas.microsoft.com/office/powerpoint/2010/main" val="2829790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4" grpId="0" animBg="1"/>
      <p:bldP spid="25" grpId="0" animBg="1"/>
      <p:bldP spid="28" grpId="0"/>
      <p:bldP spid="2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B40C4-2827-7938-3FFE-86A34FDBF414}"/>
              </a:ext>
            </a:extLst>
          </p:cNvPr>
          <p:cNvPicPr>
            <a:picLocks noChangeAspect="1"/>
          </p:cNvPicPr>
          <p:nvPr/>
        </p:nvPicPr>
        <p:blipFill>
          <a:blip r:embed="rId2"/>
          <a:srcRect l="9084" t="32133" r="22241"/>
          <a:stretch/>
        </p:blipFill>
        <p:spPr>
          <a:xfrm>
            <a:off x="1531399" y="2193429"/>
            <a:ext cx="9606297" cy="2794504"/>
          </a:xfrm>
          <a:prstGeom prst="rect">
            <a:avLst/>
          </a:prstGeom>
        </p:spPr>
      </p:pic>
      <p:pic>
        <p:nvPicPr>
          <p:cNvPr id="3" name="Content Placeholder 4" descr="A diagram of a number of objects&#10;&#10;Description automatically generated with medium confidence">
            <a:extLst>
              <a:ext uri="{FF2B5EF4-FFF2-40B4-BE49-F238E27FC236}">
                <a16:creationId xmlns:a16="http://schemas.microsoft.com/office/drawing/2014/main" id="{C1614FE2-63F9-9EA0-A8FE-C0CBCFC88864}"/>
              </a:ext>
            </a:extLst>
          </p:cNvPr>
          <p:cNvPicPr>
            <a:picLocks noChangeAspect="1"/>
          </p:cNvPicPr>
          <p:nvPr/>
        </p:nvPicPr>
        <p:blipFill>
          <a:blip r:embed="rId3">
            <a:extLst>
              <a:ext uri="{28A0092B-C50C-407E-A947-70E740481C1C}">
                <a14:useLocalDpi xmlns:a14="http://schemas.microsoft.com/office/drawing/2010/main" val="0"/>
              </a:ext>
            </a:extLst>
          </a:blip>
          <a:srcRect l="49182" r="44005"/>
          <a:stretch/>
        </p:blipFill>
        <p:spPr>
          <a:xfrm>
            <a:off x="11508539" y="106161"/>
            <a:ext cx="235786" cy="121546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122EA8-E9F7-AB1A-6DCB-CACB4479D61F}"/>
                  </a:ext>
                </a:extLst>
              </p:cNvPr>
              <p:cNvSpPr txBox="1"/>
              <p:nvPr/>
            </p:nvSpPr>
            <p:spPr>
              <a:xfrm>
                <a:off x="372141" y="1437770"/>
                <a:ext cx="11723338" cy="432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sz="2800" b="0" i="1" smtClean="0">
                              <a:solidFill>
                                <a:schemeClr val="tx1"/>
                              </a:solidFill>
                              <a:latin typeface="Cambria Math" panose="02040503050406030204" pitchFamily="18" charset="0"/>
                            </a:rPr>
                          </m:ctrlPr>
                        </m:sSupPr>
                        <m:e>
                          <m:r>
                            <a:rPr lang="es-ES" sz="2800" b="0" i="1" smtClean="0">
                              <a:solidFill>
                                <a:schemeClr val="tx1"/>
                              </a:solidFill>
                              <a:latin typeface="Cambria Math" panose="02040503050406030204" pitchFamily="18" charset="0"/>
                            </a:rPr>
                            <m:t>𝑆</m:t>
                          </m:r>
                        </m:e>
                        <m:sup>
                          <m:r>
                            <a:rPr lang="es-ES" sz="2800" b="0" i="1" smtClean="0">
                              <a:solidFill>
                                <a:schemeClr val="tx1"/>
                              </a:solidFill>
                              <a:latin typeface="Cambria Math" panose="02040503050406030204" pitchFamily="18" charset="0"/>
                            </a:rPr>
                            <m:t>𝑄𝑀</m:t>
                          </m:r>
                        </m:sup>
                      </m:sSup>
                      <m:r>
                        <a:rPr lang="es-ES" sz="2800" b="0" i="1" smtClean="0">
                          <a:solidFill>
                            <a:schemeClr val="tx1"/>
                          </a:solidFill>
                          <a:latin typeface="Cambria Math" panose="02040503050406030204" pitchFamily="18" charset="0"/>
                        </a:rPr>
                        <m:t>=</m:t>
                      </m:r>
                      <m:d>
                        <m:dPr>
                          <m:begChr m:val="⟨"/>
                          <m:endChr m:val="⟩"/>
                          <m:ctrlPr>
                            <a:rPr lang="es-ES" sz="2800" b="0" i="1" smtClean="0">
                              <a:solidFill>
                                <a:schemeClr val="tx1"/>
                              </a:solidFill>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oMath>
                  </m:oMathPara>
                </a14:m>
                <a:endParaRPr lang="en-US" sz="2800">
                  <a:solidFill>
                    <a:srgbClr val="FF0000"/>
                  </a:solidFill>
                </a:endParaRPr>
              </a:p>
            </p:txBody>
          </p:sp>
        </mc:Choice>
        <mc:Fallback xmlns="">
          <p:sp>
            <p:nvSpPr>
              <p:cNvPr id="8" name="TextBox 7">
                <a:extLst>
                  <a:ext uri="{FF2B5EF4-FFF2-40B4-BE49-F238E27FC236}">
                    <a16:creationId xmlns:a16="http://schemas.microsoft.com/office/drawing/2014/main" id="{6E122EA8-E9F7-AB1A-6DCB-CACB4479D61F}"/>
                  </a:ext>
                </a:extLst>
              </p:cNvPr>
              <p:cNvSpPr txBox="1">
                <a:spLocks noRot="1" noChangeAspect="1" noMove="1" noResize="1" noEditPoints="1" noAdjustHandles="1" noChangeArrowheads="1" noChangeShapeType="1" noTextEdit="1"/>
              </p:cNvSpPr>
              <p:nvPr/>
            </p:nvSpPr>
            <p:spPr>
              <a:xfrm>
                <a:off x="372141" y="1437770"/>
                <a:ext cx="11723338" cy="432298"/>
              </a:xfrm>
              <a:prstGeom prst="rect">
                <a:avLst/>
              </a:prstGeom>
              <a:blipFill>
                <a:blip r:embed="rId4"/>
                <a:stretch>
                  <a:fillRect/>
                </a:stretch>
              </a:blipFill>
            </p:spPr>
            <p:txBody>
              <a:bodyPr/>
              <a:lstStyle/>
              <a:p>
                <a:r>
                  <a:rPr lang="en-US">
                    <a:noFill/>
                  </a:rPr>
                  <a:t> </a:t>
                </a:r>
              </a:p>
            </p:txBody>
          </p:sp>
        </mc:Fallback>
      </mc:AlternateContent>
      <p:grpSp>
        <p:nvGrpSpPr>
          <p:cNvPr id="15" name="Group 29">
            <a:extLst>
              <a:ext uri="{FF2B5EF4-FFF2-40B4-BE49-F238E27FC236}">
                <a16:creationId xmlns:a16="http://schemas.microsoft.com/office/drawing/2014/main" id="{F8F7B14E-811C-F9A0-E995-2EE7FAD76D05}"/>
              </a:ext>
            </a:extLst>
          </p:cNvPr>
          <p:cNvGrpSpPr>
            <a:grpSpLocks/>
          </p:cNvGrpSpPr>
          <p:nvPr/>
        </p:nvGrpSpPr>
        <p:grpSpPr bwMode="auto">
          <a:xfrm rot="5566478" flipH="1">
            <a:off x="10291500" y="-37824"/>
            <a:ext cx="985836" cy="1413937"/>
            <a:chOff x="108526142" y="107038867"/>
            <a:chExt cx="896031" cy="3095878"/>
          </a:xfrm>
        </p:grpSpPr>
        <p:pic>
          <p:nvPicPr>
            <p:cNvPr id="16" name="Picture 30">
              <a:extLst>
                <a:ext uri="{FF2B5EF4-FFF2-40B4-BE49-F238E27FC236}">
                  <a16:creationId xmlns:a16="http://schemas.microsoft.com/office/drawing/2014/main" id="{4297A657-64B8-C3C4-AA99-56A37C060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392" t="46255" r="43781" b="47768"/>
            <a:stretch>
              <a:fillRect/>
            </a:stretch>
          </p:blipFill>
          <p:spPr bwMode="auto">
            <a:xfrm rot="5507051" flipH="1">
              <a:off x="108126593"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7" name="AutoShape 31">
              <a:extLst>
                <a:ext uri="{FF2B5EF4-FFF2-40B4-BE49-F238E27FC236}">
                  <a16:creationId xmlns:a16="http://schemas.microsoft.com/office/drawing/2014/main" id="{769D73ED-A6B0-3762-EC90-8BD917615D9F}"/>
                </a:ext>
              </a:extLst>
            </p:cNvPr>
            <p:cNvCxnSpPr>
              <a:cxnSpLocks noChangeShapeType="1"/>
            </p:cNvCxnSpPr>
            <p:nvPr/>
          </p:nvCxnSpPr>
          <p:spPr bwMode="auto">
            <a:xfrm rot="5507051" flipH="1">
              <a:off x="108865239" y="109585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8" name="Oval 32">
              <a:extLst>
                <a:ext uri="{FF2B5EF4-FFF2-40B4-BE49-F238E27FC236}">
                  <a16:creationId xmlns:a16="http://schemas.microsoft.com/office/drawing/2014/main" id="{8A80B2D1-E9A9-8E93-DA60-8B6F414B7F3F}"/>
                </a:ext>
              </a:extLst>
            </p:cNvPr>
            <p:cNvSpPr>
              <a:spLocks noChangeArrowheads="1"/>
            </p:cNvSpPr>
            <p:nvPr/>
          </p:nvSpPr>
          <p:spPr bwMode="auto">
            <a:xfrm rot="5507051" flipH="1">
              <a:off x="108914948" y="109421996"/>
              <a:ext cx="96509" cy="58198"/>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9" name="AutoShape 33">
              <a:extLst>
                <a:ext uri="{FF2B5EF4-FFF2-40B4-BE49-F238E27FC236}">
                  <a16:creationId xmlns:a16="http://schemas.microsoft.com/office/drawing/2014/main" id="{11BE3156-0AF7-EE1D-FBFC-9128CBE08A69}"/>
                </a:ext>
              </a:extLst>
            </p:cNvPr>
            <p:cNvCxnSpPr>
              <a:cxnSpLocks noChangeShapeType="1"/>
            </p:cNvCxnSpPr>
            <p:nvPr/>
          </p:nvCxnSpPr>
          <p:spPr bwMode="auto">
            <a:xfrm rot="-37692949" flipH="1" flipV="1">
              <a:off x="108421475" y="109562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20" name="Group 34">
              <a:extLst>
                <a:ext uri="{FF2B5EF4-FFF2-40B4-BE49-F238E27FC236}">
                  <a16:creationId xmlns:a16="http://schemas.microsoft.com/office/drawing/2014/main" id="{6E58A725-BDEB-F97E-CBA5-0A05C39C2A03}"/>
                </a:ext>
              </a:extLst>
            </p:cNvPr>
            <p:cNvGrpSpPr>
              <a:grpSpLocks/>
            </p:cNvGrpSpPr>
            <p:nvPr/>
          </p:nvGrpSpPr>
          <p:grpSpPr bwMode="auto">
            <a:xfrm rot="16307049" flipH="1">
              <a:off x="108615604" y="106956906"/>
              <a:ext cx="724607" cy="888530"/>
              <a:chOff x="107169885" y="111284664"/>
              <a:chExt cx="429958" cy="1259642"/>
            </a:xfrm>
          </p:grpSpPr>
          <p:cxnSp>
            <p:nvCxnSpPr>
              <p:cNvPr id="21" name="AutoShape 35">
                <a:extLst>
                  <a:ext uri="{FF2B5EF4-FFF2-40B4-BE49-F238E27FC236}">
                    <a16:creationId xmlns:a16="http://schemas.microsoft.com/office/drawing/2014/main" id="{274E9A83-7375-0FF1-3F5F-FE41A229EECC}"/>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2" name="Oval 36">
                <a:extLst>
                  <a:ext uri="{FF2B5EF4-FFF2-40B4-BE49-F238E27FC236}">
                    <a16:creationId xmlns:a16="http://schemas.microsoft.com/office/drawing/2014/main" id="{98A71CAF-DAB2-72A8-67F0-94930C1F8339}"/>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23" name="AutoShape 37">
                <a:extLst>
                  <a:ext uri="{FF2B5EF4-FFF2-40B4-BE49-F238E27FC236}">
                    <a16:creationId xmlns:a16="http://schemas.microsoft.com/office/drawing/2014/main" id="{CC5ED7A2-B745-9890-FFA4-9C9EF494B042}"/>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B4BA4531-DB49-34AB-204E-617C463811C9}"/>
                  </a:ext>
                </a:extLst>
              </p:cNvPr>
              <p:cNvSpPr txBox="1">
                <a:spLocks/>
              </p:cNvSpPr>
              <p:nvPr/>
            </p:nvSpPr>
            <p:spPr>
              <a:xfrm>
                <a:off x="372141" y="63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Bell observable </a:t>
                </a:r>
                <a14:m>
                  <m:oMath xmlns:m="http://schemas.openxmlformats.org/officeDocument/2006/math">
                    <m:sSup>
                      <m:sSupPr>
                        <m:ctrlPr>
                          <a:rPr lang="en-US" i="1" smtClean="0">
                            <a:latin typeface="Cambria Math" panose="02040503050406030204" pitchFamily="18" charset="0"/>
                          </a:rPr>
                        </m:ctrlPr>
                      </m:sSupPr>
                      <m:e>
                        <m:r>
                          <a:rPr lang="es-ES" i="1" smtClean="0">
                            <a:latin typeface="Cambria Math" panose="02040503050406030204" pitchFamily="18" charset="0"/>
                          </a:rPr>
                          <m:t>𝑆</m:t>
                        </m:r>
                      </m:e>
                      <m:sup>
                        <m:r>
                          <a:rPr lang="es-ES" i="1" smtClean="0">
                            <a:latin typeface="Cambria Math" panose="02040503050406030204" pitchFamily="18" charset="0"/>
                          </a:rPr>
                          <m:t>𝑄𝑀</m:t>
                        </m:r>
                      </m:sup>
                    </m:sSup>
                  </m:oMath>
                </a14:m>
                <a:endParaRPr lang="en-US"/>
              </a:p>
            </p:txBody>
          </p:sp>
        </mc:Choice>
        <mc:Fallback xmlns="">
          <p:sp>
            <p:nvSpPr>
              <p:cNvPr id="6" name="Title 1">
                <a:extLst>
                  <a:ext uri="{FF2B5EF4-FFF2-40B4-BE49-F238E27FC236}">
                    <a16:creationId xmlns:a16="http://schemas.microsoft.com/office/drawing/2014/main" id="{B4BA4531-DB49-34AB-204E-617C463811C9}"/>
                  </a:ext>
                </a:extLst>
              </p:cNvPr>
              <p:cNvSpPr txBox="1">
                <a:spLocks noRot="1" noChangeAspect="1" noMove="1" noResize="1" noEditPoints="1" noAdjustHandles="1" noChangeArrowheads="1" noChangeShapeType="1" noTextEdit="1"/>
              </p:cNvSpPr>
              <p:nvPr/>
            </p:nvSpPr>
            <p:spPr>
              <a:xfrm>
                <a:off x="372141" y="6364"/>
                <a:ext cx="10515600" cy="1325563"/>
              </a:xfrm>
              <a:prstGeom prst="rect">
                <a:avLst/>
              </a:prstGeom>
              <a:blipFill>
                <a:blip r:embed="rId6"/>
                <a:stretch>
                  <a:fillRect l="-2319"/>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1515D908-799A-CD27-A695-D305247FDEA9}"/>
              </a:ext>
            </a:extLst>
          </p:cNvPr>
          <p:cNvSpPr txBox="1"/>
          <p:nvPr/>
        </p:nvSpPr>
        <p:spPr>
          <a:xfrm>
            <a:off x="3982720" y="5311294"/>
            <a:ext cx="3948542" cy="707886"/>
          </a:xfrm>
          <a:prstGeom prst="rect">
            <a:avLst/>
          </a:prstGeom>
          <a:noFill/>
        </p:spPr>
        <p:txBody>
          <a:bodyPr wrap="square" rtlCol="0">
            <a:spAutoFit/>
          </a:bodyPr>
          <a:lstStyle/>
          <a:p>
            <a:r>
              <a:rPr lang="en-US" sz="4000"/>
              <a:t>Interpretation?</a:t>
            </a:r>
            <a:endParaRPr lang="en-US" sz="200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430D78E-8BBE-6E03-E650-A31CB25A5122}"/>
                  </a:ext>
                </a:extLst>
              </p:cNvPr>
              <p:cNvSpPr txBox="1"/>
              <p:nvPr/>
            </p:nvSpPr>
            <p:spPr>
              <a:xfrm>
                <a:off x="1159502" y="2672397"/>
                <a:ext cx="37189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32" name="TextBox 31">
                <a:extLst>
                  <a:ext uri="{FF2B5EF4-FFF2-40B4-BE49-F238E27FC236}">
                    <a16:creationId xmlns:a16="http://schemas.microsoft.com/office/drawing/2014/main" id="{9430D78E-8BBE-6E03-E650-A31CB25A5122}"/>
                  </a:ext>
                </a:extLst>
              </p:cNvPr>
              <p:cNvSpPr txBox="1">
                <a:spLocks noRot="1" noChangeAspect="1" noMove="1" noResize="1" noEditPoints="1" noAdjustHandles="1" noChangeArrowheads="1" noChangeShapeType="1" noTextEdit="1"/>
              </p:cNvSpPr>
              <p:nvPr/>
            </p:nvSpPr>
            <p:spPr>
              <a:xfrm>
                <a:off x="1159502" y="2672397"/>
                <a:ext cx="371897" cy="492443"/>
              </a:xfrm>
              <a:prstGeom prst="rect">
                <a:avLst/>
              </a:prstGeom>
              <a:blipFill>
                <a:blip r:embed="rId7"/>
                <a:stretch>
                  <a:fillRect/>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C7CD6080-483B-551A-C1E2-18643228E644}"/>
              </a:ext>
            </a:extLst>
          </p:cNvPr>
          <p:cNvSpPr txBox="1"/>
          <p:nvPr/>
        </p:nvSpPr>
        <p:spPr>
          <a:xfrm>
            <a:off x="2963545" y="2636520"/>
            <a:ext cx="297815" cy="400110"/>
          </a:xfrm>
          <a:prstGeom prst="rect">
            <a:avLst/>
          </a:prstGeom>
          <a:solidFill>
            <a:schemeClr val="bg1"/>
          </a:solidFill>
        </p:spPr>
        <p:txBody>
          <a:bodyPr wrap="square" rtlCol="0">
            <a:spAutoFit/>
          </a:bodyPr>
          <a:lstStyle/>
          <a:p>
            <a:r>
              <a:rPr lang="en-US" sz="2000" i="1">
                <a:solidFill>
                  <a:srgbClr val="FF0000"/>
                </a:solidFill>
              </a:rPr>
              <a:t>A</a:t>
            </a:r>
          </a:p>
        </p:txBody>
      </p:sp>
      <p:sp>
        <p:nvSpPr>
          <p:cNvPr id="34" name="TextBox 33">
            <a:extLst>
              <a:ext uri="{FF2B5EF4-FFF2-40B4-BE49-F238E27FC236}">
                <a16:creationId xmlns:a16="http://schemas.microsoft.com/office/drawing/2014/main" id="{5A7C8E52-2129-7AB4-DE93-0BED55880212}"/>
              </a:ext>
            </a:extLst>
          </p:cNvPr>
          <p:cNvSpPr txBox="1"/>
          <p:nvPr/>
        </p:nvSpPr>
        <p:spPr>
          <a:xfrm>
            <a:off x="7224395" y="2573020"/>
            <a:ext cx="434975" cy="400110"/>
          </a:xfrm>
          <a:prstGeom prst="rect">
            <a:avLst/>
          </a:prstGeom>
          <a:solidFill>
            <a:schemeClr val="bg1"/>
          </a:solidFill>
        </p:spPr>
        <p:txBody>
          <a:bodyPr wrap="square" rtlCol="0">
            <a:spAutoFit/>
          </a:bodyPr>
          <a:lstStyle/>
          <a:p>
            <a:r>
              <a:rPr lang="en-US" sz="2000" i="1">
                <a:solidFill>
                  <a:srgbClr val="FF0000"/>
                </a:solidFill>
              </a:rPr>
              <a:t>A’</a:t>
            </a:r>
          </a:p>
        </p:txBody>
      </p:sp>
      <p:sp>
        <p:nvSpPr>
          <p:cNvPr id="35" name="TextBox 34">
            <a:extLst>
              <a:ext uri="{FF2B5EF4-FFF2-40B4-BE49-F238E27FC236}">
                <a16:creationId xmlns:a16="http://schemas.microsoft.com/office/drawing/2014/main" id="{ED48B6F9-F01B-1975-DF48-C21D8619D5CA}"/>
              </a:ext>
            </a:extLst>
          </p:cNvPr>
          <p:cNvSpPr txBox="1"/>
          <p:nvPr/>
        </p:nvSpPr>
        <p:spPr>
          <a:xfrm>
            <a:off x="4472305" y="2636520"/>
            <a:ext cx="297815" cy="400110"/>
          </a:xfrm>
          <a:prstGeom prst="rect">
            <a:avLst/>
          </a:prstGeom>
          <a:solidFill>
            <a:schemeClr val="bg1"/>
          </a:solidFill>
        </p:spPr>
        <p:txBody>
          <a:bodyPr wrap="square" rtlCol="0">
            <a:spAutoFit/>
          </a:bodyPr>
          <a:lstStyle/>
          <a:p>
            <a:r>
              <a:rPr lang="en-US" sz="2000" i="1">
                <a:solidFill>
                  <a:srgbClr val="0070C0"/>
                </a:solidFill>
              </a:rPr>
              <a:t>B</a:t>
            </a:r>
          </a:p>
        </p:txBody>
      </p:sp>
      <p:sp>
        <p:nvSpPr>
          <p:cNvPr id="36" name="TextBox 35">
            <a:extLst>
              <a:ext uri="{FF2B5EF4-FFF2-40B4-BE49-F238E27FC236}">
                <a16:creationId xmlns:a16="http://schemas.microsoft.com/office/drawing/2014/main" id="{220413A2-ACDC-59B0-7F4C-22E505CE9F68}"/>
              </a:ext>
            </a:extLst>
          </p:cNvPr>
          <p:cNvSpPr txBox="1"/>
          <p:nvPr/>
        </p:nvSpPr>
        <p:spPr>
          <a:xfrm>
            <a:off x="8856345" y="2636520"/>
            <a:ext cx="297815" cy="400110"/>
          </a:xfrm>
          <a:prstGeom prst="rect">
            <a:avLst/>
          </a:prstGeom>
          <a:solidFill>
            <a:schemeClr val="bg1"/>
          </a:solidFill>
        </p:spPr>
        <p:txBody>
          <a:bodyPr wrap="square" rtlCol="0">
            <a:spAutoFit/>
          </a:bodyPr>
          <a:lstStyle/>
          <a:p>
            <a:r>
              <a:rPr lang="en-US" sz="2000" i="1">
                <a:solidFill>
                  <a:srgbClr val="0070C0"/>
                </a:solidFill>
              </a:rPr>
              <a:t>B</a:t>
            </a:r>
          </a:p>
        </p:txBody>
      </p:sp>
      <p:sp>
        <p:nvSpPr>
          <p:cNvPr id="37" name="TextBox 36">
            <a:extLst>
              <a:ext uri="{FF2B5EF4-FFF2-40B4-BE49-F238E27FC236}">
                <a16:creationId xmlns:a16="http://schemas.microsoft.com/office/drawing/2014/main" id="{0A3D760D-B900-8CE9-6F1B-A09F0D818D69}"/>
              </a:ext>
            </a:extLst>
          </p:cNvPr>
          <p:cNvSpPr txBox="1"/>
          <p:nvPr/>
        </p:nvSpPr>
        <p:spPr>
          <a:xfrm>
            <a:off x="5473065" y="4008120"/>
            <a:ext cx="434975" cy="400110"/>
          </a:xfrm>
          <a:prstGeom prst="rect">
            <a:avLst/>
          </a:prstGeom>
          <a:solidFill>
            <a:schemeClr val="bg1"/>
          </a:solidFill>
        </p:spPr>
        <p:txBody>
          <a:bodyPr wrap="square" rtlCol="0">
            <a:spAutoFit/>
          </a:bodyPr>
          <a:lstStyle/>
          <a:p>
            <a:r>
              <a:rPr lang="en-US" sz="2000" i="1">
                <a:solidFill>
                  <a:srgbClr val="0070C0"/>
                </a:solidFill>
              </a:rPr>
              <a:t>B’</a:t>
            </a:r>
          </a:p>
        </p:txBody>
      </p:sp>
      <p:sp>
        <p:nvSpPr>
          <p:cNvPr id="38" name="TextBox 37">
            <a:extLst>
              <a:ext uri="{FF2B5EF4-FFF2-40B4-BE49-F238E27FC236}">
                <a16:creationId xmlns:a16="http://schemas.microsoft.com/office/drawing/2014/main" id="{2BA9BF78-72B3-106C-067B-DFDD9CEDA45A}"/>
              </a:ext>
            </a:extLst>
          </p:cNvPr>
          <p:cNvSpPr txBox="1"/>
          <p:nvPr/>
        </p:nvSpPr>
        <p:spPr>
          <a:xfrm>
            <a:off x="3982720" y="3996750"/>
            <a:ext cx="297815" cy="400110"/>
          </a:xfrm>
          <a:prstGeom prst="rect">
            <a:avLst/>
          </a:prstGeom>
          <a:solidFill>
            <a:schemeClr val="bg1"/>
          </a:solidFill>
        </p:spPr>
        <p:txBody>
          <a:bodyPr wrap="square" rtlCol="0">
            <a:spAutoFit/>
          </a:bodyPr>
          <a:lstStyle/>
          <a:p>
            <a:r>
              <a:rPr lang="en-US" sz="2000" i="1">
                <a:solidFill>
                  <a:srgbClr val="FF0000"/>
                </a:solidFill>
              </a:rPr>
              <a:t>A</a:t>
            </a:r>
          </a:p>
        </p:txBody>
      </p:sp>
      <p:sp>
        <p:nvSpPr>
          <p:cNvPr id="39" name="TextBox 38">
            <a:extLst>
              <a:ext uri="{FF2B5EF4-FFF2-40B4-BE49-F238E27FC236}">
                <a16:creationId xmlns:a16="http://schemas.microsoft.com/office/drawing/2014/main" id="{9ECD7186-5767-E028-3C37-042E4981693E}"/>
              </a:ext>
            </a:extLst>
          </p:cNvPr>
          <p:cNvSpPr txBox="1"/>
          <p:nvPr/>
        </p:nvSpPr>
        <p:spPr>
          <a:xfrm>
            <a:off x="8352155" y="4008120"/>
            <a:ext cx="434975" cy="400110"/>
          </a:xfrm>
          <a:prstGeom prst="rect">
            <a:avLst/>
          </a:prstGeom>
          <a:solidFill>
            <a:schemeClr val="bg1"/>
          </a:solidFill>
        </p:spPr>
        <p:txBody>
          <a:bodyPr wrap="square" rtlCol="0">
            <a:spAutoFit/>
          </a:bodyPr>
          <a:lstStyle/>
          <a:p>
            <a:r>
              <a:rPr lang="en-US" sz="2000" i="1">
                <a:solidFill>
                  <a:srgbClr val="FF0000"/>
                </a:solidFill>
              </a:rPr>
              <a:t>A’</a:t>
            </a:r>
          </a:p>
        </p:txBody>
      </p:sp>
      <p:sp>
        <p:nvSpPr>
          <p:cNvPr id="40" name="TextBox 39">
            <a:extLst>
              <a:ext uri="{FF2B5EF4-FFF2-40B4-BE49-F238E27FC236}">
                <a16:creationId xmlns:a16="http://schemas.microsoft.com/office/drawing/2014/main" id="{75F32C98-43BD-13E3-2DD1-63AE844C3ED1}"/>
              </a:ext>
            </a:extLst>
          </p:cNvPr>
          <p:cNvSpPr txBox="1"/>
          <p:nvPr/>
        </p:nvSpPr>
        <p:spPr>
          <a:xfrm>
            <a:off x="9931998" y="4074160"/>
            <a:ext cx="434975" cy="400110"/>
          </a:xfrm>
          <a:prstGeom prst="rect">
            <a:avLst/>
          </a:prstGeom>
          <a:solidFill>
            <a:schemeClr val="bg1"/>
          </a:solidFill>
        </p:spPr>
        <p:txBody>
          <a:bodyPr wrap="square" rtlCol="0">
            <a:spAutoFit/>
          </a:bodyPr>
          <a:lstStyle/>
          <a:p>
            <a:r>
              <a:rPr lang="en-US" sz="2000" i="1">
                <a:solidFill>
                  <a:srgbClr val="0070C0"/>
                </a:solidFill>
              </a:rPr>
              <a:t>B’</a:t>
            </a:r>
          </a:p>
        </p:txBody>
      </p:sp>
      <p:sp>
        <p:nvSpPr>
          <p:cNvPr id="4" name="TextBox 3">
            <a:extLst>
              <a:ext uri="{FF2B5EF4-FFF2-40B4-BE49-F238E27FC236}">
                <a16:creationId xmlns:a16="http://schemas.microsoft.com/office/drawing/2014/main" id="{368CDE48-A6D2-F4B6-3789-51173BEF4D8F}"/>
              </a:ext>
            </a:extLst>
          </p:cNvPr>
          <p:cNvSpPr txBox="1"/>
          <p:nvPr/>
        </p:nvSpPr>
        <p:spPr>
          <a:xfrm>
            <a:off x="11231880" y="6345231"/>
            <a:ext cx="1200361" cy="369332"/>
          </a:xfrm>
          <a:prstGeom prst="rect">
            <a:avLst/>
          </a:prstGeom>
          <a:noFill/>
        </p:spPr>
        <p:txBody>
          <a:bodyPr wrap="square" rtlCol="0">
            <a:spAutoFit/>
          </a:bodyPr>
          <a:lstStyle/>
          <a:p>
            <a:r>
              <a:rPr lang="en-US"/>
              <a:t>15/19</a:t>
            </a:r>
          </a:p>
        </p:txBody>
      </p:sp>
      <p:pic>
        <p:nvPicPr>
          <p:cNvPr id="5" name="Content Placeholder 4" descr="A diagram of a number of objects&#10;&#10;Description automatically generated with medium confidence">
            <a:extLst>
              <a:ext uri="{FF2B5EF4-FFF2-40B4-BE49-F238E27FC236}">
                <a16:creationId xmlns:a16="http://schemas.microsoft.com/office/drawing/2014/main" id="{08AB77F1-F6EF-A387-30DA-3B6B3130BBA5}"/>
              </a:ext>
            </a:extLst>
          </p:cNvPr>
          <p:cNvPicPr>
            <a:picLocks noChangeAspect="1"/>
          </p:cNvPicPr>
          <p:nvPr/>
        </p:nvPicPr>
        <p:blipFill>
          <a:blip r:embed="rId3">
            <a:extLst>
              <a:ext uri="{28A0092B-C50C-407E-A947-70E740481C1C}">
                <a14:useLocalDpi xmlns:a14="http://schemas.microsoft.com/office/drawing/2010/main" val="0"/>
              </a:ext>
            </a:extLst>
          </a:blip>
          <a:srcRect l="1202" t="9574" r="91942" b="12268"/>
          <a:stretch/>
        </p:blipFill>
        <p:spPr>
          <a:xfrm>
            <a:off x="9842501" y="232833"/>
            <a:ext cx="237292" cy="949983"/>
          </a:xfrm>
          <a:prstGeom prst="rect">
            <a:avLst/>
          </a:prstGeom>
        </p:spPr>
      </p:pic>
      <p:pic>
        <p:nvPicPr>
          <p:cNvPr id="7" name="Content Placeholder 4" descr="A diagram of a number of objects&#10;&#10;Description automatically generated with medium confidence">
            <a:extLst>
              <a:ext uri="{FF2B5EF4-FFF2-40B4-BE49-F238E27FC236}">
                <a16:creationId xmlns:a16="http://schemas.microsoft.com/office/drawing/2014/main" id="{0585E02C-1A84-72D0-6E54-F957669C1A85}"/>
              </a:ext>
            </a:extLst>
          </p:cNvPr>
          <p:cNvPicPr>
            <a:picLocks noChangeAspect="1"/>
          </p:cNvPicPr>
          <p:nvPr/>
        </p:nvPicPr>
        <p:blipFill>
          <a:blip r:embed="rId3">
            <a:extLst>
              <a:ext uri="{28A0092B-C50C-407E-A947-70E740481C1C}">
                <a14:useLocalDpi xmlns:a14="http://schemas.microsoft.com/office/drawing/2010/main" val="0"/>
              </a:ext>
            </a:extLst>
          </a:blip>
          <a:srcRect l="24258" t="12163" r="66874" b="56929"/>
          <a:stretch/>
        </p:blipFill>
        <p:spPr>
          <a:xfrm>
            <a:off x="10650448" y="253999"/>
            <a:ext cx="306915" cy="375684"/>
          </a:xfrm>
          <a:prstGeom prst="rect">
            <a:avLst/>
          </a:prstGeom>
        </p:spPr>
      </p:pic>
      <p:pic>
        <p:nvPicPr>
          <p:cNvPr id="9" name="Content Placeholder 4" descr="A diagram of a number of objects&#10;&#10;Description automatically generated with medium confidence">
            <a:extLst>
              <a:ext uri="{FF2B5EF4-FFF2-40B4-BE49-F238E27FC236}">
                <a16:creationId xmlns:a16="http://schemas.microsoft.com/office/drawing/2014/main" id="{AE850F11-385E-9349-2810-54CE80D27265}"/>
              </a:ext>
            </a:extLst>
          </p:cNvPr>
          <p:cNvPicPr>
            <a:picLocks noChangeAspect="1"/>
          </p:cNvPicPr>
          <p:nvPr/>
        </p:nvPicPr>
        <p:blipFill>
          <a:blip r:embed="rId3">
            <a:extLst>
              <a:ext uri="{28A0092B-C50C-407E-A947-70E740481C1C}">
                <a14:useLocalDpi xmlns:a14="http://schemas.microsoft.com/office/drawing/2010/main" val="0"/>
              </a:ext>
            </a:extLst>
          </a:blip>
          <a:srcRect l="16207" t="52726" r="59851" b="34947"/>
          <a:stretch/>
        </p:blipFill>
        <p:spPr>
          <a:xfrm>
            <a:off x="10376064" y="734819"/>
            <a:ext cx="828607" cy="149818"/>
          </a:xfrm>
          <a:prstGeom prst="rect">
            <a:avLst/>
          </a:prstGeom>
        </p:spPr>
      </p:pic>
    </p:spTree>
    <p:extLst>
      <p:ext uri="{BB962C8B-B14F-4D97-AF65-F5344CB8AC3E}">
        <p14:creationId xmlns:p14="http://schemas.microsoft.com/office/powerpoint/2010/main" val="65961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025">
            <a:extLst>
              <a:ext uri="{FF2B5EF4-FFF2-40B4-BE49-F238E27FC236}">
                <a16:creationId xmlns:a16="http://schemas.microsoft.com/office/drawing/2014/main" id="{B380813D-7C36-51BA-6554-27D60FE22D88}"/>
              </a:ext>
            </a:extLst>
          </p:cNvPr>
          <p:cNvPicPr>
            <a:picLocks noChangeAspect="1"/>
          </p:cNvPicPr>
          <p:nvPr/>
        </p:nvPicPr>
        <p:blipFill>
          <a:blip r:embed="rId2"/>
          <a:srcRect l="80064" r="14804" b="51053"/>
          <a:stretch/>
        </p:blipFill>
        <p:spPr>
          <a:xfrm>
            <a:off x="944312" y="4163989"/>
            <a:ext cx="461630" cy="37740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122EA8-E9F7-AB1A-6DCB-CACB4479D61F}"/>
                  </a:ext>
                </a:extLst>
              </p:cNvPr>
              <p:cNvSpPr txBox="1"/>
              <p:nvPr/>
            </p:nvSpPr>
            <p:spPr>
              <a:xfrm>
                <a:off x="372141" y="1437770"/>
                <a:ext cx="11723338" cy="432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sz="2800" b="0" i="1" smtClean="0">
                              <a:solidFill>
                                <a:schemeClr val="tx1"/>
                              </a:solidFill>
                              <a:latin typeface="Cambria Math" panose="02040503050406030204" pitchFamily="18" charset="0"/>
                            </a:rPr>
                          </m:ctrlPr>
                        </m:sSupPr>
                        <m:e>
                          <m:r>
                            <a:rPr lang="es-ES" sz="2800" b="0" i="1" smtClean="0">
                              <a:solidFill>
                                <a:schemeClr val="tx1"/>
                              </a:solidFill>
                              <a:latin typeface="Cambria Math" panose="02040503050406030204" pitchFamily="18" charset="0"/>
                            </a:rPr>
                            <m:t>𝑆</m:t>
                          </m:r>
                        </m:e>
                        <m:sup>
                          <m:r>
                            <a:rPr lang="es-ES" sz="2800" b="0" i="1" smtClean="0">
                              <a:solidFill>
                                <a:schemeClr val="tx1"/>
                              </a:solidFill>
                              <a:latin typeface="Cambria Math" panose="02040503050406030204" pitchFamily="18" charset="0"/>
                            </a:rPr>
                            <m:t>𝑄𝑀</m:t>
                          </m:r>
                        </m:sup>
                      </m:sSup>
                      <m:r>
                        <a:rPr lang="es-ES" sz="2800" b="0" i="1" smtClean="0">
                          <a:solidFill>
                            <a:schemeClr val="tx1"/>
                          </a:solidFill>
                          <a:latin typeface="Cambria Math" panose="02040503050406030204" pitchFamily="18" charset="0"/>
                        </a:rPr>
                        <m:t>=</m:t>
                      </m:r>
                      <m:d>
                        <m:dPr>
                          <m:begChr m:val="⟨"/>
                          <m:endChr m:val="⟩"/>
                          <m:ctrlPr>
                            <a:rPr lang="es-ES" sz="2800" b="0" i="1" smtClean="0">
                              <a:solidFill>
                                <a:schemeClr val="tx1"/>
                              </a:solidFill>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oMath>
                  </m:oMathPara>
                </a14:m>
                <a:endParaRPr lang="en-US" sz="2800">
                  <a:solidFill>
                    <a:srgbClr val="FF0000"/>
                  </a:solidFill>
                </a:endParaRPr>
              </a:p>
            </p:txBody>
          </p:sp>
        </mc:Choice>
        <mc:Fallback xmlns="">
          <p:sp>
            <p:nvSpPr>
              <p:cNvPr id="8" name="TextBox 7">
                <a:extLst>
                  <a:ext uri="{FF2B5EF4-FFF2-40B4-BE49-F238E27FC236}">
                    <a16:creationId xmlns:a16="http://schemas.microsoft.com/office/drawing/2014/main" id="{6E122EA8-E9F7-AB1A-6DCB-CACB4479D61F}"/>
                  </a:ext>
                </a:extLst>
              </p:cNvPr>
              <p:cNvSpPr txBox="1">
                <a:spLocks noRot="1" noChangeAspect="1" noMove="1" noResize="1" noEditPoints="1" noAdjustHandles="1" noChangeArrowheads="1" noChangeShapeType="1" noTextEdit="1"/>
              </p:cNvSpPr>
              <p:nvPr/>
            </p:nvSpPr>
            <p:spPr>
              <a:xfrm>
                <a:off x="372141" y="1437770"/>
                <a:ext cx="11723338" cy="432298"/>
              </a:xfrm>
              <a:prstGeom prst="rect">
                <a:avLst/>
              </a:prstGeom>
              <a:blipFill>
                <a:blip r:embed="rId3"/>
                <a:stretch>
                  <a:fillRect/>
                </a:stretch>
              </a:blipFill>
            </p:spPr>
            <p:txBody>
              <a:bodyPr/>
              <a:lstStyle/>
              <a:p>
                <a:r>
                  <a:rPr lang="en-US">
                    <a:noFill/>
                  </a:rPr>
                  <a:t> </a:t>
                </a:r>
              </a:p>
            </p:txBody>
          </p:sp>
        </mc:Fallback>
      </mc:AlternateContent>
      <p:sp>
        <p:nvSpPr>
          <p:cNvPr id="59" name="Rectangle: Rounded Corners 58">
            <a:extLst>
              <a:ext uri="{FF2B5EF4-FFF2-40B4-BE49-F238E27FC236}">
                <a16:creationId xmlns:a16="http://schemas.microsoft.com/office/drawing/2014/main" id="{8ADFDD9E-20D8-B714-DE6C-9EF4F34AAAA3}"/>
              </a:ext>
            </a:extLst>
          </p:cNvPr>
          <p:cNvSpPr/>
          <p:nvPr/>
        </p:nvSpPr>
        <p:spPr>
          <a:xfrm>
            <a:off x="1501274" y="1331927"/>
            <a:ext cx="2318886" cy="650105"/>
          </a:xfrm>
          <a:prstGeom prst="roundRect">
            <a:avLst/>
          </a:prstGeom>
          <a:solidFill>
            <a:srgbClr val="D86ECC">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1696AA3B-13AB-CCAE-AC7C-BB4AD126BF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07" t="79385" b="307"/>
          <a:stretch>
            <a:fillRect/>
          </a:stretch>
        </p:blipFill>
        <p:spPr bwMode="auto">
          <a:xfrm>
            <a:off x="1679042" y="2666173"/>
            <a:ext cx="343198" cy="4288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6">
            <a:extLst>
              <a:ext uri="{FF2B5EF4-FFF2-40B4-BE49-F238E27FC236}">
                <a16:creationId xmlns:a16="http://schemas.microsoft.com/office/drawing/2014/main" id="{1E0BB8EF-0524-B432-3DD3-28C2FAC7A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480" y="3969106"/>
            <a:ext cx="492197" cy="4848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Oval 7">
            <a:extLst>
              <a:ext uri="{FF2B5EF4-FFF2-40B4-BE49-F238E27FC236}">
                <a16:creationId xmlns:a16="http://schemas.microsoft.com/office/drawing/2014/main" id="{4D524C79-3C51-F898-BE01-6E31915A6F65}"/>
              </a:ext>
            </a:extLst>
          </p:cNvPr>
          <p:cNvSpPr>
            <a:spLocks noChangeArrowheads="1"/>
          </p:cNvSpPr>
          <p:nvPr/>
        </p:nvSpPr>
        <p:spPr bwMode="auto">
          <a:xfrm>
            <a:off x="1267204" y="2375899"/>
            <a:ext cx="3396826" cy="1629491"/>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7" name="Picture 8">
            <a:extLst>
              <a:ext uri="{FF2B5EF4-FFF2-40B4-BE49-F238E27FC236}">
                <a16:creationId xmlns:a16="http://schemas.microsoft.com/office/drawing/2014/main" id="{AC61715E-4186-1AB1-8B36-17165682B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902" b="80804"/>
          <a:stretch>
            <a:fillRect/>
          </a:stretch>
        </p:blipFill>
        <p:spPr bwMode="auto">
          <a:xfrm>
            <a:off x="790074" y="5537575"/>
            <a:ext cx="351569" cy="4156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9">
            <a:extLst>
              <a:ext uri="{FF2B5EF4-FFF2-40B4-BE49-F238E27FC236}">
                <a16:creationId xmlns:a16="http://schemas.microsoft.com/office/drawing/2014/main" id="{99A2BA30-A8D5-B8C0-84A9-561F67B99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07" t="52562" b="27132"/>
          <a:stretch>
            <a:fillRect/>
          </a:stretch>
        </p:blipFill>
        <p:spPr bwMode="auto">
          <a:xfrm>
            <a:off x="877129" y="2742040"/>
            <a:ext cx="341524" cy="4288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10">
            <a:extLst>
              <a:ext uri="{FF2B5EF4-FFF2-40B4-BE49-F238E27FC236}">
                <a16:creationId xmlns:a16="http://schemas.microsoft.com/office/drawing/2014/main" id="{CD92BF8D-EC2F-C0CC-FE00-0A01DCAE5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16" t="27695" r="10902" b="51807"/>
          <a:stretch>
            <a:fillRect/>
          </a:stretch>
        </p:blipFill>
        <p:spPr bwMode="auto">
          <a:xfrm>
            <a:off x="1687412" y="5649726"/>
            <a:ext cx="343199" cy="4436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14">
            <a:extLst>
              <a:ext uri="{FF2B5EF4-FFF2-40B4-BE49-F238E27FC236}">
                <a16:creationId xmlns:a16="http://schemas.microsoft.com/office/drawing/2014/main" id="{41E1049C-7C8E-F9D6-3720-4B7D635B91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3247" t="41"/>
          <a:stretch>
            <a:fillRect/>
          </a:stretch>
        </p:blipFill>
        <p:spPr bwMode="auto">
          <a:xfrm>
            <a:off x="5119396" y="4071362"/>
            <a:ext cx="500568" cy="3826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 name="Oval 15">
            <a:extLst>
              <a:ext uri="{FF2B5EF4-FFF2-40B4-BE49-F238E27FC236}">
                <a16:creationId xmlns:a16="http://schemas.microsoft.com/office/drawing/2014/main" id="{A9B58161-EC49-6EEC-1AA8-607F56DF470B}"/>
              </a:ext>
            </a:extLst>
          </p:cNvPr>
          <p:cNvSpPr>
            <a:spLocks noChangeArrowheads="1"/>
          </p:cNvSpPr>
          <p:nvPr/>
        </p:nvSpPr>
        <p:spPr bwMode="auto">
          <a:xfrm>
            <a:off x="811838" y="2219218"/>
            <a:ext cx="4307558" cy="4220514"/>
          </a:xfrm>
          <a:prstGeom prst="ellipse">
            <a:avLst/>
          </a:prstGeom>
          <a:noFill/>
          <a:ln w="12700" algn="ctr">
            <a:solidFill>
              <a:srgbClr val="0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Oval 16">
            <a:extLst>
              <a:ext uri="{FF2B5EF4-FFF2-40B4-BE49-F238E27FC236}">
                <a16:creationId xmlns:a16="http://schemas.microsoft.com/office/drawing/2014/main" id="{15A105AF-7F55-94E8-F54B-39E67D43397D}"/>
              </a:ext>
            </a:extLst>
          </p:cNvPr>
          <p:cNvSpPr>
            <a:spLocks noChangeArrowheads="1"/>
          </p:cNvSpPr>
          <p:nvPr/>
        </p:nvSpPr>
        <p:spPr bwMode="auto">
          <a:xfrm>
            <a:off x="1265529" y="4613977"/>
            <a:ext cx="3396827" cy="1629491"/>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26" name="Picture 17">
            <a:extLst>
              <a:ext uri="{FF2B5EF4-FFF2-40B4-BE49-F238E27FC236}">
                <a16:creationId xmlns:a16="http://schemas.microsoft.com/office/drawing/2014/main" id="{DF3A7411-DD94-74F5-F213-9A85822C5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6643" t="47740" r="35849" b="6819"/>
          <a:stretch>
            <a:fillRect/>
          </a:stretch>
        </p:blipFill>
        <p:spPr bwMode="auto">
          <a:xfrm>
            <a:off x="1509954" y="3223631"/>
            <a:ext cx="217638" cy="156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7" name="Picture 28">
            <a:extLst>
              <a:ext uri="{FF2B5EF4-FFF2-40B4-BE49-F238E27FC236}">
                <a16:creationId xmlns:a16="http://schemas.microsoft.com/office/drawing/2014/main" id="{5C442E1D-0043-A2CA-59D5-EFC0BEDCB7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9069" t="48428" r="33711" b="-2632"/>
          <a:stretch>
            <a:fillRect/>
          </a:stretch>
        </p:blipFill>
        <p:spPr bwMode="auto">
          <a:xfrm>
            <a:off x="1540088" y="5318220"/>
            <a:ext cx="231031" cy="2193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38" name="Group 29">
            <a:extLst>
              <a:ext uri="{FF2B5EF4-FFF2-40B4-BE49-F238E27FC236}">
                <a16:creationId xmlns:a16="http://schemas.microsoft.com/office/drawing/2014/main" id="{A410D44C-5AA1-77A5-0583-A4C37EBC9DDB}"/>
              </a:ext>
            </a:extLst>
          </p:cNvPr>
          <p:cNvGrpSpPr>
            <a:grpSpLocks/>
          </p:cNvGrpSpPr>
          <p:nvPr/>
        </p:nvGrpSpPr>
        <p:grpSpPr bwMode="auto">
          <a:xfrm>
            <a:off x="965859" y="2375899"/>
            <a:ext cx="944214" cy="3869217"/>
            <a:chOff x="108526142" y="107038867"/>
            <a:chExt cx="896031" cy="3095878"/>
          </a:xfrm>
        </p:grpSpPr>
        <p:pic>
          <p:nvPicPr>
            <p:cNvPr id="39" name="Picture 30">
              <a:extLst>
                <a:ext uri="{FF2B5EF4-FFF2-40B4-BE49-F238E27FC236}">
                  <a16:creationId xmlns:a16="http://schemas.microsoft.com/office/drawing/2014/main" id="{69256677-7207-4B7D-0484-31BD737801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1392" t="46255" r="43781" b="47768"/>
            <a:stretch>
              <a:fillRect/>
            </a:stretch>
          </p:blipFill>
          <p:spPr bwMode="auto">
            <a:xfrm rot="5507051" flipH="1">
              <a:off x="108126593"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40" name="AutoShape 31">
              <a:extLst>
                <a:ext uri="{FF2B5EF4-FFF2-40B4-BE49-F238E27FC236}">
                  <a16:creationId xmlns:a16="http://schemas.microsoft.com/office/drawing/2014/main" id="{35C6C333-91AD-346C-22D0-2047DB20AA5E}"/>
                </a:ext>
              </a:extLst>
            </p:cNvPr>
            <p:cNvCxnSpPr>
              <a:cxnSpLocks noChangeShapeType="1"/>
            </p:cNvCxnSpPr>
            <p:nvPr/>
          </p:nvCxnSpPr>
          <p:spPr bwMode="auto">
            <a:xfrm rot="5507051" flipH="1">
              <a:off x="108865239" y="109585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1" name="Oval 32">
              <a:extLst>
                <a:ext uri="{FF2B5EF4-FFF2-40B4-BE49-F238E27FC236}">
                  <a16:creationId xmlns:a16="http://schemas.microsoft.com/office/drawing/2014/main" id="{CC27B4A4-B13F-98C9-A930-3A8566B2AD82}"/>
                </a:ext>
              </a:extLst>
            </p:cNvPr>
            <p:cNvSpPr>
              <a:spLocks noChangeArrowheads="1"/>
            </p:cNvSpPr>
            <p:nvPr/>
          </p:nvSpPr>
          <p:spPr bwMode="auto">
            <a:xfrm rot="5507051" flipH="1">
              <a:off x="108914948" y="109421996"/>
              <a:ext cx="96509" cy="58198"/>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42" name="AutoShape 33">
              <a:extLst>
                <a:ext uri="{FF2B5EF4-FFF2-40B4-BE49-F238E27FC236}">
                  <a16:creationId xmlns:a16="http://schemas.microsoft.com/office/drawing/2014/main" id="{07C728D5-BF45-B9C7-00A0-27C24286F1EB}"/>
                </a:ext>
              </a:extLst>
            </p:cNvPr>
            <p:cNvCxnSpPr>
              <a:cxnSpLocks noChangeShapeType="1"/>
            </p:cNvCxnSpPr>
            <p:nvPr/>
          </p:nvCxnSpPr>
          <p:spPr bwMode="auto">
            <a:xfrm rot="-37692949" flipH="1" flipV="1">
              <a:off x="108421475" y="109562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43" name="Group 34">
              <a:extLst>
                <a:ext uri="{FF2B5EF4-FFF2-40B4-BE49-F238E27FC236}">
                  <a16:creationId xmlns:a16="http://schemas.microsoft.com/office/drawing/2014/main" id="{4E29985E-3BC2-0D68-3A15-E81789ACFB9D}"/>
                </a:ext>
              </a:extLst>
            </p:cNvPr>
            <p:cNvGrpSpPr>
              <a:grpSpLocks/>
            </p:cNvGrpSpPr>
            <p:nvPr/>
          </p:nvGrpSpPr>
          <p:grpSpPr bwMode="auto">
            <a:xfrm rot="16307049" flipH="1">
              <a:off x="108615604" y="106956906"/>
              <a:ext cx="724607" cy="888530"/>
              <a:chOff x="107169885" y="111284664"/>
              <a:chExt cx="429958" cy="1259642"/>
            </a:xfrm>
          </p:grpSpPr>
          <p:cxnSp>
            <p:nvCxnSpPr>
              <p:cNvPr id="44" name="AutoShape 35">
                <a:extLst>
                  <a:ext uri="{FF2B5EF4-FFF2-40B4-BE49-F238E27FC236}">
                    <a16:creationId xmlns:a16="http://schemas.microsoft.com/office/drawing/2014/main" id="{D9BAE2CA-A465-7C0F-C7E9-215001677306}"/>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5" name="Oval 36">
                <a:extLst>
                  <a:ext uri="{FF2B5EF4-FFF2-40B4-BE49-F238E27FC236}">
                    <a16:creationId xmlns:a16="http://schemas.microsoft.com/office/drawing/2014/main" id="{8DAD3F81-5129-8F12-02BD-011A080E2CAC}"/>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46" name="AutoShape 37">
                <a:extLst>
                  <a:ext uri="{FF2B5EF4-FFF2-40B4-BE49-F238E27FC236}">
                    <a16:creationId xmlns:a16="http://schemas.microsoft.com/office/drawing/2014/main" id="{26AD9788-FFC0-0E04-E43D-5952529539BF}"/>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cxnSp>
        <p:nvCxnSpPr>
          <p:cNvPr id="47" name="AutoShape 38">
            <a:extLst>
              <a:ext uri="{FF2B5EF4-FFF2-40B4-BE49-F238E27FC236}">
                <a16:creationId xmlns:a16="http://schemas.microsoft.com/office/drawing/2014/main" id="{C83A78E8-2A8E-1C47-AABC-B9E574B5A5D6}"/>
              </a:ext>
            </a:extLst>
          </p:cNvPr>
          <p:cNvCxnSpPr>
            <a:cxnSpLocks noChangeShapeType="1"/>
          </p:cNvCxnSpPr>
          <p:nvPr/>
        </p:nvCxnSpPr>
        <p:spPr bwMode="auto">
          <a:xfrm flipH="1" flipV="1">
            <a:off x="1933511" y="4232992"/>
            <a:ext cx="768429" cy="1650"/>
          </a:xfrm>
          <a:prstGeom prst="straightConnector1">
            <a:avLst/>
          </a:prstGeom>
          <a:noFill/>
          <a:ln w="28575"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48" name="AutoShape 39">
            <a:extLst>
              <a:ext uri="{FF2B5EF4-FFF2-40B4-BE49-F238E27FC236}">
                <a16:creationId xmlns:a16="http://schemas.microsoft.com/office/drawing/2014/main" id="{2F91466B-6DF6-54EE-5E58-D67E06E06F3B}"/>
              </a:ext>
            </a:extLst>
          </p:cNvPr>
          <p:cNvCxnSpPr>
            <a:cxnSpLocks noChangeShapeType="1"/>
          </p:cNvCxnSpPr>
          <p:nvPr/>
        </p:nvCxnSpPr>
        <p:spPr bwMode="auto">
          <a:xfrm>
            <a:off x="3130520" y="4231343"/>
            <a:ext cx="755037" cy="11544"/>
          </a:xfrm>
          <a:prstGeom prst="straightConnector1">
            <a:avLst/>
          </a:prstGeom>
          <a:noFill/>
          <a:ln w="28575"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9" name="Text Box 40">
            <a:extLst>
              <a:ext uri="{FF2B5EF4-FFF2-40B4-BE49-F238E27FC236}">
                <a16:creationId xmlns:a16="http://schemas.microsoft.com/office/drawing/2014/main" id="{E3AFD765-5BA0-2475-79D5-A860400C8420}"/>
              </a:ext>
            </a:extLst>
          </p:cNvPr>
          <p:cNvSpPr txBox="1">
            <a:spLocks noChangeArrowheads="1"/>
          </p:cNvSpPr>
          <p:nvPr/>
        </p:nvSpPr>
        <p:spPr bwMode="auto">
          <a:xfrm>
            <a:off x="2429056" y="5244003"/>
            <a:ext cx="1071449" cy="371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a:ln>
                  <a:noFill/>
                </a:ln>
                <a:solidFill>
                  <a:srgbClr val="00B0F0"/>
                </a:solidFill>
                <a:effectLst/>
                <a:latin typeface="Century" panose="02040604050505020304" pitchFamily="18" charset="0"/>
              </a:rPr>
              <a:t>Halo 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Text Box 41">
            <a:extLst>
              <a:ext uri="{FF2B5EF4-FFF2-40B4-BE49-F238E27FC236}">
                <a16:creationId xmlns:a16="http://schemas.microsoft.com/office/drawing/2014/main" id="{F4BD2448-D8F7-C0F7-6FB4-199C3F44B27D}"/>
              </a:ext>
            </a:extLst>
          </p:cNvPr>
          <p:cNvSpPr txBox="1">
            <a:spLocks noChangeArrowheads="1"/>
          </p:cNvSpPr>
          <p:nvPr/>
        </p:nvSpPr>
        <p:spPr bwMode="auto">
          <a:xfrm>
            <a:off x="2429056" y="3063651"/>
            <a:ext cx="1071449" cy="374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a:ln>
                  <a:noFill/>
                </a:ln>
                <a:solidFill>
                  <a:srgbClr val="00B0F0"/>
                </a:solidFill>
                <a:effectLst/>
                <a:latin typeface="Century" panose="02040604050505020304" pitchFamily="18" charset="0"/>
              </a:rPr>
              <a:t>Halo 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60" name="Title 1">
                <a:extLst>
                  <a:ext uri="{FF2B5EF4-FFF2-40B4-BE49-F238E27FC236}">
                    <a16:creationId xmlns:a16="http://schemas.microsoft.com/office/drawing/2014/main" id="{D7899084-BBC2-BA4D-FDF9-45694DF129AA}"/>
                  </a:ext>
                </a:extLst>
              </p:cNvPr>
              <p:cNvSpPr txBox="1">
                <a:spLocks/>
              </p:cNvSpPr>
              <p:nvPr/>
            </p:nvSpPr>
            <p:spPr>
              <a:xfrm>
                <a:off x="372141" y="63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Bell observable </a:t>
                </a:r>
                <a14:m>
                  <m:oMath xmlns:m="http://schemas.openxmlformats.org/officeDocument/2006/math">
                    <m:sSup>
                      <m:sSupPr>
                        <m:ctrlPr>
                          <a:rPr lang="en-US" i="1" smtClean="0">
                            <a:latin typeface="Cambria Math" panose="02040503050406030204" pitchFamily="18" charset="0"/>
                          </a:rPr>
                        </m:ctrlPr>
                      </m:sSupPr>
                      <m:e>
                        <m:r>
                          <a:rPr lang="es-ES" i="1" smtClean="0">
                            <a:latin typeface="Cambria Math" panose="02040503050406030204" pitchFamily="18" charset="0"/>
                          </a:rPr>
                          <m:t>𝑆</m:t>
                        </m:r>
                      </m:e>
                      <m:sup>
                        <m:r>
                          <a:rPr lang="es-ES" i="1" smtClean="0">
                            <a:latin typeface="Cambria Math" panose="02040503050406030204" pitchFamily="18" charset="0"/>
                          </a:rPr>
                          <m:t>𝑄𝑀</m:t>
                        </m:r>
                      </m:sup>
                    </m:sSup>
                  </m:oMath>
                </a14:m>
                <a:endParaRPr lang="en-US"/>
              </a:p>
            </p:txBody>
          </p:sp>
        </mc:Choice>
        <mc:Fallback xmlns="">
          <p:sp>
            <p:nvSpPr>
              <p:cNvPr id="60" name="Title 1">
                <a:extLst>
                  <a:ext uri="{FF2B5EF4-FFF2-40B4-BE49-F238E27FC236}">
                    <a16:creationId xmlns:a16="http://schemas.microsoft.com/office/drawing/2014/main" id="{D7899084-BBC2-BA4D-FDF9-45694DF129AA}"/>
                  </a:ext>
                </a:extLst>
              </p:cNvPr>
              <p:cNvSpPr txBox="1">
                <a:spLocks noRot="1" noChangeAspect="1" noMove="1" noResize="1" noEditPoints="1" noAdjustHandles="1" noChangeArrowheads="1" noChangeShapeType="1" noTextEdit="1"/>
              </p:cNvSpPr>
              <p:nvPr/>
            </p:nvSpPr>
            <p:spPr>
              <a:xfrm>
                <a:off x="372141" y="6364"/>
                <a:ext cx="10515600" cy="1325563"/>
              </a:xfrm>
              <a:prstGeom prst="rect">
                <a:avLst/>
              </a:prstGeom>
              <a:blipFill>
                <a:blip r:embed="rId3"/>
                <a:stretch>
                  <a:fillRect l="-2319"/>
                </a:stretch>
              </a:blipFill>
            </p:spPr>
            <p:txBody>
              <a:bodyPr/>
              <a:lstStyle/>
              <a:p>
                <a:r>
                  <a:rPr lang="en-US">
                    <a:noFill/>
                  </a:rPr>
                  <a:t> </a:t>
                </a:r>
              </a:p>
            </p:txBody>
          </p:sp>
        </mc:Fallback>
      </mc:AlternateContent>
      <p:grpSp>
        <p:nvGrpSpPr>
          <p:cNvPr id="1025" name="Group 1024">
            <a:extLst>
              <a:ext uri="{FF2B5EF4-FFF2-40B4-BE49-F238E27FC236}">
                <a16:creationId xmlns:a16="http://schemas.microsoft.com/office/drawing/2014/main" id="{FB139BB4-8FAC-016F-D3D6-116F182CCB7D}"/>
              </a:ext>
            </a:extLst>
          </p:cNvPr>
          <p:cNvGrpSpPr/>
          <p:nvPr/>
        </p:nvGrpSpPr>
        <p:grpSpPr>
          <a:xfrm>
            <a:off x="5726231" y="2315056"/>
            <a:ext cx="2692750" cy="496742"/>
            <a:chOff x="7304690" y="2887362"/>
            <a:chExt cx="3563210" cy="657480"/>
          </a:xfrm>
        </p:grpSpPr>
        <p:pic>
          <p:nvPicPr>
            <p:cNvPr id="63" name="Picture 62">
              <a:extLst>
                <a:ext uri="{FF2B5EF4-FFF2-40B4-BE49-F238E27FC236}">
                  <a16:creationId xmlns:a16="http://schemas.microsoft.com/office/drawing/2014/main" id="{15B68D4F-E2A2-51BD-5763-5C827CFCDE08}"/>
                </a:ext>
              </a:extLst>
            </p:cNvPr>
            <p:cNvPicPr>
              <a:picLocks noChangeAspect="1"/>
            </p:cNvPicPr>
            <p:nvPr/>
          </p:nvPicPr>
          <p:blipFill>
            <a:blip r:embed="rId2"/>
            <a:srcRect l="80064" r="1066" b="51053"/>
            <a:stretch/>
          </p:blipFill>
          <p:spPr>
            <a:xfrm>
              <a:off x="7304690" y="2938278"/>
              <a:ext cx="2837794" cy="606564"/>
            </a:xfrm>
            <a:prstGeom prst="rect">
              <a:avLst/>
            </a:prstGeom>
          </p:spPr>
        </p:pic>
        <p:pic>
          <p:nvPicPr>
            <p:cNvPr id="1024" name="Picture 1023">
              <a:extLst>
                <a:ext uri="{FF2B5EF4-FFF2-40B4-BE49-F238E27FC236}">
                  <a16:creationId xmlns:a16="http://schemas.microsoft.com/office/drawing/2014/main" id="{8C55B664-FEF9-4F12-2A54-624EB76854B3}"/>
                </a:ext>
              </a:extLst>
            </p:cNvPr>
            <p:cNvPicPr>
              <a:picLocks noChangeAspect="1"/>
            </p:cNvPicPr>
            <p:nvPr/>
          </p:nvPicPr>
          <p:blipFill>
            <a:blip r:embed="rId2"/>
            <a:srcRect l="-308" t="37076" r="94472" b="13977"/>
            <a:stretch/>
          </p:blipFill>
          <p:spPr>
            <a:xfrm>
              <a:off x="9990287" y="2887362"/>
              <a:ext cx="877613" cy="606564"/>
            </a:xfrm>
            <a:prstGeom prst="rect">
              <a:avLst/>
            </a:prstGeom>
          </p:spPr>
        </p:pic>
      </p:grpSp>
      <p:sp>
        <p:nvSpPr>
          <p:cNvPr id="1027" name="TextBox 1026">
            <a:extLst>
              <a:ext uri="{FF2B5EF4-FFF2-40B4-BE49-F238E27FC236}">
                <a16:creationId xmlns:a16="http://schemas.microsoft.com/office/drawing/2014/main" id="{E9A6B761-1A63-11EE-D57B-32B5B27141CA}"/>
              </a:ext>
            </a:extLst>
          </p:cNvPr>
          <p:cNvSpPr txBox="1"/>
          <p:nvPr/>
        </p:nvSpPr>
        <p:spPr>
          <a:xfrm>
            <a:off x="5726231" y="2921168"/>
            <a:ext cx="5835849" cy="707886"/>
          </a:xfrm>
          <a:prstGeom prst="rect">
            <a:avLst/>
          </a:prstGeom>
          <a:noFill/>
        </p:spPr>
        <p:txBody>
          <a:bodyPr wrap="square" rtlCol="0">
            <a:spAutoFit/>
          </a:bodyPr>
          <a:lstStyle/>
          <a:p>
            <a:r>
              <a:rPr lang="en-US" sz="2000"/>
              <a:t>The momentum of the exchanged graviton will set the distance (inverse) between the 2 halos A and B</a:t>
            </a:r>
          </a:p>
        </p:txBody>
      </p:sp>
      <p:cxnSp>
        <p:nvCxnSpPr>
          <p:cNvPr id="1031" name="Straight Arrow Connector 1030">
            <a:extLst>
              <a:ext uri="{FF2B5EF4-FFF2-40B4-BE49-F238E27FC236}">
                <a16:creationId xmlns:a16="http://schemas.microsoft.com/office/drawing/2014/main" id="{E6F772A6-9C4E-A608-30C9-1EAAD6DD3E88}"/>
              </a:ext>
            </a:extLst>
          </p:cNvPr>
          <p:cNvCxnSpPr>
            <a:cxnSpLocks/>
            <a:stCxn id="1027" idx="1"/>
          </p:cNvCxnSpPr>
          <p:nvPr/>
        </p:nvCxnSpPr>
        <p:spPr>
          <a:xfrm flipH="1">
            <a:off x="1324100" y="3275111"/>
            <a:ext cx="4402131" cy="9677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160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122EA8-E9F7-AB1A-6DCB-CACB4479D61F}"/>
                  </a:ext>
                </a:extLst>
              </p:cNvPr>
              <p:cNvSpPr txBox="1"/>
              <p:nvPr/>
            </p:nvSpPr>
            <p:spPr>
              <a:xfrm>
                <a:off x="372141" y="1437770"/>
                <a:ext cx="11723338" cy="432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sz="2800" b="0" i="1" smtClean="0">
                              <a:solidFill>
                                <a:schemeClr val="tx1"/>
                              </a:solidFill>
                              <a:latin typeface="Cambria Math" panose="02040503050406030204" pitchFamily="18" charset="0"/>
                            </a:rPr>
                          </m:ctrlPr>
                        </m:sSupPr>
                        <m:e>
                          <m:r>
                            <a:rPr lang="es-ES" sz="2800" b="0" i="1" smtClean="0">
                              <a:solidFill>
                                <a:schemeClr val="tx1"/>
                              </a:solidFill>
                              <a:latin typeface="Cambria Math" panose="02040503050406030204" pitchFamily="18" charset="0"/>
                            </a:rPr>
                            <m:t>𝑆</m:t>
                          </m:r>
                        </m:e>
                        <m:sup>
                          <m:r>
                            <a:rPr lang="es-ES" sz="2800" b="0" i="1" smtClean="0">
                              <a:solidFill>
                                <a:schemeClr val="tx1"/>
                              </a:solidFill>
                              <a:latin typeface="Cambria Math" panose="02040503050406030204" pitchFamily="18" charset="0"/>
                            </a:rPr>
                            <m:t>𝑄𝑀</m:t>
                          </m:r>
                        </m:sup>
                      </m:sSup>
                      <m:r>
                        <a:rPr lang="es-ES" sz="2800" b="0" i="1" smtClean="0">
                          <a:solidFill>
                            <a:schemeClr val="tx1"/>
                          </a:solidFill>
                          <a:latin typeface="Cambria Math" panose="02040503050406030204" pitchFamily="18" charset="0"/>
                        </a:rPr>
                        <m:t>=</m:t>
                      </m:r>
                      <m:d>
                        <m:dPr>
                          <m:begChr m:val="⟨"/>
                          <m:endChr m:val="⟩"/>
                          <m:ctrlPr>
                            <a:rPr lang="es-ES" sz="2800" b="0" i="1" smtClean="0">
                              <a:solidFill>
                                <a:schemeClr val="tx1"/>
                              </a:solidFill>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oMath>
                  </m:oMathPara>
                </a14:m>
                <a:endParaRPr lang="en-US" sz="2800">
                  <a:solidFill>
                    <a:srgbClr val="FF0000"/>
                  </a:solidFill>
                </a:endParaRPr>
              </a:p>
            </p:txBody>
          </p:sp>
        </mc:Choice>
        <mc:Fallback xmlns="">
          <p:sp>
            <p:nvSpPr>
              <p:cNvPr id="8" name="TextBox 7">
                <a:extLst>
                  <a:ext uri="{FF2B5EF4-FFF2-40B4-BE49-F238E27FC236}">
                    <a16:creationId xmlns:a16="http://schemas.microsoft.com/office/drawing/2014/main" id="{6E122EA8-E9F7-AB1A-6DCB-CACB4479D61F}"/>
                  </a:ext>
                </a:extLst>
              </p:cNvPr>
              <p:cNvSpPr txBox="1">
                <a:spLocks noRot="1" noChangeAspect="1" noMove="1" noResize="1" noEditPoints="1" noAdjustHandles="1" noChangeArrowheads="1" noChangeShapeType="1" noTextEdit="1"/>
              </p:cNvSpPr>
              <p:nvPr/>
            </p:nvSpPr>
            <p:spPr>
              <a:xfrm>
                <a:off x="372141" y="1437770"/>
                <a:ext cx="11723338" cy="432298"/>
              </a:xfrm>
              <a:prstGeom prst="rect">
                <a:avLst/>
              </a:prstGeom>
              <a:blipFill>
                <a:blip r:embed="rId2"/>
                <a:stretch>
                  <a:fillRect/>
                </a:stretch>
              </a:blipFill>
            </p:spPr>
            <p:txBody>
              <a:bodyPr/>
              <a:lstStyle/>
              <a:p>
                <a:r>
                  <a:rPr lang="en-US">
                    <a:noFill/>
                  </a:rPr>
                  <a:t> </a:t>
                </a:r>
              </a:p>
            </p:txBody>
          </p:sp>
        </mc:Fallback>
      </mc:AlternateContent>
      <p:pic>
        <p:nvPicPr>
          <p:cNvPr id="1028" name="Picture 4">
            <a:extLst>
              <a:ext uri="{FF2B5EF4-FFF2-40B4-BE49-F238E27FC236}">
                <a16:creationId xmlns:a16="http://schemas.microsoft.com/office/drawing/2014/main" id="{607B540D-184E-5A4C-6FEE-CF4068249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07" t="79385" b="307"/>
          <a:stretch>
            <a:fillRect/>
          </a:stretch>
        </p:blipFill>
        <p:spPr bwMode="auto">
          <a:xfrm>
            <a:off x="1679042" y="2666173"/>
            <a:ext cx="343198" cy="4288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E6E3E544-06A3-9A09-9039-F4C07040B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04" t="57147" r="6522" b="27756"/>
          <a:stretch>
            <a:fillRect/>
          </a:stretch>
        </p:blipFill>
        <p:spPr bwMode="auto">
          <a:xfrm>
            <a:off x="3825288" y="2742040"/>
            <a:ext cx="299670" cy="3216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1FD5711C-9941-60A7-0BA4-510CAF5D3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480" y="3969106"/>
            <a:ext cx="492197" cy="4848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Oval 7">
            <a:extLst>
              <a:ext uri="{FF2B5EF4-FFF2-40B4-BE49-F238E27FC236}">
                <a16:creationId xmlns:a16="http://schemas.microsoft.com/office/drawing/2014/main" id="{3D470599-6610-BB00-7BA7-CC71B00F6DE3}"/>
              </a:ext>
            </a:extLst>
          </p:cNvPr>
          <p:cNvSpPr>
            <a:spLocks noChangeArrowheads="1"/>
          </p:cNvSpPr>
          <p:nvPr/>
        </p:nvSpPr>
        <p:spPr bwMode="auto">
          <a:xfrm>
            <a:off x="1267204" y="2375899"/>
            <a:ext cx="3396826" cy="1629491"/>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FA6FD7F4-C776-428E-7F0B-7ED3985092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902" b="80804"/>
          <a:stretch>
            <a:fillRect/>
          </a:stretch>
        </p:blipFill>
        <p:spPr bwMode="auto">
          <a:xfrm>
            <a:off x="790074" y="5537575"/>
            <a:ext cx="351569" cy="4156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9C2BE28E-C66D-197C-3BFA-462F2D487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07" t="52562" b="27132"/>
          <a:stretch>
            <a:fillRect/>
          </a:stretch>
        </p:blipFill>
        <p:spPr bwMode="auto">
          <a:xfrm>
            <a:off x="877129" y="2742040"/>
            <a:ext cx="341524" cy="4288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4" name="Picture 10">
            <a:extLst>
              <a:ext uri="{FF2B5EF4-FFF2-40B4-BE49-F238E27FC236}">
                <a16:creationId xmlns:a16="http://schemas.microsoft.com/office/drawing/2014/main" id="{1089B03F-08E3-3D09-4E11-5996B6D91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16" t="27695" r="10902" b="51807"/>
          <a:stretch>
            <a:fillRect/>
          </a:stretch>
        </p:blipFill>
        <p:spPr bwMode="auto">
          <a:xfrm>
            <a:off x="1687412" y="5649726"/>
            <a:ext cx="343199" cy="4436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a:extLst>
              <a:ext uri="{FF2B5EF4-FFF2-40B4-BE49-F238E27FC236}">
                <a16:creationId xmlns:a16="http://schemas.microsoft.com/office/drawing/2014/main" id="{6D8CCA2A-F36B-DA33-70E5-D52A5BAC7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503" t="83931" r="6522" b="970"/>
          <a:stretch>
            <a:fillRect/>
          </a:stretch>
        </p:blipFill>
        <p:spPr bwMode="auto">
          <a:xfrm>
            <a:off x="4682446" y="2666173"/>
            <a:ext cx="297997" cy="3216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a:extLst>
              <a:ext uri="{FF2B5EF4-FFF2-40B4-BE49-F238E27FC236}">
                <a16:creationId xmlns:a16="http://schemas.microsoft.com/office/drawing/2014/main" id="{123F99EA-1DEC-09CB-1596-212193367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875" t="2730" r="7153" b="82176"/>
          <a:stretch>
            <a:fillRect/>
          </a:stretch>
        </p:blipFill>
        <p:spPr bwMode="auto">
          <a:xfrm>
            <a:off x="4657334" y="5580456"/>
            <a:ext cx="299671" cy="3199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7" name="Picture 13">
            <a:extLst>
              <a:ext uri="{FF2B5EF4-FFF2-40B4-BE49-F238E27FC236}">
                <a16:creationId xmlns:a16="http://schemas.microsoft.com/office/drawing/2014/main" id="{6D455BEC-BB6E-2DFA-38B1-14838CA7C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36" t="29796" r="4291" b="55109"/>
          <a:stretch>
            <a:fillRect/>
          </a:stretch>
        </p:blipFill>
        <p:spPr bwMode="auto">
          <a:xfrm>
            <a:off x="3840354" y="5694256"/>
            <a:ext cx="297997" cy="3199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8" name="Picture 14">
            <a:extLst>
              <a:ext uri="{FF2B5EF4-FFF2-40B4-BE49-F238E27FC236}">
                <a16:creationId xmlns:a16="http://schemas.microsoft.com/office/drawing/2014/main" id="{A40DDA5A-3B67-2B94-A454-893F0AC170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3247" t="41"/>
          <a:stretch>
            <a:fillRect/>
          </a:stretch>
        </p:blipFill>
        <p:spPr bwMode="auto">
          <a:xfrm>
            <a:off x="5119396" y="4071362"/>
            <a:ext cx="500568" cy="3826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Oval 15">
            <a:extLst>
              <a:ext uri="{FF2B5EF4-FFF2-40B4-BE49-F238E27FC236}">
                <a16:creationId xmlns:a16="http://schemas.microsoft.com/office/drawing/2014/main" id="{F3A74621-B230-7B5E-EDB1-A669BF185600}"/>
              </a:ext>
            </a:extLst>
          </p:cNvPr>
          <p:cNvSpPr>
            <a:spLocks noChangeArrowheads="1"/>
          </p:cNvSpPr>
          <p:nvPr/>
        </p:nvSpPr>
        <p:spPr bwMode="auto">
          <a:xfrm>
            <a:off x="811838" y="2219218"/>
            <a:ext cx="4307558" cy="4220514"/>
          </a:xfrm>
          <a:prstGeom prst="ellipse">
            <a:avLst/>
          </a:prstGeom>
          <a:noFill/>
          <a:ln w="12700" algn="ctr">
            <a:solidFill>
              <a:srgbClr val="0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2" name="Oval 16">
            <a:extLst>
              <a:ext uri="{FF2B5EF4-FFF2-40B4-BE49-F238E27FC236}">
                <a16:creationId xmlns:a16="http://schemas.microsoft.com/office/drawing/2014/main" id="{80E6FBB7-23B1-3348-EAE3-EA470E2117D8}"/>
              </a:ext>
            </a:extLst>
          </p:cNvPr>
          <p:cNvSpPr>
            <a:spLocks noChangeArrowheads="1"/>
          </p:cNvSpPr>
          <p:nvPr/>
        </p:nvSpPr>
        <p:spPr bwMode="auto">
          <a:xfrm>
            <a:off x="1265529" y="4613977"/>
            <a:ext cx="3396827" cy="1629491"/>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41" name="Picture 17">
            <a:extLst>
              <a:ext uri="{FF2B5EF4-FFF2-40B4-BE49-F238E27FC236}">
                <a16:creationId xmlns:a16="http://schemas.microsoft.com/office/drawing/2014/main" id="{34AD6A2A-01FA-D049-E560-F3BFBD6E4E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6643" t="47740" r="35849" b="6819"/>
          <a:stretch>
            <a:fillRect/>
          </a:stretch>
        </p:blipFill>
        <p:spPr bwMode="auto">
          <a:xfrm>
            <a:off x="1509954" y="3223631"/>
            <a:ext cx="217638" cy="156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3" name="Group 18">
            <a:extLst>
              <a:ext uri="{FF2B5EF4-FFF2-40B4-BE49-F238E27FC236}">
                <a16:creationId xmlns:a16="http://schemas.microsoft.com/office/drawing/2014/main" id="{C8B78CFB-21BD-94F0-4047-9DC4863104AF}"/>
              </a:ext>
            </a:extLst>
          </p:cNvPr>
          <p:cNvGrpSpPr>
            <a:grpSpLocks/>
          </p:cNvGrpSpPr>
          <p:nvPr/>
        </p:nvGrpSpPr>
        <p:grpSpPr bwMode="auto">
          <a:xfrm>
            <a:off x="3920713" y="2375899"/>
            <a:ext cx="945889" cy="3971473"/>
            <a:chOff x="111328198" y="107038867"/>
            <a:chExt cx="896327" cy="3102795"/>
          </a:xfrm>
        </p:grpSpPr>
        <p:pic>
          <p:nvPicPr>
            <p:cNvPr id="1043" name="Picture 19">
              <a:extLst>
                <a:ext uri="{FF2B5EF4-FFF2-40B4-BE49-F238E27FC236}">
                  <a16:creationId xmlns:a16="http://schemas.microsoft.com/office/drawing/2014/main" id="{3DDBFBDB-4036-FB85-1F92-1E4840E9D5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1392" t="46255" r="43781" b="47768"/>
            <a:stretch>
              <a:fillRect/>
            </a:stretch>
          </p:blipFill>
          <p:spPr bwMode="auto">
            <a:xfrm rot="5507051" flipH="1">
              <a:off x="110928945"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4" name="Group 20">
              <a:extLst>
                <a:ext uri="{FF2B5EF4-FFF2-40B4-BE49-F238E27FC236}">
                  <a16:creationId xmlns:a16="http://schemas.microsoft.com/office/drawing/2014/main" id="{AC92C211-6FEC-946A-387E-3CFA8E249E6D}"/>
                </a:ext>
              </a:extLst>
            </p:cNvPr>
            <p:cNvGrpSpPr>
              <a:grpSpLocks/>
            </p:cNvGrpSpPr>
            <p:nvPr/>
          </p:nvGrpSpPr>
          <p:grpSpPr bwMode="auto">
            <a:xfrm rot="37692949">
              <a:off x="111402141" y="109328507"/>
              <a:ext cx="739212" cy="887097"/>
              <a:chOff x="111399577" y="109324290"/>
              <a:chExt cx="739212" cy="887097"/>
            </a:xfrm>
          </p:grpSpPr>
          <p:cxnSp>
            <p:nvCxnSpPr>
              <p:cNvPr id="1045" name="AutoShape 21">
                <a:extLst>
                  <a:ext uri="{FF2B5EF4-FFF2-40B4-BE49-F238E27FC236}">
                    <a16:creationId xmlns:a16="http://schemas.microsoft.com/office/drawing/2014/main" id="{77516526-BDEE-A378-71AD-836E06BFED9D}"/>
                  </a:ext>
                </a:extLst>
              </p:cNvPr>
              <p:cNvCxnSpPr>
                <a:cxnSpLocks noChangeShapeType="1"/>
              </p:cNvCxnSpPr>
              <p:nvPr/>
            </p:nvCxnSpPr>
            <p:spPr bwMode="auto">
              <a:xfrm rot="11014102" flipH="1">
                <a:off x="111399577" y="109767122"/>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7" name="Oval 22">
                <a:extLst>
                  <a:ext uri="{FF2B5EF4-FFF2-40B4-BE49-F238E27FC236}">
                    <a16:creationId xmlns:a16="http://schemas.microsoft.com/office/drawing/2014/main" id="{F0406299-CE49-843D-F52D-51528C3C143D}"/>
                  </a:ext>
                </a:extLst>
              </p:cNvPr>
              <p:cNvSpPr>
                <a:spLocks noChangeArrowheads="1"/>
              </p:cNvSpPr>
              <p:nvPr/>
            </p:nvSpPr>
            <p:spPr bwMode="auto">
              <a:xfrm rot="11014102" flipH="1">
                <a:off x="112042280" y="109731163"/>
                <a:ext cx="96509" cy="6958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47" name="AutoShape 23">
                <a:extLst>
                  <a:ext uri="{FF2B5EF4-FFF2-40B4-BE49-F238E27FC236}">
                    <a16:creationId xmlns:a16="http://schemas.microsoft.com/office/drawing/2014/main" id="{2EC086B0-9537-355D-79DB-3B47EFF77A81}"/>
                  </a:ext>
                </a:extLst>
              </p:cNvPr>
              <p:cNvCxnSpPr>
                <a:cxnSpLocks noChangeShapeType="1"/>
              </p:cNvCxnSpPr>
              <p:nvPr/>
            </p:nvCxnSpPr>
            <p:spPr bwMode="auto">
              <a:xfrm rot="-75385898" flipH="1" flipV="1">
                <a:off x="111436383" y="109324290"/>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nvGrpSpPr>
            <p:cNvPr id="15" name="Group 24">
              <a:extLst>
                <a:ext uri="{FF2B5EF4-FFF2-40B4-BE49-F238E27FC236}">
                  <a16:creationId xmlns:a16="http://schemas.microsoft.com/office/drawing/2014/main" id="{BC6861FA-70D9-346C-7759-D26BA97B1072}"/>
                </a:ext>
              </a:extLst>
            </p:cNvPr>
            <p:cNvGrpSpPr>
              <a:grpSpLocks/>
            </p:cNvGrpSpPr>
            <p:nvPr/>
          </p:nvGrpSpPr>
          <p:grpSpPr bwMode="auto">
            <a:xfrm rot="16307049" flipH="1">
              <a:off x="111417956" y="106956906"/>
              <a:ext cx="724607" cy="888530"/>
              <a:chOff x="107169885" y="111284664"/>
              <a:chExt cx="429958" cy="1259642"/>
            </a:xfrm>
          </p:grpSpPr>
          <p:cxnSp>
            <p:nvCxnSpPr>
              <p:cNvPr id="1049" name="AutoShape 25">
                <a:extLst>
                  <a:ext uri="{FF2B5EF4-FFF2-40B4-BE49-F238E27FC236}">
                    <a16:creationId xmlns:a16="http://schemas.microsoft.com/office/drawing/2014/main" id="{7EA56179-6C89-DBF7-7C7F-97638D34A566}"/>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6" name="Oval 26">
                <a:extLst>
                  <a:ext uri="{FF2B5EF4-FFF2-40B4-BE49-F238E27FC236}">
                    <a16:creationId xmlns:a16="http://schemas.microsoft.com/office/drawing/2014/main" id="{23EFF30E-AA7B-8B18-6D98-ECCEEE46E378}"/>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51" name="AutoShape 27">
                <a:extLst>
                  <a:ext uri="{FF2B5EF4-FFF2-40B4-BE49-F238E27FC236}">
                    <a16:creationId xmlns:a16="http://schemas.microsoft.com/office/drawing/2014/main" id="{E3310F12-9B9A-2515-01C0-65917CA046D2}"/>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pic>
        <p:nvPicPr>
          <p:cNvPr id="1052" name="Picture 28">
            <a:extLst>
              <a:ext uri="{FF2B5EF4-FFF2-40B4-BE49-F238E27FC236}">
                <a16:creationId xmlns:a16="http://schemas.microsoft.com/office/drawing/2014/main" id="{322A1CA4-3FBF-014A-8D70-4D285F4237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9069" t="48428" r="33711" b="-2632"/>
          <a:stretch>
            <a:fillRect/>
          </a:stretch>
        </p:blipFill>
        <p:spPr bwMode="auto">
          <a:xfrm>
            <a:off x="1540088" y="5318220"/>
            <a:ext cx="231031" cy="2193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29">
            <a:extLst>
              <a:ext uri="{FF2B5EF4-FFF2-40B4-BE49-F238E27FC236}">
                <a16:creationId xmlns:a16="http://schemas.microsoft.com/office/drawing/2014/main" id="{0513F6FC-E445-F3CC-304E-7FBA7E55E40F}"/>
              </a:ext>
            </a:extLst>
          </p:cNvPr>
          <p:cNvGrpSpPr>
            <a:grpSpLocks/>
          </p:cNvGrpSpPr>
          <p:nvPr/>
        </p:nvGrpSpPr>
        <p:grpSpPr bwMode="auto">
          <a:xfrm>
            <a:off x="965859" y="2375899"/>
            <a:ext cx="944214" cy="3869217"/>
            <a:chOff x="108526142" y="107038867"/>
            <a:chExt cx="896031" cy="3095878"/>
          </a:xfrm>
        </p:grpSpPr>
        <p:pic>
          <p:nvPicPr>
            <p:cNvPr id="1054" name="Picture 30">
              <a:extLst>
                <a:ext uri="{FF2B5EF4-FFF2-40B4-BE49-F238E27FC236}">
                  <a16:creationId xmlns:a16="http://schemas.microsoft.com/office/drawing/2014/main" id="{78569CED-77BA-306D-2DB3-6A025639D4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1392" t="46255" r="43781" b="47768"/>
            <a:stretch>
              <a:fillRect/>
            </a:stretch>
          </p:blipFill>
          <p:spPr bwMode="auto">
            <a:xfrm rot="5507051" flipH="1">
              <a:off x="108126593"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055" name="AutoShape 31">
              <a:extLst>
                <a:ext uri="{FF2B5EF4-FFF2-40B4-BE49-F238E27FC236}">
                  <a16:creationId xmlns:a16="http://schemas.microsoft.com/office/drawing/2014/main" id="{04E86846-A809-8E0E-97C6-A875CBFB2451}"/>
                </a:ext>
              </a:extLst>
            </p:cNvPr>
            <p:cNvCxnSpPr>
              <a:cxnSpLocks noChangeShapeType="1"/>
            </p:cNvCxnSpPr>
            <p:nvPr/>
          </p:nvCxnSpPr>
          <p:spPr bwMode="auto">
            <a:xfrm rot="5507051" flipH="1">
              <a:off x="108865239" y="109585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9" name="Oval 32">
              <a:extLst>
                <a:ext uri="{FF2B5EF4-FFF2-40B4-BE49-F238E27FC236}">
                  <a16:creationId xmlns:a16="http://schemas.microsoft.com/office/drawing/2014/main" id="{16C2EB1C-A2C1-0A00-4626-2755C053345A}"/>
                </a:ext>
              </a:extLst>
            </p:cNvPr>
            <p:cNvSpPr>
              <a:spLocks noChangeArrowheads="1"/>
            </p:cNvSpPr>
            <p:nvPr/>
          </p:nvSpPr>
          <p:spPr bwMode="auto">
            <a:xfrm rot="5507051" flipH="1">
              <a:off x="108914948" y="109421996"/>
              <a:ext cx="96509" cy="58198"/>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57" name="AutoShape 33">
              <a:extLst>
                <a:ext uri="{FF2B5EF4-FFF2-40B4-BE49-F238E27FC236}">
                  <a16:creationId xmlns:a16="http://schemas.microsoft.com/office/drawing/2014/main" id="{044C2B0A-3461-09D2-8DCB-5EA2463896E0}"/>
                </a:ext>
              </a:extLst>
            </p:cNvPr>
            <p:cNvCxnSpPr>
              <a:cxnSpLocks noChangeShapeType="1"/>
            </p:cNvCxnSpPr>
            <p:nvPr/>
          </p:nvCxnSpPr>
          <p:spPr bwMode="auto">
            <a:xfrm rot="-37692949" flipH="1" flipV="1">
              <a:off x="108421475" y="109562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20" name="Group 34">
              <a:extLst>
                <a:ext uri="{FF2B5EF4-FFF2-40B4-BE49-F238E27FC236}">
                  <a16:creationId xmlns:a16="http://schemas.microsoft.com/office/drawing/2014/main" id="{D90CF1CD-CA95-A390-37DB-555AAD95063F}"/>
                </a:ext>
              </a:extLst>
            </p:cNvPr>
            <p:cNvGrpSpPr>
              <a:grpSpLocks/>
            </p:cNvGrpSpPr>
            <p:nvPr/>
          </p:nvGrpSpPr>
          <p:grpSpPr bwMode="auto">
            <a:xfrm rot="16307049" flipH="1">
              <a:off x="108615604" y="106956906"/>
              <a:ext cx="724607" cy="888530"/>
              <a:chOff x="107169885" y="111284664"/>
              <a:chExt cx="429958" cy="1259642"/>
            </a:xfrm>
          </p:grpSpPr>
          <p:cxnSp>
            <p:nvCxnSpPr>
              <p:cNvPr id="1059" name="AutoShape 35">
                <a:extLst>
                  <a:ext uri="{FF2B5EF4-FFF2-40B4-BE49-F238E27FC236}">
                    <a16:creationId xmlns:a16="http://schemas.microsoft.com/office/drawing/2014/main" id="{C8E09673-A18D-B5D5-2E84-FDE7F2CFBB50}"/>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1" name="Oval 36">
                <a:extLst>
                  <a:ext uri="{FF2B5EF4-FFF2-40B4-BE49-F238E27FC236}">
                    <a16:creationId xmlns:a16="http://schemas.microsoft.com/office/drawing/2014/main" id="{351C169C-CFD7-76C2-2EA9-DC74DC8BD25E}"/>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61" name="AutoShape 37">
                <a:extLst>
                  <a:ext uri="{FF2B5EF4-FFF2-40B4-BE49-F238E27FC236}">
                    <a16:creationId xmlns:a16="http://schemas.microsoft.com/office/drawing/2014/main" id="{EEF52849-4410-2833-2CF0-250BCDE20DA0}"/>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cxnSp>
        <p:nvCxnSpPr>
          <p:cNvPr id="1062" name="AutoShape 38">
            <a:extLst>
              <a:ext uri="{FF2B5EF4-FFF2-40B4-BE49-F238E27FC236}">
                <a16:creationId xmlns:a16="http://schemas.microsoft.com/office/drawing/2014/main" id="{1DB8B1F8-E589-7E98-B50F-C51EE3DB0214}"/>
              </a:ext>
            </a:extLst>
          </p:cNvPr>
          <p:cNvCxnSpPr>
            <a:cxnSpLocks noChangeShapeType="1"/>
          </p:cNvCxnSpPr>
          <p:nvPr/>
        </p:nvCxnSpPr>
        <p:spPr bwMode="auto">
          <a:xfrm flipH="1" flipV="1">
            <a:off x="1933511" y="4232992"/>
            <a:ext cx="768429" cy="1650"/>
          </a:xfrm>
          <a:prstGeom prst="straightConnector1">
            <a:avLst/>
          </a:prstGeom>
          <a:noFill/>
          <a:ln w="28575"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63" name="AutoShape 39">
            <a:extLst>
              <a:ext uri="{FF2B5EF4-FFF2-40B4-BE49-F238E27FC236}">
                <a16:creationId xmlns:a16="http://schemas.microsoft.com/office/drawing/2014/main" id="{CB92A23B-9BB2-C4E8-0FFC-FCB96AF57E6C}"/>
              </a:ext>
            </a:extLst>
          </p:cNvPr>
          <p:cNvCxnSpPr>
            <a:cxnSpLocks noChangeShapeType="1"/>
          </p:cNvCxnSpPr>
          <p:nvPr/>
        </p:nvCxnSpPr>
        <p:spPr bwMode="auto">
          <a:xfrm>
            <a:off x="3130520" y="4231343"/>
            <a:ext cx="755037" cy="11544"/>
          </a:xfrm>
          <a:prstGeom prst="straightConnector1">
            <a:avLst/>
          </a:prstGeom>
          <a:noFill/>
          <a:ln w="28575"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2" name="Text Box 40">
            <a:extLst>
              <a:ext uri="{FF2B5EF4-FFF2-40B4-BE49-F238E27FC236}">
                <a16:creationId xmlns:a16="http://schemas.microsoft.com/office/drawing/2014/main" id="{975B2D26-E676-774F-EA8E-B0035607721F}"/>
              </a:ext>
            </a:extLst>
          </p:cNvPr>
          <p:cNvSpPr txBox="1">
            <a:spLocks noChangeArrowheads="1"/>
          </p:cNvSpPr>
          <p:nvPr/>
        </p:nvSpPr>
        <p:spPr bwMode="auto">
          <a:xfrm>
            <a:off x="2429056" y="5244003"/>
            <a:ext cx="1071449" cy="371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a:ln>
                  <a:noFill/>
                </a:ln>
                <a:solidFill>
                  <a:srgbClr val="00B0F0"/>
                </a:solidFill>
                <a:effectLst/>
                <a:latin typeface="Century" panose="02040604050505020304" pitchFamily="18" charset="0"/>
              </a:rPr>
              <a:t>Halo 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41">
            <a:extLst>
              <a:ext uri="{FF2B5EF4-FFF2-40B4-BE49-F238E27FC236}">
                <a16:creationId xmlns:a16="http://schemas.microsoft.com/office/drawing/2014/main" id="{9CD85C48-513B-6622-5E97-7FEA23675D54}"/>
              </a:ext>
            </a:extLst>
          </p:cNvPr>
          <p:cNvSpPr txBox="1">
            <a:spLocks noChangeArrowheads="1"/>
          </p:cNvSpPr>
          <p:nvPr/>
        </p:nvSpPr>
        <p:spPr bwMode="auto">
          <a:xfrm>
            <a:off x="2429056" y="3063651"/>
            <a:ext cx="1071449" cy="374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a:ln>
                  <a:noFill/>
                </a:ln>
                <a:solidFill>
                  <a:srgbClr val="00B0F0"/>
                </a:solidFill>
                <a:effectLst/>
                <a:latin typeface="Century" panose="02040604050505020304" pitchFamily="18" charset="0"/>
              </a:rPr>
              <a:t>Halo 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4" name="Group 42">
            <a:extLst>
              <a:ext uri="{FF2B5EF4-FFF2-40B4-BE49-F238E27FC236}">
                <a16:creationId xmlns:a16="http://schemas.microsoft.com/office/drawing/2014/main" id="{D8BBCDAC-696B-EC4B-6D98-1C4460204792}"/>
              </a:ext>
            </a:extLst>
          </p:cNvPr>
          <p:cNvGrpSpPr>
            <a:grpSpLocks/>
          </p:cNvGrpSpPr>
          <p:nvPr/>
        </p:nvGrpSpPr>
        <p:grpSpPr bwMode="auto">
          <a:xfrm>
            <a:off x="4083105" y="3094987"/>
            <a:ext cx="326456" cy="417269"/>
            <a:chOff x="112120723" y="112329686"/>
            <a:chExt cx="268236" cy="310243"/>
          </a:xfrm>
        </p:grpSpPr>
        <p:pic>
          <p:nvPicPr>
            <p:cNvPr id="1067" name="Picture 43">
              <a:extLst>
                <a:ext uri="{FF2B5EF4-FFF2-40B4-BE49-F238E27FC236}">
                  <a16:creationId xmlns:a16="http://schemas.microsoft.com/office/drawing/2014/main" id="{EA2C272A-AC06-B29E-2AA6-976779CC3B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6643" t="47740" r="35849" b="6819"/>
            <a:stretch>
              <a:fillRect/>
            </a:stretch>
          </p:blipFill>
          <p:spPr bwMode="auto">
            <a:xfrm>
              <a:off x="112120723" y="112437030"/>
              <a:ext cx="171809" cy="126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5" name="Text Box 44">
              <a:extLst>
                <a:ext uri="{FF2B5EF4-FFF2-40B4-BE49-F238E27FC236}">
                  <a16:creationId xmlns:a16="http://schemas.microsoft.com/office/drawing/2014/main" id="{C92D3346-77DD-07C0-553C-76774184E34F}"/>
                </a:ext>
              </a:extLst>
            </p:cNvPr>
            <p:cNvSpPr txBox="1">
              <a:spLocks noChangeArrowheads="1"/>
            </p:cNvSpPr>
            <p:nvPr/>
          </p:nvSpPr>
          <p:spPr bwMode="auto">
            <a:xfrm>
              <a:off x="112220231" y="112329686"/>
              <a:ext cx="168728" cy="3102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6" name="Group 45">
            <a:extLst>
              <a:ext uri="{FF2B5EF4-FFF2-40B4-BE49-F238E27FC236}">
                <a16:creationId xmlns:a16="http://schemas.microsoft.com/office/drawing/2014/main" id="{872251B9-F8F3-3869-413E-86ACBAFF7FD2}"/>
              </a:ext>
            </a:extLst>
          </p:cNvPr>
          <p:cNvGrpSpPr>
            <a:grpSpLocks/>
          </p:cNvGrpSpPr>
          <p:nvPr/>
        </p:nvGrpSpPr>
        <p:grpSpPr bwMode="auto">
          <a:xfrm>
            <a:off x="4034554" y="5244003"/>
            <a:ext cx="329806" cy="352947"/>
            <a:chOff x="111694801" y="113991275"/>
            <a:chExt cx="253875" cy="310243"/>
          </a:xfrm>
        </p:grpSpPr>
        <p:pic>
          <p:nvPicPr>
            <p:cNvPr id="1070" name="Picture 46">
              <a:extLst>
                <a:ext uri="{FF2B5EF4-FFF2-40B4-BE49-F238E27FC236}">
                  <a16:creationId xmlns:a16="http://schemas.microsoft.com/office/drawing/2014/main" id="{B3CFEC6D-A26F-B1EB-167A-BD37CDCFDD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9069" t="48428" r="33711" b="-2632"/>
            <a:stretch>
              <a:fillRect/>
            </a:stretch>
          </p:blipFill>
          <p:spPr bwMode="auto">
            <a:xfrm>
              <a:off x="111694801" y="114101976"/>
              <a:ext cx="186000" cy="179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7" name="Text Box 47">
              <a:extLst>
                <a:ext uri="{FF2B5EF4-FFF2-40B4-BE49-F238E27FC236}">
                  <a16:creationId xmlns:a16="http://schemas.microsoft.com/office/drawing/2014/main" id="{74AA6F15-4C88-28B6-F615-ABBE91A5177E}"/>
                </a:ext>
              </a:extLst>
            </p:cNvPr>
            <p:cNvSpPr txBox="1">
              <a:spLocks noChangeArrowheads="1"/>
            </p:cNvSpPr>
            <p:nvPr/>
          </p:nvSpPr>
          <p:spPr bwMode="auto">
            <a:xfrm>
              <a:off x="111779948" y="113991275"/>
              <a:ext cx="168728" cy="3102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4" name="Rectangle: Rounded Corners 3">
            <a:extLst>
              <a:ext uri="{FF2B5EF4-FFF2-40B4-BE49-F238E27FC236}">
                <a16:creationId xmlns:a16="http://schemas.microsoft.com/office/drawing/2014/main" id="{2C6E8CAB-9EFF-492B-8E75-82D466FFFB12}"/>
              </a:ext>
            </a:extLst>
          </p:cNvPr>
          <p:cNvSpPr/>
          <p:nvPr/>
        </p:nvSpPr>
        <p:spPr>
          <a:xfrm>
            <a:off x="9616611" y="1331927"/>
            <a:ext cx="2430573" cy="650105"/>
          </a:xfrm>
          <a:prstGeom prst="roundRect">
            <a:avLst/>
          </a:prstGeom>
          <a:solidFill>
            <a:srgbClr val="D86ECC">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53" name="Title 1">
                <a:extLst>
                  <a:ext uri="{FF2B5EF4-FFF2-40B4-BE49-F238E27FC236}">
                    <a16:creationId xmlns:a16="http://schemas.microsoft.com/office/drawing/2014/main" id="{AD020021-44B7-EAB8-7326-36548FBF66D5}"/>
                  </a:ext>
                </a:extLst>
              </p:cNvPr>
              <p:cNvSpPr txBox="1">
                <a:spLocks/>
              </p:cNvSpPr>
              <p:nvPr/>
            </p:nvSpPr>
            <p:spPr>
              <a:xfrm>
                <a:off x="372141" y="63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Bell observable </a:t>
                </a:r>
                <a14:m>
                  <m:oMath xmlns:m="http://schemas.openxmlformats.org/officeDocument/2006/math">
                    <m:sSup>
                      <m:sSupPr>
                        <m:ctrlPr>
                          <a:rPr lang="en-US" i="1" smtClean="0">
                            <a:latin typeface="Cambria Math" panose="02040503050406030204" pitchFamily="18" charset="0"/>
                          </a:rPr>
                        </m:ctrlPr>
                      </m:sSupPr>
                      <m:e>
                        <m:r>
                          <a:rPr lang="es-ES" i="1" smtClean="0">
                            <a:latin typeface="Cambria Math" panose="02040503050406030204" pitchFamily="18" charset="0"/>
                          </a:rPr>
                          <m:t>𝑆</m:t>
                        </m:r>
                      </m:e>
                      <m:sup>
                        <m:r>
                          <a:rPr lang="es-ES" i="1" smtClean="0">
                            <a:latin typeface="Cambria Math" panose="02040503050406030204" pitchFamily="18" charset="0"/>
                          </a:rPr>
                          <m:t>𝑄𝑀</m:t>
                        </m:r>
                      </m:sup>
                    </m:sSup>
                  </m:oMath>
                </a14:m>
                <a:endParaRPr lang="en-US"/>
              </a:p>
            </p:txBody>
          </p:sp>
        </mc:Choice>
        <mc:Fallback xmlns="">
          <p:sp>
            <p:nvSpPr>
              <p:cNvPr id="1053" name="Title 1">
                <a:extLst>
                  <a:ext uri="{FF2B5EF4-FFF2-40B4-BE49-F238E27FC236}">
                    <a16:creationId xmlns:a16="http://schemas.microsoft.com/office/drawing/2014/main" id="{AD020021-44B7-EAB8-7326-36548FBF66D5}"/>
                  </a:ext>
                </a:extLst>
              </p:cNvPr>
              <p:cNvSpPr txBox="1">
                <a:spLocks noRot="1" noChangeAspect="1" noMove="1" noResize="1" noEditPoints="1" noAdjustHandles="1" noChangeArrowheads="1" noChangeShapeType="1" noTextEdit="1"/>
              </p:cNvSpPr>
              <p:nvPr/>
            </p:nvSpPr>
            <p:spPr>
              <a:xfrm>
                <a:off x="372141" y="6364"/>
                <a:ext cx="10515600" cy="1325563"/>
              </a:xfrm>
              <a:prstGeom prst="rect">
                <a:avLst/>
              </a:prstGeom>
              <a:blipFill>
                <a:blip r:embed="rId2"/>
                <a:stretch>
                  <a:fillRect l="-2319"/>
                </a:stretch>
              </a:blipFill>
            </p:spPr>
            <p:txBody>
              <a:bodyPr/>
              <a:lstStyle/>
              <a:p>
                <a:r>
                  <a:rPr lang="en-US">
                    <a:noFill/>
                  </a:rPr>
                  <a:t> </a:t>
                </a:r>
              </a:p>
            </p:txBody>
          </p:sp>
        </mc:Fallback>
      </mc:AlternateContent>
    </p:spTree>
    <p:extLst>
      <p:ext uri="{BB962C8B-B14F-4D97-AF65-F5344CB8AC3E}">
        <p14:creationId xmlns:p14="http://schemas.microsoft.com/office/powerpoint/2010/main" val="765896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DCD579D-1428-BCD4-FB80-93E092AAA49F}"/>
                  </a:ext>
                </a:extLst>
              </p:cNvPr>
              <p:cNvSpPr>
                <a:spLocks noGrp="1"/>
              </p:cNvSpPr>
              <p:nvPr>
                <p:ph type="title"/>
              </p:nvPr>
            </p:nvSpPr>
            <p:spPr>
              <a:xfrm>
                <a:off x="372141" y="6364"/>
                <a:ext cx="10515600" cy="1325563"/>
              </a:xfrm>
            </p:spPr>
            <p:txBody>
              <a:bodyPr/>
              <a:lstStyle/>
              <a:p>
                <a:r>
                  <a:rPr lang="en-US"/>
                  <a:t>Bell observable </a:t>
                </a:r>
                <a14:m>
                  <m:oMath xmlns:m="http://schemas.openxmlformats.org/officeDocument/2006/math">
                    <m:sSup>
                      <m:sSupPr>
                        <m:ctrlPr>
                          <a:rPr lang="en-US" i="1" smtClean="0">
                            <a:latin typeface="Cambria Math" panose="02040503050406030204" pitchFamily="18" charset="0"/>
                          </a:rPr>
                        </m:ctrlPr>
                      </m:sSupPr>
                      <m:e>
                        <m:r>
                          <a:rPr lang="es-ES" b="0" i="1" smtClean="0">
                            <a:latin typeface="Cambria Math" panose="02040503050406030204" pitchFamily="18" charset="0"/>
                          </a:rPr>
                          <m:t>𝑆</m:t>
                        </m:r>
                      </m:e>
                      <m:sup>
                        <m:r>
                          <a:rPr lang="es-ES" b="0" i="1" smtClean="0">
                            <a:latin typeface="Cambria Math" panose="02040503050406030204" pitchFamily="18" charset="0"/>
                          </a:rPr>
                          <m:t>𝑄𝑀</m:t>
                        </m:r>
                      </m:sup>
                    </m:sSup>
                  </m:oMath>
                </a14:m>
                <a:endParaRPr lang="en-US"/>
              </a:p>
            </p:txBody>
          </p:sp>
        </mc:Choice>
        <mc:Fallback xmlns="">
          <p:sp>
            <p:nvSpPr>
              <p:cNvPr id="2" name="Title 1">
                <a:extLst>
                  <a:ext uri="{FF2B5EF4-FFF2-40B4-BE49-F238E27FC236}">
                    <a16:creationId xmlns:a16="http://schemas.microsoft.com/office/drawing/2014/main" id="{0DCD579D-1428-BCD4-FB80-93E092AAA49F}"/>
                  </a:ext>
                </a:extLst>
              </p:cNvPr>
              <p:cNvSpPr>
                <a:spLocks noGrp="1" noRot="1" noChangeAspect="1" noMove="1" noResize="1" noEditPoints="1" noAdjustHandles="1" noChangeArrowheads="1" noChangeShapeType="1" noTextEdit="1"/>
              </p:cNvSpPr>
              <p:nvPr>
                <p:ph type="title"/>
              </p:nvPr>
            </p:nvSpPr>
            <p:spPr>
              <a:xfrm>
                <a:off x="372141" y="6364"/>
                <a:ext cx="10515600" cy="1325563"/>
              </a:xfrm>
              <a:blipFill>
                <a:blip r:embed="rId2"/>
                <a:stretch>
                  <a:fillRect l="-23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122EA8-E9F7-AB1A-6DCB-CACB4479D61F}"/>
                  </a:ext>
                </a:extLst>
              </p:cNvPr>
              <p:cNvSpPr txBox="1"/>
              <p:nvPr/>
            </p:nvSpPr>
            <p:spPr>
              <a:xfrm>
                <a:off x="372141" y="1437770"/>
                <a:ext cx="11723338" cy="432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sz="2800" b="0" i="1" smtClean="0">
                              <a:solidFill>
                                <a:schemeClr val="tx1"/>
                              </a:solidFill>
                              <a:latin typeface="Cambria Math" panose="02040503050406030204" pitchFamily="18" charset="0"/>
                            </a:rPr>
                          </m:ctrlPr>
                        </m:sSupPr>
                        <m:e>
                          <m:r>
                            <a:rPr lang="es-ES" sz="2800" b="0" i="1" smtClean="0">
                              <a:solidFill>
                                <a:schemeClr val="tx1"/>
                              </a:solidFill>
                              <a:latin typeface="Cambria Math" panose="02040503050406030204" pitchFamily="18" charset="0"/>
                            </a:rPr>
                            <m:t>𝑆</m:t>
                          </m:r>
                        </m:e>
                        <m:sup>
                          <m:r>
                            <a:rPr lang="es-ES" sz="2800" b="0" i="1" smtClean="0">
                              <a:solidFill>
                                <a:schemeClr val="tx1"/>
                              </a:solidFill>
                              <a:latin typeface="Cambria Math" panose="02040503050406030204" pitchFamily="18" charset="0"/>
                            </a:rPr>
                            <m:t>𝑄𝑀</m:t>
                          </m:r>
                        </m:sup>
                      </m:sSup>
                      <m:r>
                        <a:rPr lang="es-ES" sz="2800" b="0" i="1" smtClean="0">
                          <a:solidFill>
                            <a:schemeClr val="tx1"/>
                          </a:solidFill>
                          <a:latin typeface="Cambria Math" panose="02040503050406030204" pitchFamily="18" charset="0"/>
                        </a:rPr>
                        <m:t>=</m:t>
                      </m:r>
                      <m:d>
                        <m:dPr>
                          <m:begChr m:val="⟨"/>
                          <m:endChr m:val="⟩"/>
                          <m:ctrlPr>
                            <a:rPr lang="es-ES" sz="2800" b="0" i="1" smtClean="0">
                              <a:solidFill>
                                <a:schemeClr val="tx1"/>
                              </a:solidFill>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r>
                        <a:rPr lang="es-ES" sz="2800" b="0" i="1" smtClean="0">
                          <a:solidFill>
                            <a:schemeClr val="tx1"/>
                          </a:solidFill>
                          <a:latin typeface="Cambria Math" panose="02040503050406030204" pitchFamily="18" charset="0"/>
                        </a:rPr>
                        <m:t>−</m:t>
                      </m:r>
                      <m:d>
                        <m:dPr>
                          <m:begChr m:val="⟨"/>
                          <m:endChr m:val="⟩"/>
                          <m:ctrlPr>
                            <a:rPr lang="es-ES" sz="2800" i="1">
                              <a:latin typeface="Cambria Math" panose="02040503050406030204" pitchFamily="18" charset="0"/>
                            </a:rPr>
                          </m:ctrlPr>
                        </m:dPr>
                        <m:e>
                          <m:r>
                            <a:rPr lang="es-ES" sz="2800" i="1">
                              <a:solidFill>
                                <a:srgbClr val="FF0000"/>
                              </a:solidFill>
                              <a:latin typeface="Cambria Math" panose="02040503050406030204" pitchFamily="18" charset="0"/>
                            </a:rPr>
                            <m:t>𝐴</m:t>
                          </m:r>
                          <m:r>
                            <a:rPr lang="es-ES" sz="2800" i="1">
                              <a:solidFill>
                                <a:srgbClr val="FF0000"/>
                              </a:solidFill>
                              <a:latin typeface="Cambria Math" panose="02040503050406030204" pitchFamily="18" charset="0"/>
                            </a:rPr>
                            <m:t>(</m:t>
                          </m:r>
                          <m:sSub>
                            <m:sSubPr>
                              <m:ctrlPr>
                                <a:rPr lang="es-ES" sz="2800" i="1">
                                  <a:solidFill>
                                    <a:srgbClr val="FF0000"/>
                                  </a:solidFill>
                                  <a:latin typeface="Cambria Math" panose="02040503050406030204" pitchFamily="18" charset="0"/>
                                </a:rPr>
                              </m:ctrlPr>
                            </m:sSubPr>
                            <m:e>
                              <m:r>
                                <a:rPr lang="es-ES" sz="2800" i="1">
                                  <a:solidFill>
                                    <a:srgbClr val="FF0000"/>
                                  </a:solidFill>
                                  <a:latin typeface="Cambria Math" panose="02040503050406030204" pitchFamily="18" charset="0"/>
                                  <a:ea typeface="Cambria Math" panose="02040503050406030204" pitchFamily="18" charset="0"/>
                                </a:rPr>
                                <m:t>𝜙</m:t>
                              </m:r>
                            </m:e>
                            <m:sub>
                              <m:r>
                                <a:rPr lang="es-ES" sz="2800" i="1">
                                  <a:solidFill>
                                    <a:srgbClr val="FF0000"/>
                                  </a:solidFill>
                                  <a:latin typeface="Cambria Math" panose="02040503050406030204" pitchFamily="18" charset="0"/>
                                </a:rPr>
                                <m:t>1</m:t>
                              </m:r>
                            </m:sub>
                          </m:sSub>
                          <m:r>
                            <a:rPr lang="es-ES" sz="2800" b="0" i="1" smtClean="0">
                              <a:solidFill>
                                <a:srgbClr val="FF0000"/>
                              </a:solidFill>
                              <a:latin typeface="Cambria Math" panose="02040503050406030204" pitchFamily="18" charset="0"/>
                            </a:rPr>
                            <m:t>′</m:t>
                          </m:r>
                          <m:r>
                            <a:rPr lang="es-ES" sz="2800" i="1">
                              <a:solidFill>
                                <a:srgbClr val="FF0000"/>
                              </a:solidFill>
                              <a:latin typeface="Cambria Math" panose="02040503050406030204" pitchFamily="18" charset="0"/>
                            </a:rPr>
                            <m:t>)</m:t>
                          </m:r>
                          <m:r>
                            <a:rPr lang="es-ES" sz="2800" i="1">
                              <a:solidFill>
                                <a:srgbClr val="0070C0"/>
                              </a:solidFill>
                              <a:latin typeface="Cambria Math" panose="02040503050406030204" pitchFamily="18" charset="0"/>
                            </a:rPr>
                            <m:t>𝐵</m:t>
                          </m:r>
                          <m:r>
                            <a:rPr lang="es-ES" sz="2800" i="1">
                              <a:solidFill>
                                <a:srgbClr val="0070C0"/>
                              </a:solidFill>
                              <a:latin typeface="Cambria Math" panose="02040503050406030204" pitchFamily="18" charset="0"/>
                            </a:rPr>
                            <m:t>(</m:t>
                          </m:r>
                          <m:sSub>
                            <m:sSubPr>
                              <m:ctrlPr>
                                <a:rPr lang="es-ES" sz="2800" i="1">
                                  <a:solidFill>
                                    <a:srgbClr val="0070C0"/>
                                  </a:solidFill>
                                  <a:latin typeface="Cambria Math" panose="02040503050406030204" pitchFamily="18" charset="0"/>
                                </a:rPr>
                              </m:ctrlPr>
                            </m:sSubPr>
                            <m:e>
                              <m:r>
                                <a:rPr lang="es-ES" sz="2800" i="1">
                                  <a:solidFill>
                                    <a:srgbClr val="0070C0"/>
                                  </a:solidFill>
                                  <a:latin typeface="Cambria Math" panose="02040503050406030204" pitchFamily="18" charset="0"/>
                                  <a:ea typeface="Cambria Math" panose="02040503050406030204" pitchFamily="18" charset="0"/>
                                </a:rPr>
                                <m:t>𝜙</m:t>
                              </m:r>
                            </m:e>
                            <m:sub>
                              <m:r>
                                <a:rPr lang="es-ES" sz="2800" i="1">
                                  <a:solidFill>
                                    <a:srgbClr val="0070C0"/>
                                  </a:solidFill>
                                  <a:latin typeface="Cambria Math" panose="02040503050406030204" pitchFamily="18" charset="0"/>
                                </a:rPr>
                                <m:t>3</m:t>
                              </m:r>
                            </m:sub>
                          </m:sSub>
                          <m:r>
                            <a:rPr lang="es-ES" sz="2800" b="0" i="1" smtClean="0">
                              <a:solidFill>
                                <a:srgbClr val="0070C0"/>
                              </a:solidFill>
                              <a:latin typeface="Cambria Math" panose="02040503050406030204" pitchFamily="18" charset="0"/>
                            </a:rPr>
                            <m:t>′</m:t>
                          </m:r>
                          <m:r>
                            <a:rPr lang="es-ES" sz="2800" i="1">
                              <a:solidFill>
                                <a:srgbClr val="0070C0"/>
                              </a:solidFill>
                              <a:latin typeface="Cambria Math" panose="02040503050406030204" pitchFamily="18" charset="0"/>
                            </a:rPr>
                            <m:t>)</m:t>
                          </m:r>
                          <m:r>
                            <m:rPr>
                              <m:nor/>
                            </m:rPr>
                            <a:rPr lang="en-US" sz="2800">
                              <a:solidFill>
                                <a:srgbClr val="0070C0"/>
                              </a:solidFill>
                            </a:rPr>
                            <m:t> </m:t>
                          </m:r>
                        </m:e>
                      </m:d>
                    </m:oMath>
                  </m:oMathPara>
                </a14:m>
                <a:endParaRPr lang="en-US" sz="2800">
                  <a:solidFill>
                    <a:srgbClr val="FF0000"/>
                  </a:solidFill>
                </a:endParaRPr>
              </a:p>
            </p:txBody>
          </p:sp>
        </mc:Choice>
        <mc:Fallback xmlns="">
          <p:sp>
            <p:nvSpPr>
              <p:cNvPr id="8" name="TextBox 7">
                <a:extLst>
                  <a:ext uri="{FF2B5EF4-FFF2-40B4-BE49-F238E27FC236}">
                    <a16:creationId xmlns:a16="http://schemas.microsoft.com/office/drawing/2014/main" id="{6E122EA8-E9F7-AB1A-6DCB-CACB4479D61F}"/>
                  </a:ext>
                </a:extLst>
              </p:cNvPr>
              <p:cNvSpPr txBox="1">
                <a:spLocks noRot="1" noChangeAspect="1" noMove="1" noResize="1" noEditPoints="1" noAdjustHandles="1" noChangeArrowheads="1" noChangeShapeType="1" noTextEdit="1"/>
              </p:cNvSpPr>
              <p:nvPr/>
            </p:nvSpPr>
            <p:spPr>
              <a:xfrm>
                <a:off x="372141" y="1437770"/>
                <a:ext cx="11723338" cy="432298"/>
              </a:xfrm>
              <a:prstGeom prst="rect">
                <a:avLst/>
              </a:prstGeom>
              <a:blipFill>
                <a:blip r:embed="rId3"/>
                <a:stretch>
                  <a:fillRect/>
                </a:stretch>
              </a:blipFill>
            </p:spPr>
            <p:txBody>
              <a:bodyPr/>
              <a:lstStyle/>
              <a:p>
                <a:r>
                  <a:rPr lang="en-US">
                    <a:noFill/>
                  </a:rPr>
                  <a:t> </a:t>
                </a:r>
              </a:p>
            </p:txBody>
          </p:sp>
        </mc:Fallback>
      </mc:AlternateContent>
      <p:pic>
        <p:nvPicPr>
          <p:cNvPr id="1028" name="Picture 4">
            <a:extLst>
              <a:ext uri="{FF2B5EF4-FFF2-40B4-BE49-F238E27FC236}">
                <a16:creationId xmlns:a16="http://schemas.microsoft.com/office/drawing/2014/main" id="{607B540D-184E-5A4C-6FEE-CF4068249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07" t="79385" b="307"/>
          <a:stretch>
            <a:fillRect/>
          </a:stretch>
        </p:blipFill>
        <p:spPr bwMode="auto">
          <a:xfrm>
            <a:off x="1679042" y="2666173"/>
            <a:ext cx="343198" cy="4288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E6E3E544-06A3-9A09-9039-F4C07040B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504" t="57147" r="6522" b="27756"/>
          <a:stretch>
            <a:fillRect/>
          </a:stretch>
        </p:blipFill>
        <p:spPr bwMode="auto">
          <a:xfrm>
            <a:off x="3825288" y="2742040"/>
            <a:ext cx="299670" cy="3216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1FD5711C-9941-60A7-0BA4-510CAF5D3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3480" y="3969106"/>
            <a:ext cx="492197" cy="4848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Oval 7">
            <a:extLst>
              <a:ext uri="{FF2B5EF4-FFF2-40B4-BE49-F238E27FC236}">
                <a16:creationId xmlns:a16="http://schemas.microsoft.com/office/drawing/2014/main" id="{3D470599-6610-BB00-7BA7-CC71B00F6DE3}"/>
              </a:ext>
            </a:extLst>
          </p:cNvPr>
          <p:cNvSpPr>
            <a:spLocks noChangeArrowheads="1"/>
          </p:cNvSpPr>
          <p:nvPr/>
        </p:nvSpPr>
        <p:spPr bwMode="auto">
          <a:xfrm>
            <a:off x="1267204" y="2375899"/>
            <a:ext cx="3396826" cy="1629491"/>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FA6FD7F4-C776-428E-7F0B-7ED3985092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0902" b="80804"/>
          <a:stretch>
            <a:fillRect/>
          </a:stretch>
        </p:blipFill>
        <p:spPr bwMode="auto">
          <a:xfrm>
            <a:off x="790074" y="5537575"/>
            <a:ext cx="351569" cy="4156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9C2BE28E-C66D-197C-3BFA-462F2D487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07" t="52562" b="27132"/>
          <a:stretch>
            <a:fillRect/>
          </a:stretch>
        </p:blipFill>
        <p:spPr bwMode="auto">
          <a:xfrm>
            <a:off x="877129" y="2742040"/>
            <a:ext cx="341524" cy="4288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4" name="Picture 10">
            <a:extLst>
              <a:ext uri="{FF2B5EF4-FFF2-40B4-BE49-F238E27FC236}">
                <a16:creationId xmlns:a16="http://schemas.microsoft.com/office/drawing/2014/main" id="{1089B03F-08E3-3D09-4E11-5996B6D919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16" t="27695" r="10902" b="51807"/>
          <a:stretch>
            <a:fillRect/>
          </a:stretch>
        </p:blipFill>
        <p:spPr bwMode="auto">
          <a:xfrm>
            <a:off x="1687412" y="5649726"/>
            <a:ext cx="343199" cy="4436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a:extLst>
              <a:ext uri="{FF2B5EF4-FFF2-40B4-BE49-F238E27FC236}">
                <a16:creationId xmlns:a16="http://schemas.microsoft.com/office/drawing/2014/main" id="{6D8CCA2A-F36B-DA33-70E5-D52A5BAC7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503" t="83931" r="6522" b="970"/>
          <a:stretch>
            <a:fillRect/>
          </a:stretch>
        </p:blipFill>
        <p:spPr bwMode="auto">
          <a:xfrm>
            <a:off x="4682446" y="2666173"/>
            <a:ext cx="297997" cy="3216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a:extLst>
              <a:ext uri="{FF2B5EF4-FFF2-40B4-BE49-F238E27FC236}">
                <a16:creationId xmlns:a16="http://schemas.microsoft.com/office/drawing/2014/main" id="{123F99EA-1DEC-09CB-1596-212193367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875" t="2730" r="7153" b="82176"/>
          <a:stretch>
            <a:fillRect/>
          </a:stretch>
        </p:blipFill>
        <p:spPr bwMode="auto">
          <a:xfrm>
            <a:off x="4657334" y="5580456"/>
            <a:ext cx="299671" cy="3199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7" name="Picture 13">
            <a:extLst>
              <a:ext uri="{FF2B5EF4-FFF2-40B4-BE49-F238E27FC236}">
                <a16:creationId xmlns:a16="http://schemas.microsoft.com/office/drawing/2014/main" id="{6D455BEC-BB6E-2DFA-38B1-14838CA7C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736" t="29796" r="4291" b="55109"/>
          <a:stretch>
            <a:fillRect/>
          </a:stretch>
        </p:blipFill>
        <p:spPr bwMode="auto">
          <a:xfrm>
            <a:off x="3840354" y="5694256"/>
            <a:ext cx="297997" cy="3199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8" name="Picture 14">
            <a:extLst>
              <a:ext uri="{FF2B5EF4-FFF2-40B4-BE49-F238E27FC236}">
                <a16:creationId xmlns:a16="http://schemas.microsoft.com/office/drawing/2014/main" id="{A40DDA5A-3B67-2B94-A454-893F0AC170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3247" t="41"/>
          <a:stretch>
            <a:fillRect/>
          </a:stretch>
        </p:blipFill>
        <p:spPr bwMode="auto">
          <a:xfrm>
            <a:off x="5119396" y="4071362"/>
            <a:ext cx="500568" cy="3826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Oval 15">
            <a:extLst>
              <a:ext uri="{FF2B5EF4-FFF2-40B4-BE49-F238E27FC236}">
                <a16:creationId xmlns:a16="http://schemas.microsoft.com/office/drawing/2014/main" id="{F3A74621-B230-7B5E-EDB1-A669BF185600}"/>
              </a:ext>
            </a:extLst>
          </p:cNvPr>
          <p:cNvSpPr>
            <a:spLocks noChangeArrowheads="1"/>
          </p:cNvSpPr>
          <p:nvPr/>
        </p:nvSpPr>
        <p:spPr bwMode="auto">
          <a:xfrm>
            <a:off x="811838" y="2219218"/>
            <a:ext cx="4307558" cy="4220514"/>
          </a:xfrm>
          <a:prstGeom prst="ellipse">
            <a:avLst/>
          </a:prstGeom>
          <a:noFill/>
          <a:ln w="12700" algn="ctr">
            <a:solidFill>
              <a:srgbClr val="0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2" name="Oval 16">
            <a:extLst>
              <a:ext uri="{FF2B5EF4-FFF2-40B4-BE49-F238E27FC236}">
                <a16:creationId xmlns:a16="http://schemas.microsoft.com/office/drawing/2014/main" id="{80E6FBB7-23B1-3348-EAE3-EA470E2117D8}"/>
              </a:ext>
            </a:extLst>
          </p:cNvPr>
          <p:cNvSpPr>
            <a:spLocks noChangeArrowheads="1"/>
          </p:cNvSpPr>
          <p:nvPr/>
        </p:nvSpPr>
        <p:spPr bwMode="auto">
          <a:xfrm>
            <a:off x="1265529" y="4613977"/>
            <a:ext cx="3396827" cy="1629491"/>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41" name="Picture 17">
            <a:extLst>
              <a:ext uri="{FF2B5EF4-FFF2-40B4-BE49-F238E27FC236}">
                <a16:creationId xmlns:a16="http://schemas.microsoft.com/office/drawing/2014/main" id="{34AD6A2A-01FA-D049-E560-F3BFBD6E4E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6643" t="47740" r="35849" b="6819"/>
          <a:stretch>
            <a:fillRect/>
          </a:stretch>
        </p:blipFill>
        <p:spPr bwMode="auto">
          <a:xfrm>
            <a:off x="1509954" y="3223631"/>
            <a:ext cx="217638" cy="156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3" name="Group 18">
            <a:extLst>
              <a:ext uri="{FF2B5EF4-FFF2-40B4-BE49-F238E27FC236}">
                <a16:creationId xmlns:a16="http://schemas.microsoft.com/office/drawing/2014/main" id="{C8B78CFB-21BD-94F0-4047-9DC4863104AF}"/>
              </a:ext>
            </a:extLst>
          </p:cNvPr>
          <p:cNvGrpSpPr>
            <a:grpSpLocks/>
          </p:cNvGrpSpPr>
          <p:nvPr/>
        </p:nvGrpSpPr>
        <p:grpSpPr bwMode="auto">
          <a:xfrm>
            <a:off x="3920713" y="2375899"/>
            <a:ext cx="945889" cy="3971473"/>
            <a:chOff x="111328198" y="107038867"/>
            <a:chExt cx="896327" cy="3102795"/>
          </a:xfrm>
        </p:grpSpPr>
        <p:pic>
          <p:nvPicPr>
            <p:cNvPr id="1043" name="Picture 19">
              <a:extLst>
                <a:ext uri="{FF2B5EF4-FFF2-40B4-BE49-F238E27FC236}">
                  <a16:creationId xmlns:a16="http://schemas.microsoft.com/office/drawing/2014/main" id="{3DDBFBDB-4036-FB85-1F92-1E4840E9D5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1392" t="46255" r="43781" b="47768"/>
            <a:stretch>
              <a:fillRect/>
            </a:stretch>
          </p:blipFill>
          <p:spPr bwMode="auto">
            <a:xfrm rot="5507051" flipH="1">
              <a:off x="110928945"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4" name="Group 20">
              <a:extLst>
                <a:ext uri="{FF2B5EF4-FFF2-40B4-BE49-F238E27FC236}">
                  <a16:creationId xmlns:a16="http://schemas.microsoft.com/office/drawing/2014/main" id="{AC92C211-6FEC-946A-387E-3CFA8E249E6D}"/>
                </a:ext>
              </a:extLst>
            </p:cNvPr>
            <p:cNvGrpSpPr>
              <a:grpSpLocks/>
            </p:cNvGrpSpPr>
            <p:nvPr/>
          </p:nvGrpSpPr>
          <p:grpSpPr bwMode="auto">
            <a:xfrm rot="37692949">
              <a:off x="111402141" y="109328507"/>
              <a:ext cx="739212" cy="887097"/>
              <a:chOff x="111399577" y="109324290"/>
              <a:chExt cx="739212" cy="887097"/>
            </a:xfrm>
          </p:grpSpPr>
          <p:cxnSp>
            <p:nvCxnSpPr>
              <p:cNvPr id="1045" name="AutoShape 21">
                <a:extLst>
                  <a:ext uri="{FF2B5EF4-FFF2-40B4-BE49-F238E27FC236}">
                    <a16:creationId xmlns:a16="http://schemas.microsoft.com/office/drawing/2014/main" id="{77516526-BDEE-A378-71AD-836E06BFED9D}"/>
                  </a:ext>
                </a:extLst>
              </p:cNvPr>
              <p:cNvCxnSpPr>
                <a:cxnSpLocks noChangeShapeType="1"/>
              </p:cNvCxnSpPr>
              <p:nvPr/>
            </p:nvCxnSpPr>
            <p:spPr bwMode="auto">
              <a:xfrm rot="11014102" flipH="1">
                <a:off x="111399577" y="109767122"/>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7" name="Oval 22">
                <a:extLst>
                  <a:ext uri="{FF2B5EF4-FFF2-40B4-BE49-F238E27FC236}">
                    <a16:creationId xmlns:a16="http://schemas.microsoft.com/office/drawing/2014/main" id="{F0406299-CE49-843D-F52D-51528C3C143D}"/>
                  </a:ext>
                </a:extLst>
              </p:cNvPr>
              <p:cNvSpPr>
                <a:spLocks noChangeArrowheads="1"/>
              </p:cNvSpPr>
              <p:nvPr/>
            </p:nvSpPr>
            <p:spPr bwMode="auto">
              <a:xfrm rot="11014102" flipH="1">
                <a:off x="112042280" y="109731163"/>
                <a:ext cx="96509" cy="6958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47" name="AutoShape 23">
                <a:extLst>
                  <a:ext uri="{FF2B5EF4-FFF2-40B4-BE49-F238E27FC236}">
                    <a16:creationId xmlns:a16="http://schemas.microsoft.com/office/drawing/2014/main" id="{2EC086B0-9537-355D-79DB-3B47EFF77A81}"/>
                  </a:ext>
                </a:extLst>
              </p:cNvPr>
              <p:cNvCxnSpPr>
                <a:cxnSpLocks noChangeShapeType="1"/>
              </p:cNvCxnSpPr>
              <p:nvPr/>
            </p:nvCxnSpPr>
            <p:spPr bwMode="auto">
              <a:xfrm rot="-75385898" flipH="1" flipV="1">
                <a:off x="111436383" y="109324290"/>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nvGrpSpPr>
            <p:cNvPr id="15" name="Group 24">
              <a:extLst>
                <a:ext uri="{FF2B5EF4-FFF2-40B4-BE49-F238E27FC236}">
                  <a16:creationId xmlns:a16="http://schemas.microsoft.com/office/drawing/2014/main" id="{BC6861FA-70D9-346C-7759-D26BA97B1072}"/>
                </a:ext>
              </a:extLst>
            </p:cNvPr>
            <p:cNvGrpSpPr>
              <a:grpSpLocks/>
            </p:cNvGrpSpPr>
            <p:nvPr/>
          </p:nvGrpSpPr>
          <p:grpSpPr bwMode="auto">
            <a:xfrm rot="16307049" flipH="1">
              <a:off x="111417956" y="106956906"/>
              <a:ext cx="724607" cy="888530"/>
              <a:chOff x="107169885" y="111284664"/>
              <a:chExt cx="429958" cy="1259642"/>
            </a:xfrm>
          </p:grpSpPr>
          <p:cxnSp>
            <p:nvCxnSpPr>
              <p:cNvPr id="1049" name="AutoShape 25">
                <a:extLst>
                  <a:ext uri="{FF2B5EF4-FFF2-40B4-BE49-F238E27FC236}">
                    <a16:creationId xmlns:a16="http://schemas.microsoft.com/office/drawing/2014/main" id="{7EA56179-6C89-DBF7-7C7F-97638D34A566}"/>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6" name="Oval 26">
                <a:extLst>
                  <a:ext uri="{FF2B5EF4-FFF2-40B4-BE49-F238E27FC236}">
                    <a16:creationId xmlns:a16="http://schemas.microsoft.com/office/drawing/2014/main" id="{23EFF30E-AA7B-8B18-6D98-ECCEEE46E378}"/>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51" name="AutoShape 27">
                <a:extLst>
                  <a:ext uri="{FF2B5EF4-FFF2-40B4-BE49-F238E27FC236}">
                    <a16:creationId xmlns:a16="http://schemas.microsoft.com/office/drawing/2014/main" id="{E3310F12-9B9A-2515-01C0-65917CA046D2}"/>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pic>
        <p:nvPicPr>
          <p:cNvPr id="1052" name="Picture 28">
            <a:extLst>
              <a:ext uri="{FF2B5EF4-FFF2-40B4-BE49-F238E27FC236}">
                <a16:creationId xmlns:a16="http://schemas.microsoft.com/office/drawing/2014/main" id="{322A1CA4-3FBF-014A-8D70-4D285F4237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9069" t="48428" r="33711" b="-2632"/>
          <a:stretch>
            <a:fillRect/>
          </a:stretch>
        </p:blipFill>
        <p:spPr bwMode="auto">
          <a:xfrm>
            <a:off x="1540088" y="5318220"/>
            <a:ext cx="231031" cy="2193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8" name="Group 29">
            <a:extLst>
              <a:ext uri="{FF2B5EF4-FFF2-40B4-BE49-F238E27FC236}">
                <a16:creationId xmlns:a16="http://schemas.microsoft.com/office/drawing/2014/main" id="{0513F6FC-E445-F3CC-304E-7FBA7E55E40F}"/>
              </a:ext>
            </a:extLst>
          </p:cNvPr>
          <p:cNvGrpSpPr>
            <a:grpSpLocks/>
          </p:cNvGrpSpPr>
          <p:nvPr/>
        </p:nvGrpSpPr>
        <p:grpSpPr bwMode="auto">
          <a:xfrm>
            <a:off x="965859" y="2375899"/>
            <a:ext cx="944214" cy="3869217"/>
            <a:chOff x="108526142" y="107038867"/>
            <a:chExt cx="896031" cy="3095878"/>
          </a:xfrm>
        </p:grpSpPr>
        <p:pic>
          <p:nvPicPr>
            <p:cNvPr id="1054" name="Picture 30">
              <a:extLst>
                <a:ext uri="{FF2B5EF4-FFF2-40B4-BE49-F238E27FC236}">
                  <a16:creationId xmlns:a16="http://schemas.microsoft.com/office/drawing/2014/main" id="{78569CED-77BA-306D-2DB3-6A025639D4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1392" t="46255" r="43781" b="47768"/>
            <a:stretch>
              <a:fillRect/>
            </a:stretch>
          </p:blipFill>
          <p:spPr bwMode="auto">
            <a:xfrm rot="5507051" flipH="1">
              <a:off x="108126593"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055" name="AutoShape 31">
              <a:extLst>
                <a:ext uri="{FF2B5EF4-FFF2-40B4-BE49-F238E27FC236}">
                  <a16:creationId xmlns:a16="http://schemas.microsoft.com/office/drawing/2014/main" id="{04E86846-A809-8E0E-97C6-A875CBFB2451}"/>
                </a:ext>
              </a:extLst>
            </p:cNvPr>
            <p:cNvCxnSpPr>
              <a:cxnSpLocks noChangeShapeType="1"/>
            </p:cNvCxnSpPr>
            <p:nvPr/>
          </p:nvCxnSpPr>
          <p:spPr bwMode="auto">
            <a:xfrm rot="5507051" flipH="1">
              <a:off x="108865239" y="109585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9" name="Oval 32">
              <a:extLst>
                <a:ext uri="{FF2B5EF4-FFF2-40B4-BE49-F238E27FC236}">
                  <a16:creationId xmlns:a16="http://schemas.microsoft.com/office/drawing/2014/main" id="{16C2EB1C-A2C1-0A00-4626-2755C053345A}"/>
                </a:ext>
              </a:extLst>
            </p:cNvPr>
            <p:cNvSpPr>
              <a:spLocks noChangeArrowheads="1"/>
            </p:cNvSpPr>
            <p:nvPr/>
          </p:nvSpPr>
          <p:spPr bwMode="auto">
            <a:xfrm rot="5507051" flipH="1">
              <a:off x="108914948" y="109421996"/>
              <a:ext cx="96509" cy="58198"/>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57" name="AutoShape 33">
              <a:extLst>
                <a:ext uri="{FF2B5EF4-FFF2-40B4-BE49-F238E27FC236}">
                  <a16:creationId xmlns:a16="http://schemas.microsoft.com/office/drawing/2014/main" id="{044C2B0A-3461-09D2-8DCB-5EA2463896E0}"/>
                </a:ext>
              </a:extLst>
            </p:cNvPr>
            <p:cNvCxnSpPr>
              <a:cxnSpLocks noChangeShapeType="1"/>
            </p:cNvCxnSpPr>
            <p:nvPr/>
          </p:nvCxnSpPr>
          <p:spPr bwMode="auto">
            <a:xfrm rot="-37692949" flipH="1" flipV="1">
              <a:off x="108421475" y="109562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20" name="Group 34">
              <a:extLst>
                <a:ext uri="{FF2B5EF4-FFF2-40B4-BE49-F238E27FC236}">
                  <a16:creationId xmlns:a16="http://schemas.microsoft.com/office/drawing/2014/main" id="{D90CF1CD-CA95-A390-37DB-555AAD95063F}"/>
                </a:ext>
              </a:extLst>
            </p:cNvPr>
            <p:cNvGrpSpPr>
              <a:grpSpLocks/>
            </p:cNvGrpSpPr>
            <p:nvPr/>
          </p:nvGrpSpPr>
          <p:grpSpPr bwMode="auto">
            <a:xfrm rot="16307049" flipH="1">
              <a:off x="108615604" y="106956906"/>
              <a:ext cx="724607" cy="888530"/>
              <a:chOff x="107169885" y="111284664"/>
              <a:chExt cx="429958" cy="1259642"/>
            </a:xfrm>
          </p:grpSpPr>
          <p:cxnSp>
            <p:nvCxnSpPr>
              <p:cNvPr id="1059" name="AutoShape 35">
                <a:extLst>
                  <a:ext uri="{FF2B5EF4-FFF2-40B4-BE49-F238E27FC236}">
                    <a16:creationId xmlns:a16="http://schemas.microsoft.com/office/drawing/2014/main" id="{C8E09673-A18D-B5D5-2E84-FDE7F2CFBB50}"/>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1" name="Oval 36">
                <a:extLst>
                  <a:ext uri="{FF2B5EF4-FFF2-40B4-BE49-F238E27FC236}">
                    <a16:creationId xmlns:a16="http://schemas.microsoft.com/office/drawing/2014/main" id="{351C169C-CFD7-76C2-2EA9-DC74DC8BD25E}"/>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1061" name="AutoShape 37">
                <a:extLst>
                  <a:ext uri="{FF2B5EF4-FFF2-40B4-BE49-F238E27FC236}">
                    <a16:creationId xmlns:a16="http://schemas.microsoft.com/office/drawing/2014/main" id="{EEF52849-4410-2833-2CF0-250BCDE20DA0}"/>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cxnSp>
        <p:nvCxnSpPr>
          <p:cNvPr id="1062" name="AutoShape 38">
            <a:extLst>
              <a:ext uri="{FF2B5EF4-FFF2-40B4-BE49-F238E27FC236}">
                <a16:creationId xmlns:a16="http://schemas.microsoft.com/office/drawing/2014/main" id="{1DB8B1F8-E589-7E98-B50F-C51EE3DB0214}"/>
              </a:ext>
            </a:extLst>
          </p:cNvPr>
          <p:cNvCxnSpPr>
            <a:cxnSpLocks noChangeShapeType="1"/>
          </p:cNvCxnSpPr>
          <p:nvPr/>
        </p:nvCxnSpPr>
        <p:spPr bwMode="auto">
          <a:xfrm flipH="1" flipV="1">
            <a:off x="1933511" y="4232992"/>
            <a:ext cx="768429" cy="1650"/>
          </a:xfrm>
          <a:prstGeom prst="straightConnector1">
            <a:avLst/>
          </a:prstGeom>
          <a:noFill/>
          <a:ln w="28575"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63" name="AutoShape 39">
            <a:extLst>
              <a:ext uri="{FF2B5EF4-FFF2-40B4-BE49-F238E27FC236}">
                <a16:creationId xmlns:a16="http://schemas.microsoft.com/office/drawing/2014/main" id="{CB92A23B-9BB2-C4E8-0FFC-FCB96AF57E6C}"/>
              </a:ext>
            </a:extLst>
          </p:cNvPr>
          <p:cNvCxnSpPr>
            <a:cxnSpLocks noChangeShapeType="1"/>
          </p:cNvCxnSpPr>
          <p:nvPr/>
        </p:nvCxnSpPr>
        <p:spPr bwMode="auto">
          <a:xfrm>
            <a:off x="3130520" y="4231343"/>
            <a:ext cx="755037" cy="11544"/>
          </a:xfrm>
          <a:prstGeom prst="straightConnector1">
            <a:avLst/>
          </a:prstGeom>
          <a:noFill/>
          <a:ln w="28575"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2" name="Text Box 40">
            <a:extLst>
              <a:ext uri="{FF2B5EF4-FFF2-40B4-BE49-F238E27FC236}">
                <a16:creationId xmlns:a16="http://schemas.microsoft.com/office/drawing/2014/main" id="{975B2D26-E676-774F-EA8E-B0035607721F}"/>
              </a:ext>
            </a:extLst>
          </p:cNvPr>
          <p:cNvSpPr txBox="1">
            <a:spLocks noChangeArrowheads="1"/>
          </p:cNvSpPr>
          <p:nvPr/>
        </p:nvSpPr>
        <p:spPr bwMode="auto">
          <a:xfrm>
            <a:off x="2429056" y="5244003"/>
            <a:ext cx="1071449" cy="371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a:ln>
                  <a:noFill/>
                </a:ln>
                <a:solidFill>
                  <a:srgbClr val="00B0F0"/>
                </a:solidFill>
                <a:effectLst/>
                <a:latin typeface="Century" panose="02040604050505020304" pitchFamily="18" charset="0"/>
              </a:rPr>
              <a:t>Halo 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41">
            <a:extLst>
              <a:ext uri="{FF2B5EF4-FFF2-40B4-BE49-F238E27FC236}">
                <a16:creationId xmlns:a16="http://schemas.microsoft.com/office/drawing/2014/main" id="{9CD85C48-513B-6622-5E97-7FEA23675D54}"/>
              </a:ext>
            </a:extLst>
          </p:cNvPr>
          <p:cNvSpPr txBox="1">
            <a:spLocks noChangeArrowheads="1"/>
          </p:cNvSpPr>
          <p:nvPr/>
        </p:nvSpPr>
        <p:spPr bwMode="auto">
          <a:xfrm>
            <a:off x="2429056" y="3063651"/>
            <a:ext cx="1071449" cy="374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1400" b="1" i="0" u="none" strike="noStrike" cap="none" normalizeH="0" baseline="0">
                <a:ln>
                  <a:noFill/>
                </a:ln>
                <a:solidFill>
                  <a:srgbClr val="00B0F0"/>
                </a:solidFill>
                <a:effectLst/>
                <a:latin typeface="Century" panose="02040604050505020304" pitchFamily="18" charset="0"/>
              </a:rPr>
              <a:t>Halo 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4" name="Group 42">
            <a:extLst>
              <a:ext uri="{FF2B5EF4-FFF2-40B4-BE49-F238E27FC236}">
                <a16:creationId xmlns:a16="http://schemas.microsoft.com/office/drawing/2014/main" id="{D8BBCDAC-696B-EC4B-6D98-1C4460204792}"/>
              </a:ext>
            </a:extLst>
          </p:cNvPr>
          <p:cNvGrpSpPr>
            <a:grpSpLocks/>
          </p:cNvGrpSpPr>
          <p:nvPr/>
        </p:nvGrpSpPr>
        <p:grpSpPr bwMode="auto">
          <a:xfrm>
            <a:off x="4083105" y="3094987"/>
            <a:ext cx="326456" cy="417269"/>
            <a:chOff x="112120723" y="112329686"/>
            <a:chExt cx="268236" cy="310243"/>
          </a:xfrm>
        </p:grpSpPr>
        <p:pic>
          <p:nvPicPr>
            <p:cNvPr id="1067" name="Picture 43">
              <a:extLst>
                <a:ext uri="{FF2B5EF4-FFF2-40B4-BE49-F238E27FC236}">
                  <a16:creationId xmlns:a16="http://schemas.microsoft.com/office/drawing/2014/main" id="{EA2C272A-AC06-B29E-2AA6-976779CC3B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6643" t="47740" r="35849" b="6819"/>
            <a:stretch>
              <a:fillRect/>
            </a:stretch>
          </p:blipFill>
          <p:spPr bwMode="auto">
            <a:xfrm>
              <a:off x="112120723" y="112437030"/>
              <a:ext cx="171809" cy="126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5" name="Text Box 44">
              <a:extLst>
                <a:ext uri="{FF2B5EF4-FFF2-40B4-BE49-F238E27FC236}">
                  <a16:creationId xmlns:a16="http://schemas.microsoft.com/office/drawing/2014/main" id="{C92D3346-77DD-07C0-553C-76774184E34F}"/>
                </a:ext>
              </a:extLst>
            </p:cNvPr>
            <p:cNvSpPr txBox="1">
              <a:spLocks noChangeArrowheads="1"/>
            </p:cNvSpPr>
            <p:nvPr/>
          </p:nvSpPr>
          <p:spPr bwMode="auto">
            <a:xfrm>
              <a:off x="112220231" y="112329686"/>
              <a:ext cx="168728" cy="3102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6" name="Group 45">
            <a:extLst>
              <a:ext uri="{FF2B5EF4-FFF2-40B4-BE49-F238E27FC236}">
                <a16:creationId xmlns:a16="http://schemas.microsoft.com/office/drawing/2014/main" id="{872251B9-F8F3-3869-413E-86ACBAFF7FD2}"/>
              </a:ext>
            </a:extLst>
          </p:cNvPr>
          <p:cNvGrpSpPr>
            <a:grpSpLocks/>
          </p:cNvGrpSpPr>
          <p:nvPr/>
        </p:nvGrpSpPr>
        <p:grpSpPr bwMode="auto">
          <a:xfrm>
            <a:off x="4034554" y="5244003"/>
            <a:ext cx="329806" cy="352947"/>
            <a:chOff x="111694801" y="113991275"/>
            <a:chExt cx="253875" cy="310243"/>
          </a:xfrm>
        </p:grpSpPr>
        <p:pic>
          <p:nvPicPr>
            <p:cNvPr id="1070" name="Picture 46">
              <a:extLst>
                <a:ext uri="{FF2B5EF4-FFF2-40B4-BE49-F238E27FC236}">
                  <a16:creationId xmlns:a16="http://schemas.microsoft.com/office/drawing/2014/main" id="{B3CFEC6D-A26F-B1EB-167A-BD37CDCFDD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9069" t="48428" r="33711" b="-2632"/>
            <a:stretch>
              <a:fillRect/>
            </a:stretch>
          </p:blipFill>
          <p:spPr bwMode="auto">
            <a:xfrm>
              <a:off x="111694801" y="114101976"/>
              <a:ext cx="186000" cy="179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7" name="Text Box 47">
              <a:extLst>
                <a:ext uri="{FF2B5EF4-FFF2-40B4-BE49-F238E27FC236}">
                  <a16:creationId xmlns:a16="http://schemas.microsoft.com/office/drawing/2014/main" id="{74AA6F15-4C88-28B6-F615-ABBE91A5177E}"/>
                </a:ext>
              </a:extLst>
            </p:cNvPr>
            <p:cNvSpPr txBox="1">
              <a:spLocks noChangeArrowheads="1"/>
            </p:cNvSpPr>
            <p:nvPr/>
          </p:nvSpPr>
          <p:spPr bwMode="auto">
            <a:xfrm>
              <a:off x="111779948" y="113991275"/>
              <a:ext cx="168728" cy="3102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6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4" name="Rectangle: Rounded Corners 3">
            <a:extLst>
              <a:ext uri="{FF2B5EF4-FFF2-40B4-BE49-F238E27FC236}">
                <a16:creationId xmlns:a16="http://schemas.microsoft.com/office/drawing/2014/main" id="{2C6E8CAB-9EFF-492B-8E75-82D466FFFB12}"/>
              </a:ext>
            </a:extLst>
          </p:cNvPr>
          <p:cNvSpPr/>
          <p:nvPr/>
        </p:nvSpPr>
        <p:spPr>
          <a:xfrm>
            <a:off x="4124958" y="1332568"/>
            <a:ext cx="2420299" cy="650105"/>
          </a:xfrm>
          <a:prstGeom prst="roundRect">
            <a:avLst/>
          </a:prstGeom>
          <a:solidFill>
            <a:srgbClr val="D86ECC">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039">
            <a:extLst>
              <a:ext uri="{FF2B5EF4-FFF2-40B4-BE49-F238E27FC236}">
                <a16:creationId xmlns:a16="http://schemas.microsoft.com/office/drawing/2014/main" id="{BD6B429A-B6D5-3AE8-FFA8-E46C029A4A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32262" y="2040182"/>
            <a:ext cx="5562886" cy="4578585"/>
          </a:xfrm>
          <a:prstGeom prst="rect">
            <a:avLst/>
          </a:prstGeom>
        </p:spPr>
      </p:pic>
      <p:sp>
        <p:nvSpPr>
          <p:cNvPr id="3" name="Rectangle: Rounded Corners 2">
            <a:extLst>
              <a:ext uri="{FF2B5EF4-FFF2-40B4-BE49-F238E27FC236}">
                <a16:creationId xmlns:a16="http://schemas.microsoft.com/office/drawing/2014/main" id="{0319AA79-3301-447A-582D-903A9FFC2623}"/>
              </a:ext>
            </a:extLst>
          </p:cNvPr>
          <p:cNvSpPr/>
          <p:nvPr/>
        </p:nvSpPr>
        <p:spPr>
          <a:xfrm>
            <a:off x="6825349" y="1328866"/>
            <a:ext cx="2420299" cy="650105"/>
          </a:xfrm>
          <a:prstGeom prst="roundRect">
            <a:avLst/>
          </a:prstGeom>
          <a:solidFill>
            <a:srgbClr val="D86ECC">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062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503963BF-D844-087E-C4AC-5ACD1D66B54E}"/>
              </a:ext>
            </a:extLst>
          </p:cNvPr>
          <p:cNvPicPr>
            <a:picLocks noChangeAspect="1"/>
          </p:cNvPicPr>
          <p:nvPr/>
        </p:nvPicPr>
        <p:blipFill>
          <a:blip r:embed="rId2">
            <a:duotone>
              <a:prstClr val="black"/>
              <a:srgbClr val="DBF4E6">
                <a:tint val="45000"/>
                <a:satMod val="400000"/>
              </a:srgbClr>
            </a:duotone>
          </a:blip>
          <a:srcRect l="2993" t="32746" r="80037" b="2643"/>
          <a:stretch/>
        </p:blipFill>
        <p:spPr>
          <a:xfrm>
            <a:off x="7355340" y="3701419"/>
            <a:ext cx="617791" cy="553998"/>
          </a:xfrm>
          <a:prstGeom prst="rect">
            <a:avLst/>
          </a:prstGeom>
        </p:spPr>
      </p:pic>
      <p:pic>
        <p:nvPicPr>
          <p:cNvPr id="39" name="Picture 38">
            <a:extLst>
              <a:ext uri="{FF2B5EF4-FFF2-40B4-BE49-F238E27FC236}">
                <a16:creationId xmlns:a16="http://schemas.microsoft.com/office/drawing/2014/main" id="{967E3311-3B96-849F-2089-572ECB835BC5}"/>
              </a:ext>
            </a:extLst>
          </p:cNvPr>
          <p:cNvPicPr>
            <a:picLocks noChangeAspect="1"/>
          </p:cNvPicPr>
          <p:nvPr/>
        </p:nvPicPr>
        <p:blipFill>
          <a:blip r:embed="rId3"/>
          <a:stretch>
            <a:fillRect/>
          </a:stretch>
        </p:blipFill>
        <p:spPr>
          <a:xfrm>
            <a:off x="273847" y="3921897"/>
            <a:ext cx="3129280" cy="407486"/>
          </a:xfrm>
          <a:prstGeom prst="rect">
            <a:avLst/>
          </a:prstGeom>
        </p:spPr>
      </p:pic>
      <p:pic>
        <p:nvPicPr>
          <p:cNvPr id="38" name="Picture 37" descr="A black line with a long black line&#10;&#10;Description automatically generated with medium confidence">
            <a:extLst>
              <a:ext uri="{FF2B5EF4-FFF2-40B4-BE49-F238E27FC236}">
                <a16:creationId xmlns:a16="http://schemas.microsoft.com/office/drawing/2014/main" id="{E90EB907-27CB-9443-6457-5ADA15E5FF69}"/>
              </a:ext>
            </a:extLst>
          </p:cNvPr>
          <p:cNvPicPr>
            <a:picLocks noChangeAspect="1"/>
          </p:cNvPicPr>
          <p:nvPr/>
        </p:nvPicPr>
        <p:blipFill>
          <a:blip r:embed="rId4">
            <a:extLst>
              <a:ext uri="{28A0092B-C50C-407E-A947-70E740481C1C}">
                <a14:useLocalDpi xmlns:a14="http://schemas.microsoft.com/office/drawing/2010/main" val="0"/>
              </a:ext>
            </a:extLst>
          </a:blip>
          <a:srcRect r="30125"/>
          <a:stretch/>
        </p:blipFill>
        <p:spPr>
          <a:xfrm>
            <a:off x="1848288" y="3291881"/>
            <a:ext cx="967613" cy="737273"/>
          </a:xfrm>
          <a:prstGeom prst="rect">
            <a:avLst/>
          </a:prstGeom>
        </p:spPr>
      </p:pic>
      <p:pic>
        <p:nvPicPr>
          <p:cNvPr id="54" name="Picture 53">
            <a:extLst>
              <a:ext uri="{FF2B5EF4-FFF2-40B4-BE49-F238E27FC236}">
                <a16:creationId xmlns:a16="http://schemas.microsoft.com/office/drawing/2014/main" id="{80D88EF9-2D54-E55B-7855-97C6E9A7891D}"/>
              </a:ext>
            </a:extLst>
          </p:cNvPr>
          <p:cNvPicPr>
            <a:picLocks noChangeAspect="1"/>
          </p:cNvPicPr>
          <p:nvPr/>
        </p:nvPicPr>
        <p:blipFill>
          <a:blip r:embed="rId5"/>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9D0D491A-0EF9-C4C6-564B-39BEF1A43297}"/>
              </a:ext>
            </a:extLst>
          </p:cNvPr>
          <p:cNvPicPr>
            <a:picLocks noChangeAspect="1"/>
          </p:cNvPicPr>
          <p:nvPr/>
        </p:nvPicPr>
        <p:blipFill>
          <a:blip r:embed="rId5"/>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59CD8940-775B-0DCC-A033-04E391E77FFF}"/>
              </a:ext>
            </a:extLst>
          </p:cNvPr>
          <p:cNvPicPr>
            <a:picLocks noChangeAspect="1"/>
          </p:cNvPicPr>
          <p:nvPr/>
        </p:nvPicPr>
        <p:blipFill>
          <a:blip r:embed="rId5"/>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8CBB96F0-4380-5824-48D3-1706B2217D61}"/>
              </a:ext>
            </a:extLst>
          </p:cNvPr>
          <p:cNvPicPr>
            <a:picLocks noChangeAspect="1"/>
          </p:cNvPicPr>
          <p:nvPr/>
        </p:nvPicPr>
        <p:blipFill>
          <a:blip r:embed="rId5"/>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4683DD-8C6A-413F-35AD-95D0C96D8DCC}"/>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CE9BE8D5-31B5-5DC6-1AAE-3B2B70A2BD71}"/>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E9E0A10E-A885-7E99-42E5-ACCEE27EFF59}"/>
                </a:ext>
              </a:extLst>
            </p:cNvPr>
            <p:cNvPicPr>
              <a:picLocks noChangeAspect="1"/>
            </p:cNvPicPr>
            <p:nvPr/>
          </p:nvPicPr>
          <p:blipFill rotWithShape="1">
            <a:blip r:embed="rId6">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B05B2F4A-6405-2128-4654-9E0975C8DC8D}"/>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0E1A3ED4-9B47-EE72-8A86-526232BBFD98}"/>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25083EAB-520B-5CD3-CA28-565106039EF4}"/>
                </a:ext>
              </a:extLst>
            </p:cNvPr>
            <p:cNvPicPr>
              <a:picLocks noChangeAspect="1"/>
            </p:cNvPicPr>
            <p:nvPr/>
          </p:nvPicPr>
          <p:blipFill rotWithShape="1">
            <a:blip r:embed="rId6">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4DCD988F-24EB-3156-92A9-040E15ED1DD6}"/>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CE88BF-E2CB-3A8B-2E2B-C62FED260814}"/>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98F82F-DE35-7A49-5506-E54B0DB5DAFE}"/>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FA3EE9-F4C4-4CC3-610B-9297B00B4DD1}"/>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AF8445-2808-0450-F785-1C7E8E725C5F}"/>
              </a:ext>
            </a:extLst>
          </p:cNvPr>
          <p:cNvPicPr>
            <a:picLocks noChangeAspect="1"/>
          </p:cNvPicPr>
          <p:nvPr/>
        </p:nvPicPr>
        <p:blipFill rotWithShape="1">
          <a:blip r:embed="rId7">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3A05D012-5940-013A-F2FD-A057EBCB2351}"/>
              </a:ext>
            </a:extLst>
          </p:cNvPr>
          <p:cNvPicPr>
            <a:picLocks noChangeAspect="1"/>
          </p:cNvPicPr>
          <p:nvPr/>
        </p:nvPicPr>
        <p:blipFill rotWithShape="1">
          <a:blip r:embed="rId7">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E0CFB5C7-C650-F239-C284-131972BAA6C9}"/>
              </a:ext>
            </a:extLst>
          </p:cNvPr>
          <p:cNvPicPr>
            <a:picLocks noChangeAspect="1"/>
          </p:cNvPicPr>
          <p:nvPr/>
        </p:nvPicPr>
        <p:blipFill rotWithShape="1">
          <a:blip r:embed="rId7">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907605B-8188-22C8-6699-E635FA356E22}"/>
              </a:ext>
            </a:extLst>
          </p:cNvPr>
          <p:cNvPicPr>
            <a:picLocks noChangeAspect="1"/>
          </p:cNvPicPr>
          <p:nvPr/>
        </p:nvPicPr>
        <p:blipFill rotWithShape="1">
          <a:blip r:embed="rId7">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8"/>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9">
            <a:clrChange>
              <a:clrFrom>
                <a:srgbClr val="FFFFFF"/>
              </a:clrFrom>
              <a:clrTo>
                <a:srgbClr val="FFFFFF">
                  <a:alpha val="0"/>
                </a:srgbClr>
              </a:clrTo>
            </a:clrChange>
          </a:blip>
          <a:srcRect r="68319" b="5520"/>
          <a:stretch/>
        </p:blipFill>
        <p:spPr>
          <a:xfrm>
            <a:off x="2838893" y="6386265"/>
            <a:ext cx="263569" cy="343068"/>
          </a:xfrm>
          <a:prstGeom prst="rect">
            <a:avLst/>
          </a:prstGeom>
        </p:spPr>
      </p:pic>
      <p:sp>
        <p:nvSpPr>
          <p:cNvPr id="4" name="Oval 3">
            <a:extLst>
              <a:ext uri="{FF2B5EF4-FFF2-40B4-BE49-F238E27FC236}">
                <a16:creationId xmlns:a16="http://schemas.microsoft.com/office/drawing/2014/main" id="{E06D061F-B0BB-3F0D-81FA-64946CF379F5}"/>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B784CD91-061A-D69C-8D7C-2CE698A5D457}"/>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24" name="Straight Arrow Connector 23">
            <a:extLst>
              <a:ext uri="{FF2B5EF4-FFF2-40B4-BE49-F238E27FC236}">
                <a16:creationId xmlns:a16="http://schemas.microsoft.com/office/drawing/2014/main" id="{C5A03E36-ED92-9BD5-4F1B-B26F24BF5287}"/>
              </a:ext>
            </a:extLst>
          </p:cNvPr>
          <p:cNvCxnSpPr>
            <a:cxnSpLocks/>
          </p:cNvCxnSpPr>
          <p:nvPr/>
        </p:nvCxnSpPr>
        <p:spPr>
          <a:xfrm>
            <a:off x="7810421" y="2328084"/>
            <a:ext cx="2150386" cy="11566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03B52E-9524-3D1A-536C-8FBBE0D21687}"/>
              </a:ext>
            </a:extLst>
          </p:cNvPr>
          <p:cNvCxnSpPr>
            <a:cxnSpLocks/>
          </p:cNvCxnSpPr>
          <p:nvPr/>
        </p:nvCxnSpPr>
        <p:spPr>
          <a:xfrm flipV="1">
            <a:off x="7847616" y="4045753"/>
            <a:ext cx="2064129" cy="10438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08FB15-6841-C803-CA21-8BE1396C2E9F}"/>
              </a:ext>
            </a:extLst>
          </p:cNvPr>
          <p:cNvCxnSpPr>
            <a:cxnSpLocks/>
            <a:endCxn id="29" idx="1"/>
          </p:cNvCxnSpPr>
          <p:nvPr/>
        </p:nvCxnSpPr>
        <p:spPr>
          <a:xfrm>
            <a:off x="5626264" y="2665369"/>
            <a:ext cx="4177865" cy="10360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B98C3E5-DA48-C6FF-8185-C2380BE000B4}"/>
              </a:ext>
            </a:extLst>
          </p:cNvPr>
          <p:cNvCxnSpPr>
            <a:cxnSpLocks/>
            <a:stCxn id="13" idx="0"/>
          </p:cNvCxnSpPr>
          <p:nvPr/>
        </p:nvCxnSpPr>
        <p:spPr>
          <a:xfrm flipV="1">
            <a:off x="5580502" y="3852753"/>
            <a:ext cx="4223627" cy="8297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3C8081-09EA-250E-B704-52DF3BC7031E}"/>
              </a:ext>
            </a:extLst>
          </p:cNvPr>
          <p:cNvSpPr txBox="1"/>
          <p:nvPr/>
        </p:nvSpPr>
        <p:spPr>
          <a:xfrm>
            <a:off x="9804129" y="3516753"/>
            <a:ext cx="1971040" cy="369332"/>
          </a:xfrm>
          <a:prstGeom prst="rect">
            <a:avLst/>
          </a:prstGeom>
          <a:noFill/>
        </p:spPr>
        <p:txBody>
          <a:bodyPr wrap="square" rtlCol="0">
            <a:spAutoFit/>
          </a:bodyPr>
          <a:lstStyle/>
          <a:p>
            <a:r>
              <a:rPr lang="en-US"/>
              <a:t>Final Observer</a:t>
            </a:r>
          </a:p>
        </p:txBody>
      </p:sp>
      <p:cxnSp>
        <p:nvCxnSpPr>
          <p:cNvPr id="36" name="Straight Connector 35">
            <a:extLst>
              <a:ext uri="{FF2B5EF4-FFF2-40B4-BE49-F238E27FC236}">
                <a16:creationId xmlns:a16="http://schemas.microsoft.com/office/drawing/2014/main" id="{C13A7D18-22FE-B20D-720A-0373755E729F}"/>
              </a:ext>
            </a:extLst>
          </p:cNvPr>
          <p:cNvCxnSpPr/>
          <p:nvPr/>
        </p:nvCxnSpPr>
        <p:spPr>
          <a:xfrm>
            <a:off x="9551081" y="1787782"/>
            <a:ext cx="0" cy="408987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3F37797-7E94-77B0-2445-10EFEFB89FB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399151" y="6047380"/>
            <a:ext cx="831937" cy="363111"/>
          </a:xfrm>
          <a:prstGeom prst="rect">
            <a:avLst/>
          </a:prstGeom>
        </p:spPr>
      </p:pic>
      <p:sp>
        <p:nvSpPr>
          <p:cNvPr id="44" name="Rectangle: Rounded Corners 43">
            <a:extLst>
              <a:ext uri="{FF2B5EF4-FFF2-40B4-BE49-F238E27FC236}">
                <a16:creationId xmlns:a16="http://schemas.microsoft.com/office/drawing/2014/main" id="{A8962884-46D8-DFEF-9CEF-F248245A4CE4}"/>
              </a:ext>
            </a:extLst>
          </p:cNvPr>
          <p:cNvSpPr/>
          <p:nvPr/>
        </p:nvSpPr>
        <p:spPr>
          <a:xfrm>
            <a:off x="113069" y="2610152"/>
            <a:ext cx="3340999" cy="2033002"/>
          </a:xfrm>
          <a:prstGeom prst="roundRect">
            <a:avLst/>
          </a:prstGeom>
          <a:solidFill>
            <a:srgbClr val="00B050">
              <a:alpha val="10196"/>
            </a:srgb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green check mark in a circle&#10;&#10;Description automatically generated">
            <a:extLst>
              <a:ext uri="{FF2B5EF4-FFF2-40B4-BE49-F238E27FC236}">
                <a16:creationId xmlns:a16="http://schemas.microsoft.com/office/drawing/2014/main" id="{CCAC6AE7-872E-3266-1FEE-0B19148CE89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07217" y="2912373"/>
            <a:ext cx="764630" cy="764630"/>
          </a:xfrm>
          <a:prstGeom prst="rect">
            <a:avLst/>
          </a:prstGeom>
        </p:spPr>
      </p:pic>
      <p:pic>
        <p:nvPicPr>
          <p:cNvPr id="34" name="Picture 33" descr="A green check mark in a circle&#10;&#10;Description automatically generated">
            <a:extLst>
              <a:ext uri="{FF2B5EF4-FFF2-40B4-BE49-F238E27FC236}">
                <a16:creationId xmlns:a16="http://schemas.microsoft.com/office/drawing/2014/main" id="{E86DDE1A-78AD-93D2-DDF4-A709FBAD98CB}"/>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870255" y="3294688"/>
            <a:ext cx="764630" cy="764630"/>
          </a:xfrm>
          <a:prstGeom prst="rect">
            <a:avLst/>
          </a:prstGeom>
        </p:spPr>
      </p:pic>
      <p:sp>
        <p:nvSpPr>
          <p:cNvPr id="35" name="Rectangle: Rounded Corners 34">
            <a:extLst>
              <a:ext uri="{FF2B5EF4-FFF2-40B4-BE49-F238E27FC236}">
                <a16:creationId xmlns:a16="http://schemas.microsoft.com/office/drawing/2014/main" id="{E7845532-7E69-1B51-7D3B-4EF58FDD9E7D}"/>
              </a:ext>
            </a:extLst>
          </p:cNvPr>
          <p:cNvSpPr/>
          <p:nvPr/>
        </p:nvSpPr>
        <p:spPr>
          <a:xfrm>
            <a:off x="4517291" y="1448941"/>
            <a:ext cx="4877111" cy="5058953"/>
          </a:xfrm>
          <a:prstGeom prst="roundRect">
            <a:avLst/>
          </a:prstGeom>
          <a:noFill/>
          <a:ln w="381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TextBox 42">
            <a:extLst>
              <a:ext uri="{FF2B5EF4-FFF2-40B4-BE49-F238E27FC236}">
                <a16:creationId xmlns:a16="http://schemas.microsoft.com/office/drawing/2014/main" id="{2CD15A9C-8695-978A-978F-1D6551F29F7B}"/>
              </a:ext>
            </a:extLst>
          </p:cNvPr>
          <p:cNvSpPr txBox="1"/>
          <p:nvPr/>
        </p:nvSpPr>
        <p:spPr>
          <a:xfrm>
            <a:off x="5329546" y="5924270"/>
            <a:ext cx="3371373" cy="523220"/>
          </a:xfrm>
          <a:prstGeom prst="rect">
            <a:avLst/>
          </a:prstGeom>
          <a:noFill/>
        </p:spPr>
        <p:txBody>
          <a:bodyPr wrap="square" rtlCol="0">
            <a:spAutoFit/>
          </a:bodyPr>
          <a:lstStyle/>
          <a:p>
            <a:r>
              <a:rPr lang="en-US" sz="2800">
                <a:solidFill>
                  <a:schemeClr val="accent6"/>
                </a:solidFill>
              </a:rPr>
              <a:t>Imprinting </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AD65592-6152-1D03-0C85-C54313771F6E}"/>
                  </a:ext>
                </a:extLst>
              </p:cNvPr>
              <p:cNvSpPr txBox="1"/>
              <p:nvPr/>
            </p:nvSpPr>
            <p:spPr>
              <a:xfrm>
                <a:off x="7354021" y="3187168"/>
                <a:ext cx="65255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s-ES" sz="3600" b="0" i="1" smtClean="0">
                              <a:latin typeface="Cambria Math" panose="02040503050406030204" pitchFamily="18" charset="0"/>
                            </a:rPr>
                            <m:t>𝐻</m:t>
                          </m:r>
                        </m:e>
                        <m:sub>
                          <m:r>
                            <m:rPr>
                              <m:sty m:val="p"/>
                            </m:rPr>
                            <a:rPr lang="el-GR" sz="3600" i="1" smtClean="0">
                              <a:latin typeface="Cambria Math" panose="02040503050406030204" pitchFamily="18" charset="0"/>
                              <a:ea typeface="Cambria Math" panose="02040503050406030204" pitchFamily="18" charset="0"/>
                            </a:rPr>
                            <m:t>Λ</m:t>
                          </m:r>
                        </m:sub>
                      </m:sSub>
                    </m:oMath>
                  </m:oMathPara>
                </a14:m>
                <a:endParaRPr lang="en-US" sz="2000"/>
              </a:p>
            </p:txBody>
          </p:sp>
        </mc:Choice>
        <mc:Fallback xmlns="">
          <p:sp>
            <p:nvSpPr>
              <p:cNvPr id="46" name="TextBox 45">
                <a:extLst>
                  <a:ext uri="{FF2B5EF4-FFF2-40B4-BE49-F238E27FC236}">
                    <a16:creationId xmlns:a16="http://schemas.microsoft.com/office/drawing/2014/main" id="{5AD65592-6152-1D03-0C85-C54313771F6E}"/>
                  </a:ext>
                </a:extLst>
              </p:cNvPr>
              <p:cNvSpPr txBox="1">
                <a:spLocks noRot="1" noChangeAspect="1" noMove="1" noResize="1" noEditPoints="1" noAdjustHandles="1" noChangeArrowheads="1" noChangeShapeType="1" noTextEdit="1"/>
              </p:cNvSpPr>
              <p:nvPr/>
            </p:nvSpPr>
            <p:spPr>
              <a:xfrm>
                <a:off x="7354021" y="3187168"/>
                <a:ext cx="652550" cy="553998"/>
              </a:xfrm>
              <a:prstGeom prst="rect">
                <a:avLst/>
              </a:prstGeom>
              <a:blipFill>
                <a:blip r:embed="rId12"/>
                <a:stretch>
                  <a:fillRect/>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14AC472C-9188-B8A3-8EC0-5FD21B09D0FE}"/>
              </a:ext>
            </a:extLst>
          </p:cNvPr>
          <p:cNvSpPr/>
          <p:nvPr/>
        </p:nvSpPr>
        <p:spPr>
          <a:xfrm>
            <a:off x="4635756" y="1637110"/>
            <a:ext cx="3695442" cy="4046813"/>
          </a:xfrm>
          <a:prstGeom prst="roundRect">
            <a:avLst/>
          </a:prstGeom>
          <a:solidFill>
            <a:srgbClr val="00B050">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rPr>
              <a:t>Measure:  </a:t>
            </a:r>
          </a:p>
        </p:txBody>
      </p:sp>
      <p:pic>
        <p:nvPicPr>
          <p:cNvPr id="41" name="Picture 40" descr="A green check mark in a circle&#10;&#10;Description automatically generated">
            <a:extLst>
              <a:ext uri="{FF2B5EF4-FFF2-40B4-BE49-F238E27FC236}">
                <a16:creationId xmlns:a16="http://schemas.microsoft.com/office/drawing/2014/main" id="{9CEBBF44-300A-D458-4417-229AB309CA7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853932" y="5852346"/>
            <a:ext cx="596704" cy="596704"/>
          </a:xfrm>
          <a:prstGeom prst="rect">
            <a:avLst/>
          </a:prstGeom>
        </p:spPr>
      </p:pic>
      <p:pic>
        <p:nvPicPr>
          <p:cNvPr id="47" name="Picture 17">
            <a:extLst>
              <a:ext uri="{FF2B5EF4-FFF2-40B4-BE49-F238E27FC236}">
                <a16:creationId xmlns:a16="http://schemas.microsoft.com/office/drawing/2014/main" id="{75C0234F-91E3-70AA-7AF9-13467329D7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6643" t="47740" r="35849" b="6819"/>
          <a:stretch>
            <a:fillRect/>
          </a:stretch>
        </p:blipFill>
        <p:spPr bwMode="auto">
          <a:xfrm rot="16200000">
            <a:off x="6790011" y="4786272"/>
            <a:ext cx="169332" cy="45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8" name="Picture 28">
            <a:extLst>
              <a:ext uri="{FF2B5EF4-FFF2-40B4-BE49-F238E27FC236}">
                <a16:creationId xmlns:a16="http://schemas.microsoft.com/office/drawing/2014/main" id="{77377FD7-395E-4BB5-AF60-760B6D15B0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9069" t="48428" r="33711" b="-2632"/>
          <a:stretch>
            <a:fillRect/>
          </a:stretch>
        </p:blipFill>
        <p:spPr bwMode="auto">
          <a:xfrm rot="16200000">
            <a:off x="6838582" y="6904520"/>
            <a:ext cx="179761" cy="641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9" name="Picture 17">
            <a:extLst>
              <a:ext uri="{FF2B5EF4-FFF2-40B4-BE49-F238E27FC236}">
                <a16:creationId xmlns:a16="http://schemas.microsoft.com/office/drawing/2014/main" id="{7D10F00F-A4F4-568F-C6A5-11619B0D9E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6643" t="47740" r="35849" b="6819"/>
          <a:stretch>
            <a:fillRect/>
          </a:stretch>
        </p:blipFill>
        <p:spPr bwMode="auto">
          <a:xfrm>
            <a:off x="8786590" y="4711232"/>
            <a:ext cx="217638" cy="156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0" name="Picture 28">
            <a:extLst>
              <a:ext uri="{FF2B5EF4-FFF2-40B4-BE49-F238E27FC236}">
                <a16:creationId xmlns:a16="http://schemas.microsoft.com/office/drawing/2014/main" id="{BABFDD15-24ED-1B0B-49AA-D8C62E0FE70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9069" t="48428" r="33711" b="-2632"/>
          <a:stretch>
            <a:fillRect/>
          </a:stretch>
        </p:blipFill>
        <p:spPr bwMode="auto">
          <a:xfrm>
            <a:off x="8828570" y="2623246"/>
            <a:ext cx="231031" cy="2193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71" name="Group 29">
            <a:extLst>
              <a:ext uri="{FF2B5EF4-FFF2-40B4-BE49-F238E27FC236}">
                <a16:creationId xmlns:a16="http://schemas.microsoft.com/office/drawing/2014/main" id="{2D2DA725-BC1F-73CD-B142-506000B276C3}"/>
              </a:ext>
            </a:extLst>
          </p:cNvPr>
          <p:cNvGrpSpPr>
            <a:grpSpLocks/>
          </p:cNvGrpSpPr>
          <p:nvPr/>
        </p:nvGrpSpPr>
        <p:grpSpPr bwMode="auto">
          <a:xfrm>
            <a:off x="8271915" y="1806557"/>
            <a:ext cx="944214" cy="3869217"/>
            <a:chOff x="108526142" y="107038867"/>
            <a:chExt cx="896031" cy="3095878"/>
          </a:xfrm>
        </p:grpSpPr>
        <p:pic>
          <p:nvPicPr>
            <p:cNvPr id="72" name="Picture 30">
              <a:extLst>
                <a:ext uri="{FF2B5EF4-FFF2-40B4-BE49-F238E27FC236}">
                  <a16:creationId xmlns:a16="http://schemas.microsoft.com/office/drawing/2014/main" id="{E3FC64B6-B997-B1A6-57A3-7363B16588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31392" t="46255" r="43781" b="47768"/>
            <a:stretch>
              <a:fillRect/>
            </a:stretch>
          </p:blipFill>
          <p:spPr bwMode="auto">
            <a:xfrm rot="5507051" flipH="1">
              <a:off x="108126593" y="108503088"/>
              <a:ext cx="1669110" cy="1285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73" name="AutoShape 31">
              <a:extLst>
                <a:ext uri="{FF2B5EF4-FFF2-40B4-BE49-F238E27FC236}">
                  <a16:creationId xmlns:a16="http://schemas.microsoft.com/office/drawing/2014/main" id="{BAC92463-D743-79D4-80AB-8007F39385F3}"/>
                </a:ext>
              </a:extLst>
            </p:cNvPr>
            <p:cNvCxnSpPr>
              <a:cxnSpLocks noChangeShapeType="1"/>
            </p:cNvCxnSpPr>
            <p:nvPr/>
          </p:nvCxnSpPr>
          <p:spPr bwMode="auto">
            <a:xfrm rot="5507051" flipH="1">
              <a:off x="108865239" y="109585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4" name="Oval 32">
              <a:extLst>
                <a:ext uri="{FF2B5EF4-FFF2-40B4-BE49-F238E27FC236}">
                  <a16:creationId xmlns:a16="http://schemas.microsoft.com/office/drawing/2014/main" id="{B1B21D08-DB67-F9D4-DDEE-3D843203ACF3}"/>
                </a:ext>
              </a:extLst>
            </p:cNvPr>
            <p:cNvSpPr>
              <a:spLocks noChangeArrowheads="1"/>
            </p:cNvSpPr>
            <p:nvPr/>
          </p:nvSpPr>
          <p:spPr bwMode="auto">
            <a:xfrm rot="5507051" flipH="1">
              <a:off x="108914948" y="109421996"/>
              <a:ext cx="96509" cy="58198"/>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75" name="AutoShape 33">
              <a:extLst>
                <a:ext uri="{FF2B5EF4-FFF2-40B4-BE49-F238E27FC236}">
                  <a16:creationId xmlns:a16="http://schemas.microsoft.com/office/drawing/2014/main" id="{C6313718-D27E-2283-8402-4EB44A12A2DB}"/>
                </a:ext>
              </a:extLst>
            </p:cNvPr>
            <p:cNvCxnSpPr>
              <a:cxnSpLocks noChangeShapeType="1"/>
            </p:cNvCxnSpPr>
            <p:nvPr/>
          </p:nvCxnSpPr>
          <p:spPr bwMode="auto">
            <a:xfrm rot="-37692949" flipH="1" flipV="1">
              <a:off x="108421475" y="109562813"/>
              <a:ext cx="653599" cy="444265"/>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76" name="Group 34">
              <a:extLst>
                <a:ext uri="{FF2B5EF4-FFF2-40B4-BE49-F238E27FC236}">
                  <a16:creationId xmlns:a16="http://schemas.microsoft.com/office/drawing/2014/main" id="{3AA593F5-E053-554D-8721-D958F4E5F1EE}"/>
                </a:ext>
              </a:extLst>
            </p:cNvPr>
            <p:cNvGrpSpPr>
              <a:grpSpLocks/>
            </p:cNvGrpSpPr>
            <p:nvPr/>
          </p:nvGrpSpPr>
          <p:grpSpPr bwMode="auto">
            <a:xfrm rot="16307049" flipH="1">
              <a:off x="108615604" y="106956906"/>
              <a:ext cx="724607" cy="888530"/>
              <a:chOff x="107169885" y="111284664"/>
              <a:chExt cx="429958" cy="1259642"/>
            </a:xfrm>
          </p:grpSpPr>
          <p:cxnSp>
            <p:nvCxnSpPr>
              <p:cNvPr id="77" name="AutoShape 35">
                <a:extLst>
                  <a:ext uri="{FF2B5EF4-FFF2-40B4-BE49-F238E27FC236}">
                    <a16:creationId xmlns:a16="http://schemas.microsoft.com/office/drawing/2014/main" id="{3B478CEA-BC53-8181-4FAF-13F8C3624F64}"/>
                  </a:ext>
                </a:extLst>
              </p:cNvPr>
              <p:cNvCxnSpPr>
                <a:cxnSpLocks noChangeShapeType="1"/>
              </p:cNvCxnSpPr>
              <p:nvPr/>
            </p:nvCxnSpPr>
            <p:spPr bwMode="auto">
              <a:xfrm>
                <a:off x="107169885" y="111284664"/>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8" name="Oval 36">
                <a:extLst>
                  <a:ext uri="{FF2B5EF4-FFF2-40B4-BE49-F238E27FC236}">
                    <a16:creationId xmlns:a16="http://schemas.microsoft.com/office/drawing/2014/main" id="{AEA6EAB6-C5C4-1396-ACCE-97E87FAC2D5A}"/>
                  </a:ext>
                </a:extLst>
              </p:cNvPr>
              <p:cNvSpPr>
                <a:spLocks noChangeArrowheads="1"/>
              </p:cNvSpPr>
              <p:nvPr/>
            </p:nvSpPr>
            <p:spPr bwMode="auto">
              <a:xfrm>
                <a:off x="107542578" y="111898331"/>
                <a:ext cx="57265" cy="58147"/>
              </a:xfrm>
              <a:prstGeom prst="ellipse">
                <a:avLst/>
              </a:prstGeom>
              <a:solidFill>
                <a:srgbClr val="000000"/>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79" name="AutoShape 37">
                <a:extLst>
                  <a:ext uri="{FF2B5EF4-FFF2-40B4-BE49-F238E27FC236}">
                    <a16:creationId xmlns:a16="http://schemas.microsoft.com/office/drawing/2014/main" id="{7B961D39-1CE1-D946-6099-2B9B1757C796}"/>
                  </a:ext>
                </a:extLst>
              </p:cNvPr>
              <p:cNvCxnSpPr>
                <a:cxnSpLocks noChangeShapeType="1"/>
              </p:cNvCxnSpPr>
              <p:nvPr/>
            </p:nvCxnSpPr>
            <p:spPr bwMode="auto">
              <a:xfrm flipV="1">
                <a:off x="107175328" y="111914485"/>
                <a:ext cx="387824" cy="629821"/>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sp>
        <p:nvSpPr>
          <p:cNvPr id="80" name="Rectangle: Rounded Corners 79">
            <a:extLst>
              <a:ext uri="{FF2B5EF4-FFF2-40B4-BE49-F238E27FC236}">
                <a16:creationId xmlns:a16="http://schemas.microsoft.com/office/drawing/2014/main" id="{2E76ACD4-6E9D-3716-928E-820389E0CFC0}"/>
              </a:ext>
            </a:extLst>
          </p:cNvPr>
          <p:cNvSpPr/>
          <p:nvPr/>
        </p:nvSpPr>
        <p:spPr>
          <a:xfrm>
            <a:off x="9746297" y="3374434"/>
            <a:ext cx="1706698" cy="1502412"/>
          </a:xfrm>
          <a:prstGeom prst="roundRect">
            <a:avLst/>
          </a:prstGeom>
          <a:solidFill>
            <a:schemeClr val="accent5">
              <a:alpha val="38824"/>
            </a:scheme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5"/>
                </a:solidFill>
              </a:rPr>
              <a:t>?</a:t>
            </a:r>
            <a:endParaRPr lang="en-US">
              <a:solidFill>
                <a:schemeClr val="accent5"/>
              </a:solidFill>
            </a:endParaRPr>
          </a:p>
        </p:txBody>
      </p:sp>
    </p:spTree>
    <p:extLst>
      <p:ext uri="{BB962C8B-B14F-4D97-AF65-F5344CB8AC3E}">
        <p14:creationId xmlns:p14="http://schemas.microsoft.com/office/powerpoint/2010/main" val="174727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ter image description here">
            <a:extLst>
              <a:ext uri="{FF2B5EF4-FFF2-40B4-BE49-F238E27FC236}">
                <a16:creationId xmlns:a16="http://schemas.microsoft.com/office/drawing/2014/main" id="{0F1AD249-A70D-7837-8A83-97E1F6D71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406" y="757788"/>
            <a:ext cx="4515410" cy="38719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5A5208-31C2-7869-A5AB-C480BBB4DD22}"/>
              </a:ext>
            </a:extLst>
          </p:cNvPr>
          <p:cNvSpPr>
            <a:spLocks noGrp="1"/>
          </p:cNvSpPr>
          <p:nvPr>
            <p:ph type="title"/>
          </p:nvPr>
        </p:nvSpPr>
        <p:spPr/>
        <p:txBody>
          <a:bodyPr/>
          <a:lstStyle/>
          <a:p>
            <a:r>
              <a:rPr lang="es-ES"/>
              <a:t>Bell </a:t>
            </a:r>
            <a:r>
              <a:rPr lang="es-ES" err="1"/>
              <a:t>Experiment</a:t>
            </a:r>
            <a:r>
              <a:rPr lang="es-ES"/>
              <a:t> and </a:t>
            </a:r>
            <a:r>
              <a:rPr lang="es-ES" err="1"/>
              <a:t>Inequalities</a:t>
            </a:r>
            <a:endParaRPr lang="en-US"/>
          </a:p>
        </p:txBody>
      </p:sp>
      <p:pic>
        <p:nvPicPr>
          <p:cNvPr id="7" name="Picture 6">
            <a:extLst>
              <a:ext uri="{FF2B5EF4-FFF2-40B4-BE49-F238E27FC236}">
                <a16:creationId xmlns:a16="http://schemas.microsoft.com/office/drawing/2014/main" id="{CE8E9600-8720-2077-B61A-904D01232A40}"/>
              </a:ext>
            </a:extLst>
          </p:cNvPr>
          <p:cNvPicPr>
            <a:picLocks noChangeAspect="1"/>
          </p:cNvPicPr>
          <p:nvPr/>
        </p:nvPicPr>
        <p:blipFill>
          <a:blip r:embed="rId3"/>
          <a:stretch>
            <a:fillRect/>
          </a:stretch>
        </p:blipFill>
        <p:spPr>
          <a:xfrm>
            <a:off x="354948" y="3695727"/>
            <a:ext cx="7448710" cy="622153"/>
          </a:xfrm>
          <a:prstGeom prst="rect">
            <a:avLst/>
          </a:prstGeom>
        </p:spPr>
      </p:pic>
      <p:pic>
        <p:nvPicPr>
          <p:cNvPr id="9" name="Picture 8">
            <a:extLst>
              <a:ext uri="{FF2B5EF4-FFF2-40B4-BE49-F238E27FC236}">
                <a16:creationId xmlns:a16="http://schemas.microsoft.com/office/drawing/2014/main" id="{E1A5735F-083E-2E17-7DF9-D69964D7F5B6}"/>
              </a:ext>
            </a:extLst>
          </p:cNvPr>
          <p:cNvPicPr>
            <a:picLocks noChangeAspect="1"/>
          </p:cNvPicPr>
          <p:nvPr/>
        </p:nvPicPr>
        <p:blipFill>
          <a:blip r:embed="rId4"/>
          <a:stretch>
            <a:fillRect/>
          </a:stretch>
        </p:blipFill>
        <p:spPr>
          <a:xfrm>
            <a:off x="1997431" y="2236247"/>
            <a:ext cx="4349974" cy="615982"/>
          </a:xfrm>
          <a:prstGeom prst="rect">
            <a:avLst/>
          </a:prstGeom>
        </p:spPr>
      </p:pic>
      <p:grpSp>
        <p:nvGrpSpPr>
          <p:cNvPr id="22" name="Group 21">
            <a:extLst>
              <a:ext uri="{FF2B5EF4-FFF2-40B4-BE49-F238E27FC236}">
                <a16:creationId xmlns:a16="http://schemas.microsoft.com/office/drawing/2014/main" id="{AB568443-1251-BFF4-0CFE-A3B669EE66F5}"/>
              </a:ext>
            </a:extLst>
          </p:cNvPr>
          <p:cNvGrpSpPr/>
          <p:nvPr/>
        </p:nvGrpSpPr>
        <p:grpSpPr>
          <a:xfrm>
            <a:off x="5570546" y="5259555"/>
            <a:ext cx="5190497" cy="765860"/>
            <a:chOff x="5570546" y="5259555"/>
            <a:chExt cx="5190497" cy="765860"/>
          </a:xfrm>
        </p:grpSpPr>
        <p:pic>
          <p:nvPicPr>
            <p:cNvPr id="11" name="Picture 10">
              <a:extLst>
                <a:ext uri="{FF2B5EF4-FFF2-40B4-BE49-F238E27FC236}">
                  <a16:creationId xmlns:a16="http://schemas.microsoft.com/office/drawing/2014/main" id="{4FDDE493-4C6D-737A-9E9C-E47C6DB7B42F}"/>
                </a:ext>
              </a:extLst>
            </p:cNvPr>
            <p:cNvPicPr>
              <a:picLocks noChangeAspect="1"/>
            </p:cNvPicPr>
            <p:nvPr/>
          </p:nvPicPr>
          <p:blipFill>
            <a:blip r:embed="rId5"/>
            <a:srcRect t="8870" r="2416" b="50015"/>
            <a:stretch/>
          </p:blipFill>
          <p:spPr>
            <a:xfrm>
              <a:off x="5682589" y="5383583"/>
              <a:ext cx="4858405" cy="511753"/>
            </a:xfrm>
            <a:prstGeom prst="rect">
              <a:avLst/>
            </a:prstGeom>
          </p:spPr>
        </p:pic>
        <p:sp>
          <p:nvSpPr>
            <p:cNvPr id="13" name="Rectangle: Rounded Corners 12">
              <a:extLst>
                <a:ext uri="{FF2B5EF4-FFF2-40B4-BE49-F238E27FC236}">
                  <a16:creationId xmlns:a16="http://schemas.microsoft.com/office/drawing/2014/main" id="{27DF1522-2817-CEB7-9893-6048624145F1}"/>
                </a:ext>
              </a:extLst>
            </p:cNvPr>
            <p:cNvSpPr/>
            <p:nvPr/>
          </p:nvSpPr>
          <p:spPr>
            <a:xfrm>
              <a:off x="5570546" y="5259555"/>
              <a:ext cx="5190497" cy="765860"/>
            </a:xfrm>
            <a:prstGeom prst="round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5EF6FAC-F7A9-736A-7D4F-C33414389541}"/>
              </a:ext>
            </a:extLst>
          </p:cNvPr>
          <p:cNvGrpSpPr/>
          <p:nvPr/>
        </p:nvGrpSpPr>
        <p:grpSpPr>
          <a:xfrm>
            <a:off x="1357162" y="5259555"/>
            <a:ext cx="2954956" cy="765860"/>
            <a:chOff x="1357162" y="5259555"/>
            <a:chExt cx="2954956" cy="765860"/>
          </a:xfrm>
        </p:grpSpPr>
        <p:pic>
          <p:nvPicPr>
            <p:cNvPr id="12" name="Picture 11">
              <a:extLst>
                <a:ext uri="{FF2B5EF4-FFF2-40B4-BE49-F238E27FC236}">
                  <a16:creationId xmlns:a16="http://schemas.microsoft.com/office/drawing/2014/main" id="{B38478FB-2C42-1867-FE35-D2C703BE4B06}"/>
                </a:ext>
              </a:extLst>
            </p:cNvPr>
            <p:cNvPicPr>
              <a:picLocks noChangeAspect="1"/>
            </p:cNvPicPr>
            <p:nvPr/>
          </p:nvPicPr>
          <p:blipFill>
            <a:blip r:embed="rId5"/>
            <a:srcRect l="799" t="52327" r="49158" b="-2313"/>
            <a:stretch/>
          </p:blipFill>
          <p:spPr>
            <a:xfrm>
              <a:off x="1589081" y="5403262"/>
              <a:ext cx="2491459" cy="622153"/>
            </a:xfrm>
            <a:prstGeom prst="rect">
              <a:avLst/>
            </a:prstGeom>
          </p:spPr>
        </p:pic>
        <p:sp>
          <p:nvSpPr>
            <p:cNvPr id="14" name="Rectangle: Rounded Corners 13">
              <a:extLst>
                <a:ext uri="{FF2B5EF4-FFF2-40B4-BE49-F238E27FC236}">
                  <a16:creationId xmlns:a16="http://schemas.microsoft.com/office/drawing/2014/main" id="{537EB391-DF4C-5E67-F2E2-E1714533D67A}"/>
                </a:ext>
              </a:extLst>
            </p:cNvPr>
            <p:cNvSpPr/>
            <p:nvPr/>
          </p:nvSpPr>
          <p:spPr>
            <a:xfrm>
              <a:off x="1357162" y="5259555"/>
              <a:ext cx="2954956" cy="76586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13BAB2B2-64B3-D978-CE03-C9C2BFC2978A}"/>
              </a:ext>
            </a:extLst>
          </p:cNvPr>
          <p:cNvCxnSpPr>
            <a:cxnSpLocks/>
          </p:cNvCxnSpPr>
          <p:nvPr/>
        </p:nvCxnSpPr>
        <p:spPr>
          <a:xfrm>
            <a:off x="721895" y="4235116"/>
            <a:ext cx="1886551" cy="939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38313F2-D6A6-FC18-BA07-7B21E9482E40}"/>
              </a:ext>
            </a:extLst>
          </p:cNvPr>
          <p:cNvCxnSpPr>
            <a:cxnSpLocks/>
          </p:cNvCxnSpPr>
          <p:nvPr/>
        </p:nvCxnSpPr>
        <p:spPr>
          <a:xfrm>
            <a:off x="721895" y="4235116"/>
            <a:ext cx="5765210" cy="939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098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2A2A-EF70-544E-BF96-E9CC08B4AB31}"/>
              </a:ext>
            </a:extLst>
          </p:cNvPr>
          <p:cNvSpPr>
            <a:spLocks noGrp="1"/>
          </p:cNvSpPr>
          <p:nvPr>
            <p:ph type="title"/>
          </p:nvPr>
        </p:nvSpPr>
        <p:spPr>
          <a:xfrm>
            <a:off x="838200" y="193847"/>
            <a:ext cx="10515600" cy="1325563"/>
          </a:xfrm>
        </p:spPr>
        <p:txBody>
          <a:bodyPr/>
          <a:lstStyle/>
          <a:p>
            <a:r>
              <a:rPr lang="en-US"/>
              <a:t>Hamiltonian for creation of entangled state</a:t>
            </a:r>
          </a:p>
        </p:txBody>
      </p:sp>
      <p:pic>
        <p:nvPicPr>
          <p:cNvPr id="7" name="Content Placeholder 6">
            <a:extLst>
              <a:ext uri="{FF2B5EF4-FFF2-40B4-BE49-F238E27FC236}">
                <a16:creationId xmlns:a16="http://schemas.microsoft.com/office/drawing/2014/main" id="{EACFE9F4-C7B6-4271-9D97-9EBD3067E346}"/>
              </a:ext>
            </a:extLst>
          </p:cNvPr>
          <p:cNvPicPr>
            <a:picLocks noGrp="1" noChangeAspect="1"/>
          </p:cNvPicPr>
          <p:nvPr>
            <p:ph idx="1"/>
          </p:nvPr>
        </p:nvPicPr>
        <p:blipFill>
          <a:blip r:embed="rId2"/>
          <a:stretch>
            <a:fillRect/>
          </a:stretch>
        </p:blipFill>
        <p:spPr>
          <a:xfrm>
            <a:off x="1304949" y="5499173"/>
            <a:ext cx="8998412" cy="1149409"/>
          </a:xfrm>
        </p:spPr>
      </p:pic>
      <p:pic>
        <p:nvPicPr>
          <p:cNvPr id="5" name="Picture 4">
            <a:extLst>
              <a:ext uri="{FF2B5EF4-FFF2-40B4-BE49-F238E27FC236}">
                <a16:creationId xmlns:a16="http://schemas.microsoft.com/office/drawing/2014/main" id="{643EE6CB-D55C-2F02-A1C6-082E68165A9F}"/>
              </a:ext>
            </a:extLst>
          </p:cNvPr>
          <p:cNvPicPr>
            <a:picLocks noChangeAspect="1"/>
          </p:cNvPicPr>
          <p:nvPr/>
        </p:nvPicPr>
        <p:blipFill>
          <a:blip r:embed="rId3"/>
          <a:stretch>
            <a:fillRect/>
          </a:stretch>
        </p:blipFill>
        <p:spPr>
          <a:xfrm>
            <a:off x="955141" y="2533577"/>
            <a:ext cx="9931910" cy="2819545"/>
          </a:xfrm>
          <a:prstGeom prst="rect">
            <a:avLst/>
          </a:prstGeom>
        </p:spPr>
      </p:pic>
      <p:pic>
        <p:nvPicPr>
          <p:cNvPr id="9" name="Picture 8">
            <a:extLst>
              <a:ext uri="{FF2B5EF4-FFF2-40B4-BE49-F238E27FC236}">
                <a16:creationId xmlns:a16="http://schemas.microsoft.com/office/drawing/2014/main" id="{E18AA87A-92B0-05F8-BD1D-974E21E81AE8}"/>
              </a:ext>
            </a:extLst>
          </p:cNvPr>
          <p:cNvPicPr>
            <a:picLocks noChangeAspect="1"/>
          </p:cNvPicPr>
          <p:nvPr/>
        </p:nvPicPr>
        <p:blipFill>
          <a:blip r:embed="rId4"/>
          <a:stretch>
            <a:fillRect/>
          </a:stretch>
        </p:blipFill>
        <p:spPr>
          <a:xfrm>
            <a:off x="1304950" y="1331966"/>
            <a:ext cx="8998412" cy="1010025"/>
          </a:xfrm>
          <a:prstGeom prst="rect">
            <a:avLst/>
          </a:prstGeom>
        </p:spPr>
      </p:pic>
    </p:spTree>
    <p:extLst>
      <p:ext uri="{BB962C8B-B14F-4D97-AF65-F5344CB8AC3E}">
        <p14:creationId xmlns:p14="http://schemas.microsoft.com/office/powerpoint/2010/main" val="12224339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3CA400-30D0-99FC-586D-B2F6EB57DCD1}"/>
              </a:ext>
            </a:extLst>
          </p:cNvPr>
          <p:cNvPicPr>
            <a:picLocks noChangeAspect="1"/>
          </p:cNvPicPr>
          <p:nvPr/>
        </p:nvPicPr>
        <p:blipFill>
          <a:blip r:embed="rId2"/>
          <a:srcRect b="3652"/>
          <a:stretch/>
        </p:blipFill>
        <p:spPr>
          <a:xfrm>
            <a:off x="425760" y="4450170"/>
            <a:ext cx="8167613" cy="2352924"/>
          </a:xfrm>
          <a:prstGeom prst="rect">
            <a:avLst/>
          </a:prstGeom>
        </p:spPr>
      </p:pic>
      <p:sp>
        <p:nvSpPr>
          <p:cNvPr id="2" name="Title 1">
            <a:extLst>
              <a:ext uri="{FF2B5EF4-FFF2-40B4-BE49-F238E27FC236}">
                <a16:creationId xmlns:a16="http://schemas.microsoft.com/office/drawing/2014/main" id="{56BC2A2A-EF70-544E-BF96-E9CC08B4AB31}"/>
              </a:ext>
            </a:extLst>
          </p:cNvPr>
          <p:cNvSpPr>
            <a:spLocks noGrp="1"/>
          </p:cNvSpPr>
          <p:nvPr>
            <p:ph type="title"/>
          </p:nvPr>
        </p:nvSpPr>
        <p:spPr>
          <a:xfrm>
            <a:off x="838200" y="193847"/>
            <a:ext cx="10515600" cy="1325563"/>
          </a:xfrm>
        </p:spPr>
        <p:txBody>
          <a:bodyPr/>
          <a:lstStyle/>
          <a:p>
            <a:r>
              <a:rPr lang="en-US"/>
              <a:t>Creation of entangled state – Schrödinger’sº Equation</a:t>
            </a:r>
          </a:p>
        </p:txBody>
      </p:sp>
      <p:sp>
        <p:nvSpPr>
          <p:cNvPr id="4" name="Content Placeholder 3">
            <a:extLst>
              <a:ext uri="{FF2B5EF4-FFF2-40B4-BE49-F238E27FC236}">
                <a16:creationId xmlns:a16="http://schemas.microsoft.com/office/drawing/2014/main" id="{5C3D7E1A-B9EE-3AB9-608E-E1435C7D667D}"/>
              </a:ext>
            </a:extLst>
          </p:cNvPr>
          <p:cNvSpPr>
            <a:spLocks noGrp="1"/>
          </p:cNvSpPr>
          <p:nvPr>
            <p:ph idx="1"/>
          </p:nvPr>
        </p:nvSpPr>
        <p:spPr>
          <a:xfrm>
            <a:off x="360679" y="1847417"/>
            <a:ext cx="5835963" cy="4351338"/>
          </a:xfrm>
        </p:spPr>
        <p:txBody>
          <a:bodyPr/>
          <a:lstStyle/>
          <a:p>
            <a:r>
              <a:rPr lang="en-US"/>
              <a:t>Parametric approximation:</a:t>
            </a:r>
          </a:p>
          <a:p>
            <a:endParaRPr lang="en-US"/>
          </a:p>
          <a:p>
            <a:r>
              <a:rPr lang="en-US"/>
              <a:t>Interaction picture:</a:t>
            </a:r>
          </a:p>
          <a:p>
            <a:endParaRPr lang="en-US"/>
          </a:p>
          <a:p>
            <a:r>
              <a:rPr lang="en-US"/>
              <a:t>Expanding the evolution operator: </a:t>
            </a:r>
          </a:p>
        </p:txBody>
      </p:sp>
      <p:pic>
        <p:nvPicPr>
          <p:cNvPr id="8" name="Picture 7">
            <a:extLst>
              <a:ext uri="{FF2B5EF4-FFF2-40B4-BE49-F238E27FC236}">
                <a16:creationId xmlns:a16="http://schemas.microsoft.com/office/drawing/2014/main" id="{455EFBAC-597D-5D94-788C-E8362EFB6FCA}"/>
              </a:ext>
            </a:extLst>
          </p:cNvPr>
          <p:cNvPicPr>
            <a:picLocks noChangeAspect="1"/>
          </p:cNvPicPr>
          <p:nvPr/>
        </p:nvPicPr>
        <p:blipFill>
          <a:blip r:embed="rId3"/>
          <a:stretch>
            <a:fillRect/>
          </a:stretch>
        </p:blipFill>
        <p:spPr>
          <a:xfrm>
            <a:off x="4801790" y="1788113"/>
            <a:ext cx="3086259" cy="692186"/>
          </a:xfrm>
          <a:prstGeom prst="rect">
            <a:avLst/>
          </a:prstGeom>
        </p:spPr>
      </p:pic>
      <p:pic>
        <p:nvPicPr>
          <p:cNvPr id="11" name="Picture 10">
            <a:extLst>
              <a:ext uri="{FF2B5EF4-FFF2-40B4-BE49-F238E27FC236}">
                <a16:creationId xmlns:a16="http://schemas.microsoft.com/office/drawing/2014/main" id="{E4A193C8-4738-B484-D772-E9536B1905A1}"/>
              </a:ext>
            </a:extLst>
          </p:cNvPr>
          <p:cNvPicPr>
            <a:picLocks noChangeAspect="1"/>
          </p:cNvPicPr>
          <p:nvPr/>
        </p:nvPicPr>
        <p:blipFill>
          <a:blip r:embed="rId4"/>
          <a:stretch>
            <a:fillRect/>
          </a:stretch>
        </p:blipFill>
        <p:spPr>
          <a:xfrm>
            <a:off x="3703621" y="2947137"/>
            <a:ext cx="1914859" cy="403313"/>
          </a:xfrm>
          <a:prstGeom prst="rect">
            <a:avLst/>
          </a:prstGeom>
        </p:spPr>
      </p:pic>
      <p:pic>
        <p:nvPicPr>
          <p:cNvPr id="13" name="Picture 12">
            <a:extLst>
              <a:ext uri="{FF2B5EF4-FFF2-40B4-BE49-F238E27FC236}">
                <a16:creationId xmlns:a16="http://schemas.microsoft.com/office/drawing/2014/main" id="{8D538DB3-DF31-51A4-DE2F-CDD5F39F248E}"/>
              </a:ext>
            </a:extLst>
          </p:cNvPr>
          <p:cNvPicPr>
            <a:picLocks noChangeAspect="1"/>
          </p:cNvPicPr>
          <p:nvPr/>
        </p:nvPicPr>
        <p:blipFill>
          <a:blip r:embed="rId5"/>
          <a:srcRect b="63686"/>
          <a:stretch/>
        </p:blipFill>
        <p:spPr>
          <a:xfrm>
            <a:off x="5800402" y="2428456"/>
            <a:ext cx="6030918" cy="845026"/>
          </a:xfrm>
          <a:prstGeom prst="rect">
            <a:avLst/>
          </a:prstGeom>
        </p:spPr>
      </p:pic>
      <p:pic>
        <p:nvPicPr>
          <p:cNvPr id="14" name="Picture 13">
            <a:extLst>
              <a:ext uri="{FF2B5EF4-FFF2-40B4-BE49-F238E27FC236}">
                <a16:creationId xmlns:a16="http://schemas.microsoft.com/office/drawing/2014/main" id="{A3D40BAD-1DE1-38CE-AF60-F5D27A8FA4CF}"/>
              </a:ext>
            </a:extLst>
          </p:cNvPr>
          <p:cNvPicPr>
            <a:picLocks noChangeAspect="1"/>
          </p:cNvPicPr>
          <p:nvPr/>
        </p:nvPicPr>
        <p:blipFill>
          <a:blip r:embed="rId5"/>
          <a:srcRect l="690" t="43427" r="-690" b="-623"/>
          <a:stretch/>
        </p:blipFill>
        <p:spPr>
          <a:xfrm>
            <a:off x="6177280" y="3357606"/>
            <a:ext cx="6030918" cy="1330961"/>
          </a:xfrm>
          <a:prstGeom prst="rect">
            <a:avLst/>
          </a:prstGeom>
        </p:spPr>
      </p:pic>
      <p:sp>
        <p:nvSpPr>
          <p:cNvPr id="15" name="Left Brace 14">
            <a:extLst>
              <a:ext uri="{FF2B5EF4-FFF2-40B4-BE49-F238E27FC236}">
                <a16:creationId xmlns:a16="http://schemas.microsoft.com/office/drawing/2014/main" id="{9A147922-B69D-4C11-1C69-411812C01102}"/>
              </a:ext>
            </a:extLst>
          </p:cNvPr>
          <p:cNvSpPr/>
          <p:nvPr/>
        </p:nvSpPr>
        <p:spPr>
          <a:xfrm>
            <a:off x="5800402" y="2480299"/>
            <a:ext cx="396241" cy="2086497"/>
          </a:xfrm>
          <a:prstGeom prst="leftBrace">
            <a:avLst>
              <a:gd name="adj1" fmla="val 36538"/>
              <a:gd name="adj2" fmla="val 3587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22092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5125F1-AF8A-FD80-724D-4F51161D7A1C}"/>
              </a:ext>
            </a:extLst>
          </p:cNvPr>
          <p:cNvPicPr>
            <a:picLocks noChangeAspect="1"/>
          </p:cNvPicPr>
          <p:nvPr/>
        </p:nvPicPr>
        <p:blipFill>
          <a:blip r:embed="rId2"/>
          <a:srcRect l="22510" r="18293" b="65466"/>
          <a:stretch/>
        </p:blipFill>
        <p:spPr>
          <a:xfrm>
            <a:off x="1200423" y="4893167"/>
            <a:ext cx="3682323" cy="1964833"/>
          </a:xfrm>
          <a:prstGeom prst="rect">
            <a:avLst/>
          </a:prstGeom>
        </p:spPr>
      </p:pic>
      <p:sp>
        <p:nvSpPr>
          <p:cNvPr id="2" name="Title 1">
            <a:extLst>
              <a:ext uri="{FF2B5EF4-FFF2-40B4-BE49-F238E27FC236}">
                <a16:creationId xmlns:a16="http://schemas.microsoft.com/office/drawing/2014/main" id="{855CEA22-632B-9173-968D-BCCA8D22B89F}"/>
              </a:ext>
            </a:extLst>
          </p:cNvPr>
          <p:cNvSpPr>
            <a:spLocks noGrp="1"/>
          </p:cNvSpPr>
          <p:nvPr>
            <p:ph type="title"/>
          </p:nvPr>
        </p:nvSpPr>
        <p:spPr/>
        <p:txBody>
          <a:bodyPr/>
          <a:lstStyle/>
          <a:p>
            <a:r>
              <a:rPr lang="en-US"/>
              <a:t>Decoherence by Killing horizon</a:t>
            </a:r>
          </a:p>
        </p:txBody>
      </p:sp>
      <p:pic>
        <p:nvPicPr>
          <p:cNvPr id="5" name="Picture 4">
            <a:extLst>
              <a:ext uri="{FF2B5EF4-FFF2-40B4-BE49-F238E27FC236}">
                <a16:creationId xmlns:a16="http://schemas.microsoft.com/office/drawing/2014/main" id="{97AB3203-175B-EA26-12D0-80CB0FFF092C}"/>
              </a:ext>
            </a:extLst>
          </p:cNvPr>
          <p:cNvPicPr>
            <a:picLocks noChangeAspect="1"/>
          </p:cNvPicPr>
          <p:nvPr/>
        </p:nvPicPr>
        <p:blipFill>
          <a:blip r:embed="rId3"/>
          <a:stretch>
            <a:fillRect/>
          </a:stretch>
        </p:blipFill>
        <p:spPr>
          <a:xfrm>
            <a:off x="3516644" y="2839893"/>
            <a:ext cx="2424028" cy="117821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291088-6311-BA69-BF6E-F8006292D137}"/>
                  </a:ext>
                </a:extLst>
              </p:cNvPr>
              <p:cNvSpPr txBox="1"/>
              <p:nvPr/>
            </p:nvSpPr>
            <p:spPr>
              <a:xfrm>
                <a:off x="6527671" y="1866433"/>
                <a:ext cx="5664329" cy="1107996"/>
              </a:xfrm>
              <a:prstGeom prst="rect">
                <a:avLst/>
              </a:prstGeom>
              <a:noFill/>
            </p:spPr>
            <p:txBody>
              <a:bodyPr wrap="square" rtlCol="0">
                <a:spAutoFit/>
              </a:bodyPr>
              <a:lstStyle/>
              <a:p>
                <a:r>
                  <a:rPr lang="en-US" sz="2400"/>
                  <a:t>Average # of soft gravitons (gravitational field) radiated through </a:t>
                </a:r>
                <a14:m>
                  <m:oMath xmlns:m="http://schemas.openxmlformats.org/officeDocument/2006/math">
                    <m:sSup>
                      <m:sSupPr>
                        <m:ctrlPr>
                          <a:rPr lang="en-US" sz="2400" i="1" smtClean="0">
                            <a:latin typeface="Cambria Math" panose="02040503050406030204" pitchFamily="18" charset="0"/>
                          </a:rPr>
                        </m:ctrlPr>
                      </m:sSupPr>
                      <m:e>
                        <m:r>
                          <a:rPr lang="es-ES" sz="2400" b="0" i="1" smtClean="0">
                            <a:latin typeface="Cambria Math" panose="02040503050406030204" pitchFamily="18" charset="0"/>
                          </a:rPr>
                          <m:t>𝐻</m:t>
                        </m:r>
                      </m:e>
                      <m:sup>
                        <m:r>
                          <a:rPr lang="es-ES" sz="2400" b="0" i="1" smtClean="0">
                            <a:latin typeface="Cambria Math" panose="02040503050406030204" pitchFamily="18" charset="0"/>
                          </a:rPr>
                          <m:t>+</m:t>
                        </m:r>
                      </m:sup>
                    </m:sSup>
                  </m:oMath>
                </a14:m>
                <a:endParaRPr lang="en-US" sz="1100"/>
              </a:p>
              <a:p>
                <a:r>
                  <a:rPr lang="en-US"/>
                  <a:t> </a:t>
                </a:r>
              </a:p>
            </p:txBody>
          </p:sp>
        </mc:Choice>
        <mc:Fallback xmlns="">
          <p:sp>
            <p:nvSpPr>
              <p:cNvPr id="6" name="TextBox 5">
                <a:extLst>
                  <a:ext uri="{FF2B5EF4-FFF2-40B4-BE49-F238E27FC236}">
                    <a16:creationId xmlns:a16="http://schemas.microsoft.com/office/drawing/2014/main" id="{F0291088-6311-BA69-BF6E-F8006292D137}"/>
                  </a:ext>
                </a:extLst>
              </p:cNvPr>
              <p:cNvSpPr txBox="1">
                <a:spLocks noRot="1" noChangeAspect="1" noMove="1" noResize="1" noEditPoints="1" noAdjustHandles="1" noChangeArrowheads="1" noChangeShapeType="1" noTextEdit="1"/>
              </p:cNvSpPr>
              <p:nvPr/>
            </p:nvSpPr>
            <p:spPr>
              <a:xfrm>
                <a:off x="6527671" y="1866433"/>
                <a:ext cx="5664329" cy="1107996"/>
              </a:xfrm>
              <a:prstGeom prst="rect">
                <a:avLst/>
              </a:prstGeom>
              <a:blipFill>
                <a:blip r:embed="rId4"/>
                <a:stretch>
                  <a:fillRect l="-1722" t="-439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87420AB-54B2-01CB-1594-DAF816D65E8C}"/>
              </a:ext>
            </a:extLst>
          </p:cNvPr>
          <p:cNvPicPr>
            <a:picLocks noChangeAspect="1"/>
          </p:cNvPicPr>
          <p:nvPr/>
        </p:nvPicPr>
        <p:blipFill>
          <a:blip r:embed="rId5"/>
          <a:stretch>
            <a:fillRect/>
          </a:stretch>
        </p:blipFill>
        <p:spPr>
          <a:xfrm>
            <a:off x="437180" y="1718209"/>
            <a:ext cx="3640328" cy="857432"/>
          </a:xfrm>
          <a:prstGeom prst="rect">
            <a:avLst/>
          </a:prstGeom>
        </p:spPr>
      </p:pic>
      <p:grpSp>
        <p:nvGrpSpPr>
          <p:cNvPr id="10" name="Group 9">
            <a:extLst>
              <a:ext uri="{FF2B5EF4-FFF2-40B4-BE49-F238E27FC236}">
                <a16:creationId xmlns:a16="http://schemas.microsoft.com/office/drawing/2014/main" id="{8F3D75ED-F001-74BD-7B33-AD9629ED50F5}"/>
              </a:ext>
            </a:extLst>
          </p:cNvPr>
          <p:cNvGrpSpPr/>
          <p:nvPr/>
        </p:nvGrpSpPr>
        <p:grpSpPr>
          <a:xfrm>
            <a:off x="5313224" y="1695068"/>
            <a:ext cx="1125547" cy="725363"/>
            <a:chOff x="394351" y="1456194"/>
            <a:chExt cx="1125547" cy="725363"/>
          </a:xfrm>
        </p:grpSpPr>
        <p:pic>
          <p:nvPicPr>
            <p:cNvPr id="8" name="Picture 7">
              <a:extLst>
                <a:ext uri="{FF2B5EF4-FFF2-40B4-BE49-F238E27FC236}">
                  <a16:creationId xmlns:a16="http://schemas.microsoft.com/office/drawing/2014/main" id="{42A819E5-D5D7-1A37-F15C-107C23B2F898}"/>
                </a:ext>
              </a:extLst>
            </p:cNvPr>
            <p:cNvPicPr>
              <a:picLocks noChangeAspect="1"/>
            </p:cNvPicPr>
            <p:nvPr/>
          </p:nvPicPr>
          <p:blipFill>
            <a:blip r:embed="rId5"/>
            <a:srcRect l="77711" b="21918"/>
            <a:stretch/>
          </p:blipFill>
          <p:spPr>
            <a:xfrm>
              <a:off x="394351" y="1456194"/>
              <a:ext cx="879112" cy="72536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5CC78E-EE44-74F7-0B57-2BA81DEC8E11}"/>
                    </a:ext>
                  </a:extLst>
                </p:cNvPr>
                <p:cNvSpPr txBox="1"/>
                <p:nvPr/>
              </p:nvSpPr>
              <p:spPr>
                <a:xfrm>
                  <a:off x="1080675" y="1588713"/>
                  <a:ext cx="43922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m:t>
                        </m:r>
                      </m:oMath>
                    </m:oMathPara>
                  </a14:m>
                  <a:endParaRPr lang="en-US" sz="2000"/>
                </a:p>
              </p:txBody>
            </p:sp>
          </mc:Choice>
          <mc:Fallback xmlns="">
            <p:sp>
              <p:nvSpPr>
                <p:cNvPr id="9" name="TextBox 8">
                  <a:extLst>
                    <a:ext uri="{FF2B5EF4-FFF2-40B4-BE49-F238E27FC236}">
                      <a16:creationId xmlns:a16="http://schemas.microsoft.com/office/drawing/2014/main" id="{7C5CC78E-EE44-74F7-0B57-2BA81DEC8E11}"/>
                    </a:ext>
                  </a:extLst>
                </p:cNvPr>
                <p:cNvSpPr txBox="1">
                  <a:spLocks noRot="1" noChangeAspect="1" noMove="1" noResize="1" noEditPoints="1" noAdjustHandles="1" noChangeArrowheads="1" noChangeShapeType="1" noTextEdit="1"/>
                </p:cNvSpPr>
                <p:nvPr/>
              </p:nvSpPr>
              <p:spPr>
                <a:xfrm>
                  <a:off x="1080675" y="1588713"/>
                  <a:ext cx="439223" cy="553998"/>
                </a:xfrm>
                <a:prstGeom prst="rect">
                  <a:avLst/>
                </a:prstGeom>
                <a:blipFill>
                  <a:blip r:embed="rId6"/>
                  <a:stretch>
                    <a:fillRect/>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C2EB7C92-3A9A-D72F-C07C-6D9E2B145BE8}"/>
              </a:ext>
            </a:extLst>
          </p:cNvPr>
          <p:cNvSpPr txBox="1"/>
          <p:nvPr/>
        </p:nvSpPr>
        <p:spPr>
          <a:xfrm>
            <a:off x="431671" y="3226023"/>
            <a:ext cx="5219829" cy="1738938"/>
          </a:xfrm>
          <a:prstGeom prst="rect">
            <a:avLst/>
          </a:prstGeom>
          <a:noFill/>
        </p:spPr>
        <p:txBody>
          <a:bodyPr wrap="square" rtlCol="0">
            <a:spAutoFit/>
          </a:bodyPr>
          <a:lstStyle/>
          <a:p>
            <a:pPr marL="342900" indent="-342900">
              <a:buFont typeface="Arial" panose="020B0604020202020204" pitchFamily="34" charset="0"/>
              <a:buChar char="•"/>
            </a:pPr>
            <a:r>
              <a:rPr lang="es-ES" sz="2400" err="1"/>
              <a:t>For</a:t>
            </a:r>
            <a:r>
              <a:rPr lang="es-ES" sz="2400"/>
              <a:t> </a:t>
            </a:r>
            <a:r>
              <a:rPr lang="es-ES" sz="2400" err="1"/>
              <a:t>Killing</a:t>
            </a:r>
            <a:r>
              <a:rPr lang="es-ES" sz="2400"/>
              <a:t> </a:t>
            </a:r>
            <a:r>
              <a:rPr lang="es-ES" sz="2400" err="1"/>
              <a:t>horizons</a:t>
            </a:r>
            <a:r>
              <a:rPr lang="es-ES" sz="2400"/>
              <a:t>:</a:t>
            </a:r>
          </a:p>
          <a:p>
            <a:pPr marL="342900" indent="-342900">
              <a:buFont typeface="Arial" panose="020B0604020202020204" pitchFamily="34" charset="0"/>
              <a:buChar char="•"/>
            </a:pPr>
            <a:endParaRPr lang="es-ES" sz="2400"/>
          </a:p>
          <a:p>
            <a:pPr marL="342900" indent="-342900">
              <a:buFont typeface="Arial" panose="020B0604020202020204" pitchFamily="34" charset="0"/>
              <a:buChar char="•"/>
            </a:pPr>
            <a:endParaRPr lang="en-US" sz="1100"/>
          </a:p>
          <a:p>
            <a:pPr marL="285750" indent="-285750">
              <a:buFont typeface="Arial" panose="020B0604020202020204" pitchFamily="34" charset="0"/>
              <a:buChar char="•"/>
            </a:pPr>
            <a:r>
              <a:rPr lang="en-US" sz="2400"/>
              <a:t>Time of decoherence compared to time scale of GE:</a:t>
            </a:r>
          </a:p>
        </p:txBody>
      </p:sp>
      <p:pic>
        <p:nvPicPr>
          <p:cNvPr id="14" name="Picture 13">
            <a:extLst>
              <a:ext uri="{FF2B5EF4-FFF2-40B4-BE49-F238E27FC236}">
                <a16:creationId xmlns:a16="http://schemas.microsoft.com/office/drawing/2014/main" id="{773517C1-2C93-E7B4-1F1A-346B695B2FFD}"/>
              </a:ext>
            </a:extLst>
          </p:cNvPr>
          <p:cNvPicPr>
            <a:picLocks noChangeAspect="1"/>
          </p:cNvPicPr>
          <p:nvPr/>
        </p:nvPicPr>
        <p:blipFill>
          <a:blip r:embed="rId2"/>
          <a:srcRect l="5438" t="67973" r="1463" b="-2507"/>
          <a:stretch/>
        </p:blipFill>
        <p:spPr>
          <a:xfrm>
            <a:off x="5562601" y="4632926"/>
            <a:ext cx="5791199" cy="1964833"/>
          </a:xfrm>
          <a:prstGeom prst="rect">
            <a:avLst/>
          </a:prstGeom>
        </p:spPr>
      </p:pic>
    </p:spTree>
    <p:extLst>
      <p:ext uri="{BB962C8B-B14F-4D97-AF65-F5344CB8AC3E}">
        <p14:creationId xmlns:p14="http://schemas.microsoft.com/office/powerpoint/2010/main" val="11795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A510-98D5-D67C-CD28-046A3EC44A7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6F939CA-DDA6-ED75-D1C3-E6BAE4009C7A}"/>
              </a:ext>
            </a:extLst>
          </p:cNvPr>
          <p:cNvSpPr>
            <a:spLocks noGrp="1"/>
          </p:cNvSpPr>
          <p:nvPr>
            <p:ph type="title"/>
          </p:nvPr>
        </p:nvSpPr>
        <p:spPr>
          <a:xfrm>
            <a:off x="430237" y="238516"/>
            <a:ext cx="10515600" cy="1325563"/>
          </a:xfrm>
        </p:spPr>
        <p:txBody>
          <a:bodyPr>
            <a:normAutofit/>
          </a:bodyPr>
          <a:lstStyle/>
          <a:p>
            <a:r>
              <a:rPr lang="en-IT">
                <a:latin typeface="Calibri" panose="020F0502020204030204" pitchFamily="34" charset="0"/>
                <a:cs typeface="Calibri" panose="020F0502020204030204" pitchFamily="34" charset="0"/>
              </a:rPr>
              <a:t>How we can make </a:t>
            </a:r>
            <a:r>
              <a:rPr lang="en-GB">
                <a:solidFill>
                  <a:srgbClr val="000000"/>
                </a:solidFill>
                <a:effectLst/>
                <a:latin typeface="Calibri" panose="020F0502020204030204" pitchFamily="34" charset="0"/>
                <a:cs typeface="Calibri" panose="020F0502020204030204" pitchFamily="34" charset="0"/>
              </a:rPr>
              <a:t>creation of an entangled state of gravitons generated during inflation</a:t>
            </a:r>
            <a:endParaRPr lang="en-IT">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ED5F6D2B-ED55-77FD-7349-C2BA17C2C5C8}"/>
              </a:ext>
            </a:extLst>
          </p:cNvPr>
          <p:cNvSpPr>
            <a:spLocks noGrp="1"/>
          </p:cNvSpPr>
          <p:nvPr>
            <p:ph idx="1"/>
          </p:nvPr>
        </p:nvSpPr>
        <p:spPr>
          <a:xfrm>
            <a:off x="311247" y="1994437"/>
            <a:ext cx="11569505" cy="4351338"/>
          </a:xfrm>
        </p:spPr>
        <p:txBody>
          <a:bodyPr>
            <a:noAutofit/>
          </a:bodyPr>
          <a:lstStyle/>
          <a:p>
            <a:r>
              <a:rPr lang="en-GB" dirty="0">
                <a:solidFill>
                  <a:srgbClr val="000000"/>
                </a:solidFill>
                <a:effectLst/>
                <a:latin typeface="Helvetica" pitchFamily="2" charset="0"/>
              </a:rPr>
              <a:t>We introduce the relevant Hamiltonian for the creation of an entangled state of gravitons.</a:t>
            </a:r>
          </a:p>
          <a:p>
            <a:endParaRPr lang="en-IT" dirty="0"/>
          </a:p>
        </p:txBody>
      </p:sp>
    </p:spTree>
    <p:extLst>
      <p:ext uri="{BB962C8B-B14F-4D97-AF65-F5344CB8AC3E}">
        <p14:creationId xmlns:p14="http://schemas.microsoft.com/office/powerpoint/2010/main" val="650882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C7C1-6EFE-75B0-ECA0-66C5D9C83EEE}"/>
              </a:ext>
            </a:extLst>
          </p:cNvPr>
          <p:cNvSpPr>
            <a:spLocks noGrp="1"/>
          </p:cNvSpPr>
          <p:nvPr>
            <p:ph type="title"/>
          </p:nvPr>
        </p:nvSpPr>
        <p:spPr/>
        <p:txBody>
          <a:bodyPr/>
          <a:lstStyle/>
          <a:p>
            <a:r>
              <a:rPr lang="en-US"/>
              <a:t>More on GE and Observable definition</a:t>
            </a:r>
          </a:p>
        </p:txBody>
      </p:sp>
      <p:pic>
        <p:nvPicPr>
          <p:cNvPr id="5" name="Picture 4">
            <a:extLst>
              <a:ext uri="{FF2B5EF4-FFF2-40B4-BE49-F238E27FC236}">
                <a16:creationId xmlns:a16="http://schemas.microsoft.com/office/drawing/2014/main" id="{0A41BFE6-35C6-E32E-8F1C-FC3710D2FC7B}"/>
              </a:ext>
            </a:extLst>
          </p:cNvPr>
          <p:cNvPicPr>
            <a:picLocks noChangeAspect="1"/>
          </p:cNvPicPr>
          <p:nvPr/>
        </p:nvPicPr>
        <p:blipFill>
          <a:blip r:embed="rId2"/>
          <a:srcRect t="50000"/>
          <a:stretch/>
        </p:blipFill>
        <p:spPr>
          <a:xfrm>
            <a:off x="751840" y="1625393"/>
            <a:ext cx="7130702" cy="707020"/>
          </a:xfrm>
          <a:prstGeom prst="rect">
            <a:avLst/>
          </a:prstGeom>
        </p:spPr>
      </p:pic>
      <p:pic>
        <p:nvPicPr>
          <p:cNvPr id="8" name="Picture 7">
            <a:extLst>
              <a:ext uri="{FF2B5EF4-FFF2-40B4-BE49-F238E27FC236}">
                <a16:creationId xmlns:a16="http://schemas.microsoft.com/office/drawing/2014/main" id="{0FA04E18-D5EC-45D0-583C-432056DEB565}"/>
              </a:ext>
            </a:extLst>
          </p:cNvPr>
          <p:cNvPicPr>
            <a:picLocks noChangeAspect="1"/>
          </p:cNvPicPr>
          <p:nvPr/>
        </p:nvPicPr>
        <p:blipFill>
          <a:blip r:embed="rId3"/>
          <a:stretch>
            <a:fillRect/>
          </a:stretch>
        </p:blipFill>
        <p:spPr>
          <a:xfrm>
            <a:off x="8435420" y="1732797"/>
            <a:ext cx="3581584" cy="400071"/>
          </a:xfrm>
          <a:prstGeom prst="rect">
            <a:avLst/>
          </a:prstGeom>
        </p:spPr>
      </p:pic>
      <p:sp>
        <p:nvSpPr>
          <p:cNvPr id="9" name="TextBox 8">
            <a:extLst>
              <a:ext uri="{FF2B5EF4-FFF2-40B4-BE49-F238E27FC236}">
                <a16:creationId xmlns:a16="http://schemas.microsoft.com/office/drawing/2014/main" id="{523B4954-C706-C443-7A9B-8F61D4EC6D04}"/>
              </a:ext>
            </a:extLst>
          </p:cNvPr>
          <p:cNvSpPr txBox="1"/>
          <p:nvPr/>
        </p:nvSpPr>
        <p:spPr>
          <a:xfrm>
            <a:off x="7964031" y="1643325"/>
            <a:ext cx="1654139" cy="523220"/>
          </a:xfrm>
          <a:prstGeom prst="rect">
            <a:avLst/>
          </a:prstGeom>
          <a:noFill/>
        </p:spPr>
        <p:txBody>
          <a:bodyPr wrap="square" rtlCol="0">
            <a:spAutoFit/>
          </a:bodyPr>
          <a:lstStyle/>
          <a:p>
            <a:r>
              <a:rPr lang="en-US" sz="2800"/>
              <a:t>;</a:t>
            </a:r>
            <a:endParaRPr lang="en-US"/>
          </a:p>
        </p:txBody>
      </p:sp>
      <p:pic>
        <p:nvPicPr>
          <p:cNvPr id="11" name="Picture 10">
            <a:extLst>
              <a:ext uri="{FF2B5EF4-FFF2-40B4-BE49-F238E27FC236}">
                <a16:creationId xmlns:a16="http://schemas.microsoft.com/office/drawing/2014/main" id="{4894DBFD-8D2E-AF6B-9721-0B5AD10E468B}"/>
              </a:ext>
            </a:extLst>
          </p:cNvPr>
          <p:cNvPicPr>
            <a:picLocks noChangeAspect="1"/>
          </p:cNvPicPr>
          <p:nvPr/>
        </p:nvPicPr>
        <p:blipFill>
          <a:blip r:embed="rId4"/>
          <a:srcRect b="58419"/>
          <a:stretch/>
        </p:blipFill>
        <p:spPr>
          <a:xfrm>
            <a:off x="511266" y="2661831"/>
            <a:ext cx="9536112" cy="904592"/>
          </a:xfrm>
          <a:prstGeom prst="rect">
            <a:avLst/>
          </a:prstGeom>
        </p:spPr>
      </p:pic>
      <p:pic>
        <p:nvPicPr>
          <p:cNvPr id="12" name="Picture 11">
            <a:extLst>
              <a:ext uri="{FF2B5EF4-FFF2-40B4-BE49-F238E27FC236}">
                <a16:creationId xmlns:a16="http://schemas.microsoft.com/office/drawing/2014/main" id="{93FAF844-9610-62AD-D865-0797752E35E0}"/>
              </a:ext>
            </a:extLst>
          </p:cNvPr>
          <p:cNvPicPr>
            <a:picLocks noChangeAspect="1"/>
          </p:cNvPicPr>
          <p:nvPr/>
        </p:nvPicPr>
        <p:blipFill>
          <a:blip r:embed="rId4"/>
          <a:srcRect l="21223" t="72401" r="41957" b="3719"/>
          <a:stretch/>
        </p:blipFill>
        <p:spPr>
          <a:xfrm>
            <a:off x="9243956" y="3666967"/>
            <a:ext cx="2804446" cy="414943"/>
          </a:xfrm>
          <a:prstGeom prst="rect">
            <a:avLst/>
          </a:prstGeom>
        </p:spPr>
      </p:pic>
      <p:grpSp>
        <p:nvGrpSpPr>
          <p:cNvPr id="13" name="Group 12">
            <a:extLst>
              <a:ext uri="{FF2B5EF4-FFF2-40B4-BE49-F238E27FC236}">
                <a16:creationId xmlns:a16="http://schemas.microsoft.com/office/drawing/2014/main" id="{517C36D0-DDF3-38BE-0AD9-A824801DE069}"/>
              </a:ext>
            </a:extLst>
          </p:cNvPr>
          <p:cNvGrpSpPr/>
          <p:nvPr/>
        </p:nvGrpSpPr>
        <p:grpSpPr>
          <a:xfrm>
            <a:off x="9764786" y="4758208"/>
            <a:ext cx="2157974" cy="1877267"/>
            <a:chOff x="2564821" y="4601488"/>
            <a:chExt cx="1484942" cy="1395944"/>
          </a:xfrm>
        </p:grpSpPr>
        <p:cxnSp>
          <p:nvCxnSpPr>
            <p:cNvPr id="14" name="Straight Arrow Connector 13">
              <a:extLst>
                <a:ext uri="{FF2B5EF4-FFF2-40B4-BE49-F238E27FC236}">
                  <a16:creationId xmlns:a16="http://schemas.microsoft.com/office/drawing/2014/main" id="{8EC96B77-1CC2-FF33-2ED1-69B4BD95228E}"/>
                </a:ext>
              </a:extLst>
            </p:cNvPr>
            <p:cNvCxnSpPr>
              <a:cxnSpLocks/>
            </p:cNvCxnSpPr>
            <p:nvPr/>
          </p:nvCxnSpPr>
          <p:spPr>
            <a:xfrm>
              <a:off x="3149600" y="5469467"/>
              <a:ext cx="702733"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3950B75-32A8-8520-6548-DBCFA1421F4D}"/>
                </a:ext>
              </a:extLst>
            </p:cNvPr>
            <p:cNvCxnSpPr>
              <a:cxnSpLocks/>
            </p:cNvCxnSpPr>
            <p:nvPr/>
          </p:nvCxnSpPr>
          <p:spPr>
            <a:xfrm flipV="1">
              <a:off x="3149600" y="4724400"/>
              <a:ext cx="0" cy="74506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735EC95-4F91-73C6-B17B-C5C51A9D60FE}"/>
                </a:ext>
              </a:extLst>
            </p:cNvPr>
            <p:cNvCxnSpPr>
              <a:cxnSpLocks/>
            </p:cNvCxnSpPr>
            <p:nvPr/>
          </p:nvCxnSpPr>
          <p:spPr>
            <a:xfrm flipH="1">
              <a:off x="2751667" y="5469467"/>
              <a:ext cx="397933" cy="3894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3BBC437-AC1F-233C-591C-289FC4862940}"/>
                    </a:ext>
                  </a:extLst>
                </p:cNvPr>
                <p:cNvSpPr txBox="1"/>
                <p:nvPr/>
              </p:nvSpPr>
              <p:spPr>
                <a:xfrm>
                  <a:off x="2737945" y="4601488"/>
                  <a:ext cx="387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1" i="1" smtClean="0">
                                <a:latin typeface="Cambria Math" panose="02040503050406030204" pitchFamily="18" charset="0"/>
                              </a:rPr>
                              <m:t>𝒌</m:t>
                            </m:r>
                          </m:e>
                          <m:sub>
                            <m:r>
                              <a:rPr lang="es-ES" b="0" i="1" smtClean="0">
                                <a:latin typeface="Cambria Math" panose="02040503050406030204" pitchFamily="18" charset="0"/>
                              </a:rPr>
                              <m:t>12</m:t>
                            </m:r>
                          </m:sub>
                        </m:sSub>
                      </m:oMath>
                    </m:oMathPara>
                  </a14:m>
                  <a:endParaRPr lang="en-US"/>
                </a:p>
              </p:txBody>
            </p:sp>
          </mc:Choice>
          <mc:Fallback xmlns="">
            <p:sp>
              <p:nvSpPr>
                <p:cNvPr id="25" name="TextBox 24">
                  <a:extLst>
                    <a:ext uri="{FF2B5EF4-FFF2-40B4-BE49-F238E27FC236}">
                      <a16:creationId xmlns:a16="http://schemas.microsoft.com/office/drawing/2014/main" id="{35E9C1FE-3DD5-CEAD-C282-3CDDCD1E9CA0}"/>
                    </a:ext>
                  </a:extLst>
                </p:cNvPr>
                <p:cNvSpPr txBox="1">
                  <a:spLocks noRot="1" noChangeAspect="1" noMove="1" noResize="1" noEditPoints="1" noAdjustHandles="1" noChangeArrowheads="1" noChangeShapeType="1" noTextEdit="1"/>
                </p:cNvSpPr>
                <p:nvPr/>
              </p:nvSpPr>
              <p:spPr>
                <a:xfrm>
                  <a:off x="2737945" y="4601488"/>
                  <a:ext cx="387349" cy="276999"/>
                </a:xfrm>
                <a:prstGeom prst="rect">
                  <a:avLst/>
                </a:prstGeom>
                <a:blipFill>
                  <a:blip r:embed="rId5"/>
                  <a:stretch>
                    <a:fillRect t="-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CE4AE9C-38D7-0806-3851-3616A2792EBF}"/>
                    </a:ext>
                  </a:extLst>
                </p:cNvPr>
                <p:cNvSpPr txBox="1"/>
                <p:nvPr/>
              </p:nvSpPr>
              <p:spPr>
                <a:xfrm>
                  <a:off x="3876639" y="5387201"/>
                  <a:ext cx="1731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rPr>
                          <m:t>𝒆</m:t>
                        </m:r>
                      </m:oMath>
                    </m:oMathPara>
                  </a14:m>
                  <a:endParaRPr lang="en-US" b="1"/>
                </a:p>
              </p:txBody>
            </p:sp>
          </mc:Choice>
          <mc:Fallback xmlns="">
            <p:sp>
              <p:nvSpPr>
                <p:cNvPr id="26" name="TextBox 25">
                  <a:extLst>
                    <a:ext uri="{FF2B5EF4-FFF2-40B4-BE49-F238E27FC236}">
                      <a16:creationId xmlns:a16="http://schemas.microsoft.com/office/drawing/2014/main" id="{55FB192D-7648-E3AF-AAA6-4FCFBEC7D949}"/>
                    </a:ext>
                  </a:extLst>
                </p:cNvPr>
                <p:cNvSpPr txBox="1">
                  <a:spLocks noRot="1" noChangeAspect="1" noMove="1" noResize="1" noEditPoints="1" noAdjustHandles="1" noChangeArrowheads="1" noChangeShapeType="1" noTextEdit="1"/>
                </p:cNvSpPr>
                <p:nvPr/>
              </p:nvSpPr>
              <p:spPr>
                <a:xfrm>
                  <a:off x="3876639" y="5387201"/>
                  <a:ext cx="173124"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B11C6CC-9F8A-E7E5-B70E-CE7AE0BEC1A8}"/>
                    </a:ext>
                  </a:extLst>
                </p:cNvPr>
                <p:cNvSpPr txBox="1"/>
                <p:nvPr/>
              </p:nvSpPr>
              <p:spPr>
                <a:xfrm>
                  <a:off x="2564821" y="5720433"/>
                  <a:ext cx="1731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b="1" i="1" smtClean="0">
                                <a:latin typeface="Cambria Math" panose="02040503050406030204" pitchFamily="18" charset="0"/>
                              </a:rPr>
                            </m:ctrlPr>
                          </m:accPr>
                          <m:e>
                            <m:r>
                              <a:rPr lang="es-ES" b="1" i="1" smtClean="0">
                                <a:latin typeface="Cambria Math" panose="02040503050406030204" pitchFamily="18" charset="0"/>
                              </a:rPr>
                              <m:t>𝒆</m:t>
                            </m:r>
                          </m:e>
                        </m:acc>
                      </m:oMath>
                    </m:oMathPara>
                  </a14:m>
                  <a:endParaRPr lang="en-US" b="1"/>
                </a:p>
              </p:txBody>
            </p:sp>
          </mc:Choice>
          <mc:Fallback xmlns="">
            <p:sp>
              <p:nvSpPr>
                <p:cNvPr id="27" name="TextBox 26">
                  <a:extLst>
                    <a:ext uri="{FF2B5EF4-FFF2-40B4-BE49-F238E27FC236}">
                      <a16:creationId xmlns:a16="http://schemas.microsoft.com/office/drawing/2014/main" id="{2B597113-5665-FC4D-AE14-E090EE4FF497}"/>
                    </a:ext>
                  </a:extLst>
                </p:cNvPr>
                <p:cNvSpPr txBox="1">
                  <a:spLocks noRot="1" noChangeAspect="1" noMove="1" noResize="1" noEditPoints="1" noAdjustHandles="1" noChangeArrowheads="1" noChangeShapeType="1" noTextEdit="1"/>
                </p:cNvSpPr>
                <p:nvPr/>
              </p:nvSpPr>
              <p:spPr>
                <a:xfrm>
                  <a:off x="2564821" y="5720433"/>
                  <a:ext cx="173124" cy="276999"/>
                </a:xfrm>
                <a:prstGeom prst="rect">
                  <a:avLst/>
                </a:prstGeom>
                <a:blipFill>
                  <a:blip r:embed="rId7"/>
                  <a:stretch>
                    <a:fillRect r="-39024"/>
                  </a:stretch>
                </a:blipFill>
              </p:spPr>
              <p:txBody>
                <a:bodyPr/>
                <a:lstStyle/>
                <a:p>
                  <a:r>
                    <a:rPr lang="en-US">
                      <a:noFill/>
                    </a:rPr>
                    <a:t> </a:t>
                  </a:r>
                </a:p>
              </p:txBody>
            </p:sp>
          </mc:Fallback>
        </mc:AlternateContent>
        <p:sp>
          <p:nvSpPr>
            <p:cNvPr id="20" name="Arc 19">
              <a:extLst>
                <a:ext uri="{FF2B5EF4-FFF2-40B4-BE49-F238E27FC236}">
                  <a16:creationId xmlns:a16="http://schemas.microsoft.com/office/drawing/2014/main" id="{517F47FB-250D-BE25-1E2D-6EFAF5C768CA}"/>
                </a:ext>
              </a:extLst>
            </p:cNvPr>
            <p:cNvSpPr/>
            <p:nvPr/>
          </p:nvSpPr>
          <p:spPr>
            <a:xfrm rot="21335423">
              <a:off x="2867088" y="5183715"/>
              <a:ext cx="519664" cy="571500"/>
            </a:xfrm>
            <a:prstGeom prst="arc">
              <a:avLst>
                <a:gd name="adj1" fmla="val 16838876"/>
                <a:gd name="adj2" fmla="val 1920242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BA7855D0-7142-DA1D-53DF-3099337D3A71}"/>
                </a:ext>
              </a:extLst>
            </p:cNvPr>
            <p:cNvCxnSpPr>
              <a:cxnSpLocks/>
            </p:cNvCxnSpPr>
            <p:nvPr/>
          </p:nvCxnSpPr>
          <p:spPr>
            <a:xfrm flipV="1">
              <a:off x="3149599" y="4953000"/>
              <a:ext cx="452968" cy="51646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7BD974A-A07A-0CCA-99E6-3FC7AA566755}"/>
                    </a:ext>
                  </a:extLst>
                </p:cNvPr>
                <p:cNvSpPr txBox="1"/>
                <p:nvPr/>
              </p:nvSpPr>
              <p:spPr>
                <a:xfrm>
                  <a:off x="3626873" y="4815701"/>
                  <a:ext cx="2895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1" i="1" smtClean="0">
                                <a:latin typeface="Cambria Math" panose="02040503050406030204" pitchFamily="18" charset="0"/>
                              </a:rPr>
                              <m:t>𝒌</m:t>
                            </m:r>
                          </m:e>
                          <m:sub>
                            <m:r>
                              <a:rPr lang="es-ES" b="0" i="1" smtClean="0">
                                <a:latin typeface="Cambria Math" panose="02040503050406030204" pitchFamily="18" charset="0"/>
                              </a:rPr>
                              <m:t>1</m:t>
                            </m:r>
                          </m:sub>
                        </m:sSub>
                      </m:oMath>
                    </m:oMathPara>
                  </a14:m>
                  <a:endParaRPr lang="en-US"/>
                </a:p>
              </p:txBody>
            </p:sp>
          </mc:Choice>
          <mc:Fallback xmlns="">
            <p:sp>
              <p:nvSpPr>
                <p:cNvPr id="35" name="TextBox 34">
                  <a:extLst>
                    <a:ext uri="{FF2B5EF4-FFF2-40B4-BE49-F238E27FC236}">
                      <a16:creationId xmlns:a16="http://schemas.microsoft.com/office/drawing/2014/main" id="{FA69785C-E59A-F3F0-394D-1428CE54BF9E}"/>
                    </a:ext>
                  </a:extLst>
                </p:cNvPr>
                <p:cNvSpPr txBox="1">
                  <a:spLocks noRot="1" noChangeAspect="1" noMove="1" noResize="1" noEditPoints="1" noAdjustHandles="1" noChangeArrowheads="1" noChangeShapeType="1" noTextEdit="1"/>
                </p:cNvSpPr>
                <p:nvPr/>
              </p:nvSpPr>
              <p:spPr>
                <a:xfrm>
                  <a:off x="3626873" y="4815701"/>
                  <a:ext cx="289566" cy="276999"/>
                </a:xfrm>
                <a:prstGeom prst="rect">
                  <a:avLst/>
                </a:prstGeom>
                <a:blipFill>
                  <a:blip r:embed="rId8"/>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A29162BD-23A7-2286-05DA-3122CA2C4EB8}"/>
                </a:ext>
              </a:extLst>
            </p:cNvPr>
            <p:cNvCxnSpPr>
              <a:cxnSpLocks/>
            </p:cNvCxnSpPr>
            <p:nvPr/>
          </p:nvCxnSpPr>
          <p:spPr>
            <a:xfrm flipH="1">
              <a:off x="3580844" y="4961369"/>
              <a:ext cx="24306" cy="760784"/>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B44C676-5283-F32B-ED95-B997860933D9}"/>
                </a:ext>
              </a:extLst>
            </p:cNvPr>
            <p:cNvCxnSpPr>
              <a:cxnSpLocks/>
            </p:cNvCxnSpPr>
            <p:nvPr/>
          </p:nvCxnSpPr>
          <p:spPr>
            <a:xfrm>
              <a:off x="3163321" y="5469467"/>
              <a:ext cx="413868" cy="250966"/>
            </a:xfrm>
            <a:prstGeom prst="line">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5" name="Arc 24">
              <a:extLst>
                <a:ext uri="{FF2B5EF4-FFF2-40B4-BE49-F238E27FC236}">
                  <a16:creationId xmlns:a16="http://schemas.microsoft.com/office/drawing/2014/main" id="{91C253D9-300B-C1AD-5327-E366F479723E}"/>
                </a:ext>
              </a:extLst>
            </p:cNvPr>
            <p:cNvSpPr/>
            <p:nvPr/>
          </p:nvSpPr>
          <p:spPr>
            <a:xfrm rot="8683558">
              <a:off x="2882181" y="5053068"/>
              <a:ext cx="519664" cy="571500"/>
            </a:xfrm>
            <a:prstGeom prst="arc">
              <a:avLst>
                <a:gd name="adj1" fmla="val 16200000"/>
                <a:gd name="adj2" fmla="val 1980486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159CFDD-8662-BD95-4E45-510DBFA843EC}"/>
                    </a:ext>
                  </a:extLst>
                </p:cNvPr>
                <p:cNvSpPr txBox="1"/>
                <p:nvPr/>
              </p:nvSpPr>
              <p:spPr>
                <a:xfrm>
                  <a:off x="3171324" y="4908842"/>
                  <a:ext cx="2702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s-ES" b="0" i="1" smtClean="0">
                                <a:latin typeface="Cambria Math" panose="02040503050406030204" pitchFamily="18" charset="0"/>
                              </a:rPr>
                              <m:t>1</m:t>
                            </m:r>
                          </m:sub>
                        </m:sSub>
                      </m:oMath>
                    </m:oMathPara>
                  </a14:m>
                  <a:endParaRPr lang="en-US"/>
                </a:p>
              </p:txBody>
            </p:sp>
          </mc:Choice>
          <mc:Fallback xmlns="">
            <p:sp>
              <p:nvSpPr>
                <p:cNvPr id="46" name="TextBox 45">
                  <a:extLst>
                    <a:ext uri="{FF2B5EF4-FFF2-40B4-BE49-F238E27FC236}">
                      <a16:creationId xmlns:a16="http://schemas.microsoft.com/office/drawing/2014/main" id="{8152B2AC-606D-CA08-26D3-B97DE5F23C87}"/>
                    </a:ext>
                  </a:extLst>
                </p:cNvPr>
                <p:cNvSpPr txBox="1">
                  <a:spLocks noRot="1" noChangeAspect="1" noMove="1" noResize="1" noEditPoints="1" noAdjustHandles="1" noChangeArrowheads="1" noChangeShapeType="1" noTextEdit="1"/>
                </p:cNvSpPr>
                <p:nvPr/>
              </p:nvSpPr>
              <p:spPr>
                <a:xfrm>
                  <a:off x="3171324" y="4908842"/>
                  <a:ext cx="270202" cy="27699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F625DB8-2CFF-9250-B3BB-DE4FD3A8E3F6}"/>
                    </a:ext>
                  </a:extLst>
                </p:cNvPr>
                <p:cNvSpPr txBox="1"/>
                <p:nvPr/>
              </p:nvSpPr>
              <p:spPr>
                <a:xfrm>
                  <a:off x="3089096" y="5640397"/>
                  <a:ext cx="305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𝜙</m:t>
                            </m:r>
                          </m:e>
                          <m:sub>
                            <m:r>
                              <a:rPr lang="es-ES" b="0" i="1" smtClean="0">
                                <a:latin typeface="Cambria Math" panose="02040503050406030204" pitchFamily="18" charset="0"/>
                              </a:rPr>
                              <m:t>1</m:t>
                            </m:r>
                          </m:sub>
                        </m:sSub>
                      </m:oMath>
                    </m:oMathPara>
                  </a14:m>
                  <a:endParaRPr lang="en-US"/>
                </a:p>
              </p:txBody>
            </p:sp>
          </mc:Choice>
          <mc:Fallback xmlns="">
            <p:sp>
              <p:nvSpPr>
                <p:cNvPr id="47" name="TextBox 46">
                  <a:extLst>
                    <a:ext uri="{FF2B5EF4-FFF2-40B4-BE49-F238E27FC236}">
                      <a16:creationId xmlns:a16="http://schemas.microsoft.com/office/drawing/2014/main" id="{7D5EB709-1CC6-196E-114F-4B1B2D80DBE3}"/>
                    </a:ext>
                  </a:extLst>
                </p:cNvPr>
                <p:cNvSpPr txBox="1">
                  <a:spLocks noRot="1" noChangeAspect="1" noMove="1" noResize="1" noEditPoints="1" noAdjustHandles="1" noChangeArrowheads="1" noChangeShapeType="1" noTextEdit="1"/>
                </p:cNvSpPr>
                <p:nvPr/>
              </p:nvSpPr>
              <p:spPr>
                <a:xfrm>
                  <a:off x="3089096" y="5640397"/>
                  <a:ext cx="305596" cy="276999"/>
                </a:xfrm>
                <a:prstGeom prst="rect">
                  <a:avLst/>
                </a:prstGeom>
                <a:blipFill>
                  <a:blip r:embed="rId10"/>
                  <a:stretch>
                    <a:fillRect l="-2740"/>
                  </a:stretch>
                </a:blipFill>
              </p:spPr>
              <p:txBody>
                <a:bodyPr/>
                <a:lstStyle/>
                <a:p>
                  <a:r>
                    <a:rPr lang="en-US">
                      <a:noFill/>
                    </a:rPr>
                    <a:t> </a:t>
                  </a:r>
                </a:p>
              </p:txBody>
            </p:sp>
          </mc:Fallback>
        </mc:AlternateContent>
      </p:grpSp>
      <p:pic>
        <p:nvPicPr>
          <p:cNvPr id="28" name="Picture 27">
            <a:extLst>
              <a:ext uri="{FF2B5EF4-FFF2-40B4-BE49-F238E27FC236}">
                <a16:creationId xmlns:a16="http://schemas.microsoft.com/office/drawing/2014/main" id="{C7562176-E511-EB8F-1AC9-057824F651DD}"/>
              </a:ext>
            </a:extLst>
          </p:cNvPr>
          <p:cNvPicPr>
            <a:picLocks noChangeAspect="1"/>
          </p:cNvPicPr>
          <p:nvPr/>
        </p:nvPicPr>
        <p:blipFill>
          <a:blip r:embed="rId4"/>
          <a:srcRect l="60964" t="72402" r="15814" b="-4091"/>
          <a:stretch/>
        </p:blipFill>
        <p:spPr>
          <a:xfrm>
            <a:off x="10036318" y="4229562"/>
            <a:ext cx="1768678" cy="550617"/>
          </a:xfrm>
          <a:prstGeom prst="rect">
            <a:avLst/>
          </a:prstGeom>
        </p:spPr>
      </p:pic>
    </p:spTree>
    <p:extLst>
      <p:ext uri="{BB962C8B-B14F-4D97-AF65-F5344CB8AC3E}">
        <p14:creationId xmlns:p14="http://schemas.microsoft.com/office/powerpoint/2010/main" val="5195119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E721-4836-3C1B-EA3D-238C0732FE31}"/>
              </a:ext>
            </a:extLst>
          </p:cNvPr>
          <p:cNvSpPr>
            <a:spLocks noGrp="1"/>
          </p:cNvSpPr>
          <p:nvPr>
            <p:ph type="title"/>
          </p:nvPr>
        </p:nvSpPr>
        <p:spPr>
          <a:xfrm>
            <a:off x="838200" y="81557"/>
            <a:ext cx="10515600" cy="1325563"/>
          </a:xfrm>
        </p:spPr>
        <p:txBody>
          <a:bodyPr/>
          <a:lstStyle/>
          <a:p>
            <a:r>
              <a:rPr lang="en-US"/>
              <a:t>More on Bell </a:t>
            </a:r>
            <a:r>
              <a:rPr lang="en-US" err="1"/>
              <a:t>Inequiality</a:t>
            </a:r>
            <a:r>
              <a:rPr lang="en-US"/>
              <a:t> Violation</a:t>
            </a:r>
          </a:p>
        </p:txBody>
      </p:sp>
      <p:pic>
        <p:nvPicPr>
          <p:cNvPr id="30" name="Picture 29">
            <a:extLst>
              <a:ext uri="{FF2B5EF4-FFF2-40B4-BE49-F238E27FC236}">
                <a16:creationId xmlns:a16="http://schemas.microsoft.com/office/drawing/2014/main" id="{3BAC67DE-0B50-FB17-B3D8-5B2B7615E17D}"/>
              </a:ext>
            </a:extLst>
          </p:cNvPr>
          <p:cNvPicPr>
            <a:picLocks noChangeAspect="1"/>
          </p:cNvPicPr>
          <p:nvPr/>
        </p:nvPicPr>
        <p:blipFill>
          <a:blip r:embed="rId2"/>
          <a:srcRect t="1" r="53276" b="1682"/>
          <a:stretch/>
        </p:blipFill>
        <p:spPr>
          <a:xfrm>
            <a:off x="380999" y="2388939"/>
            <a:ext cx="3723811" cy="1171615"/>
          </a:xfrm>
          <a:prstGeom prst="rect">
            <a:avLst/>
          </a:prstGeom>
        </p:spPr>
      </p:pic>
      <p:pic>
        <p:nvPicPr>
          <p:cNvPr id="4" name="Picture 3">
            <a:extLst>
              <a:ext uri="{FF2B5EF4-FFF2-40B4-BE49-F238E27FC236}">
                <a16:creationId xmlns:a16="http://schemas.microsoft.com/office/drawing/2014/main" id="{8163DABA-2C7A-703D-CB02-9C0DB8EAC38E}"/>
              </a:ext>
            </a:extLst>
          </p:cNvPr>
          <p:cNvPicPr>
            <a:picLocks noChangeAspect="1"/>
          </p:cNvPicPr>
          <p:nvPr/>
        </p:nvPicPr>
        <p:blipFill>
          <a:blip r:embed="rId3"/>
          <a:stretch>
            <a:fillRect/>
          </a:stretch>
        </p:blipFill>
        <p:spPr>
          <a:xfrm>
            <a:off x="501699" y="1304512"/>
            <a:ext cx="5594301" cy="728473"/>
          </a:xfrm>
          <a:prstGeom prst="rect">
            <a:avLst/>
          </a:prstGeom>
        </p:spPr>
      </p:pic>
      <p:pic>
        <p:nvPicPr>
          <p:cNvPr id="5" name="Picture 4">
            <a:extLst>
              <a:ext uri="{FF2B5EF4-FFF2-40B4-BE49-F238E27FC236}">
                <a16:creationId xmlns:a16="http://schemas.microsoft.com/office/drawing/2014/main" id="{0F32645F-D9E3-0B0F-849E-ED0CFFBDB073}"/>
              </a:ext>
            </a:extLst>
          </p:cNvPr>
          <p:cNvPicPr>
            <a:picLocks noChangeAspect="1"/>
          </p:cNvPicPr>
          <p:nvPr/>
        </p:nvPicPr>
        <p:blipFill>
          <a:blip r:embed="rId2"/>
          <a:srcRect l="51937" t="-3184" r="1339" b="4867"/>
          <a:stretch/>
        </p:blipFill>
        <p:spPr>
          <a:xfrm>
            <a:off x="380999" y="3479724"/>
            <a:ext cx="3723812" cy="1171615"/>
          </a:xfrm>
          <a:prstGeom prst="rect">
            <a:avLst/>
          </a:prstGeom>
        </p:spPr>
      </p:pic>
      <p:sp>
        <p:nvSpPr>
          <p:cNvPr id="6" name="Rectangle: Rounded Corners 5">
            <a:extLst>
              <a:ext uri="{FF2B5EF4-FFF2-40B4-BE49-F238E27FC236}">
                <a16:creationId xmlns:a16="http://schemas.microsoft.com/office/drawing/2014/main" id="{24C41F87-EC8C-5B7D-7AEE-B702E5EFF7B6}"/>
              </a:ext>
            </a:extLst>
          </p:cNvPr>
          <p:cNvSpPr/>
          <p:nvPr/>
        </p:nvSpPr>
        <p:spPr>
          <a:xfrm>
            <a:off x="294640" y="2284249"/>
            <a:ext cx="4003040" cy="2456728"/>
          </a:xfrm>
          <a:prstGeom prst="round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546D796-30F5-015E-1FA7-42E0D410FBCB}"/>
                  </a:ext>
                </a:extLst>
              </p:cNvPr>
              <p:cNvSpPr txBox="1"/>
              <p:nvPr/>
            </p:nvSpPr>
            <p:spPr>
              <a:xfrm>
                <a:off x="4379887" y="3170569"/>
                <a:ext cx="43922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m:t>
                      </m:r>
                    </m:oMath>
                  </m:oMathPara>
                </a14:m>
                <a:endParaRPr lang="en-US"/>
              </a:p>
            </p:txBody>
          </p:sp>
        </mc:Choice>
        <mc:Fallback xmlns="">
          <p:sp>
            <p:nvSpPr>
              <p:cNvPr id="7" name="TextBox 6">
                <a:extLst>
                  <a:ext uri="{FF2B5EF4-FFF2-40B4-BE49-F238E27FC236}">
                    <a16:creationId xmlns:a16="http://schemas.microsoft.com/office/drawing/2014/main" id="{4546D796-30F5-015E-1FA7-42E0D410FBCB}"/>
                  </a:ext>
                </a:extLst>
              </p:cNvPr>
              <p:cNvSpPr txBox="1">
                <a:spLocks noRot="1" noChangeAspect="1" noMove="1" noResize="1" noEditPoints="1" noAdjustHandles="1" noChangeArrowheads="1" noChangeShapeType="1" noTextEdit="1"/>
              </p:cNvSpPr>
              <p:nvPr/>
            </p:nvSpPr>
            <p:spPr>
              <a:xfrm>
                <a:off x="4379887" y="3170569"/>
                <a:ext cx="439223" cy="553998"/>
              </a:xfrm>
              <a:prstGeom prst="rect">
                <a:avLst/>
              </a:prstGeom>
              <a:blipFill>
                <a:blip r:embed="rId4"/>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61905B2-D49B-F790-76CA-0EEEC39963F2}"/>
              </a:ext>
            </a:extLst>
          </p:cNvPr>
          <p:cNvPicPr>
            <a:picLocks noChangeAspect="1"/>
          </p:cNvPicPr>
          <p:nvPr/>
        </p:nvPicPr>
        <p:blipFill>
          <a:blip r:embed="rId5"/>
          <a:srcRect l="18783" t="9620" r="65610" b="76558"/>
          <a:stretch/>
        </p:blipFill>
        <p:spPr>
          <a:xfrm>
            <a:off x="294640" y="4871065"/>
            <a:ext cx="1462070" cy="289401"/>
          </a:xfrm>
          <a:prstGeom prst="rect">
            <a:avLst/>
          </a:prstGeom>
        </p:spPr>
      </p:pic>
      <p:pic>
        <p:nvPicPr>
          <p:cNvPr id="11" name="Picture 10">
            <a:extLst>
              <a:ext uri="{FF2B5EF4-FFF2-40B4-BE49-F238E27FC236}">
                <a16:creationId xmlns:a16="http://schemas.microsoft.com/office/drawing/2014/main" id="{3462CF7C-F67F-C0AC-717B-7EB58E631546}"/>
              </a:ext>
            </a:extLst>
          </p:cNvPr>
          <p:cNvPicPr>
            <a:picLocks noChangeAspect="1"/>
          </p:cNvPicPr>
          <p:nvPr/>
        </p:nvPicPr>
        <p:blipFill>
          <a:blip r:embed="rId5"/>
          <a:srcRect l="4429" t="36752" r="86055" b="49496"/>
          <a:stretch/>
        </p:blipFill>
        <p:spPr>
          <a:xfrm>
            <a:off x="6997462" y="2804174"/>
            <a:ext cx="1118498" cy="361254"/>
          </a:xfrm>
          <a:prstGeom prst="rect">
            <a:avLst/>
          </a:prstGeom>
        </p:spPr>
      </p:pic>
      <p:sp>
        <p:nvSpPr>
          <p:cNvPr id="12" name="TextBox 11">
            <a:extLst>
              <a:ext uri="{FF2B5EF4-FFF2-40B4-BE49-F238E27FC236}">
                <a16:creationId xmlns:a16="http://schemas.microsoft.com/office/drawing/2014/main" id="{E8E77453-2E10-315C-07C6-E78372839115}"/>
              </a:ext>
            </a:extLst>
          </p:cNvPr>
          <p:cNvSpPr txBox="1"/>
          <p:nvPr/>
        </p:nvSpPr>
        <p:spPr>
          <a:xfrm>
            <a:off x="6430920" y="2804174"/>
            <a:ext cx="1007250" cy="400110"/>
          </a:xfrm>
          <a:prstGeom prst="rect">
            <a:avLst/>
          </a:prstGeom>
          <a:noFill/>
        </p:spPr>
        <p:txBody>
          <a:bodyPr wrap="square" rtlCol="0">
            <a:spAutoFit/>
          </a:bodyPr>
          <a:lstStyle/>
          <a:p>
            <a:r>
              <a:rPr lang="en-US" sz="2000">
                <a:solidFill>
                  <a:srgbClr val="2E7EFF"/>
                </a:solidFill>
              </a:rPr>
              <a:t>for</a:t>
            </a:r>
            <a:endParaRPr lang="en-US">
              <a:solidFill>
                <a:srgbClr val="2E7EFF"/>
              </a:solidFill>
            </a:endParaRPr>
          </a:p>
        </p:txBody>
      </p:sp>
      <p:pic>
        <p:nvPicPr>
          <p:cNvPr id="13" name="Picture 12">
            <a:extLst>
              <a:ext uri="{FF2B5EF4-FFF2-40B4-BE49-F238E27FC236}">
                <a16:creationId xmlns:a16="http://schemas.microsoft.com/office/drawing/2014/main" id="{E4CB26BE-85E5-7272-2B8F-772FB71A5826}"/>
              </a:ext>
            </a:extLst>
          </p:cNvPr>
          <p:cNvPicPr>
            <a:picLocks noChangeAspect="1"/>
          </p:cNvPicPr>
          <p:nvPr/>
        </p:nvPicPr>
        <p:blipFill>
          <a:blip r:embed="rId5"/>
          <a:srcRect l="18520" t="35803" r="69534" b="50138"/>
          <a:stretch/>
        </p:blipFill>
        <p:spPr>
          <a:xfrm>
            <a:off x="4996762" y="3276490"/>
            <a:ext cx="1404051" cy="369332"/>
          </a:xfrm>
          <a:prstGeom prst="rect">
            <a:avLst/>
          </a:prstGeom>
        </p:spPr>
      </p:pic>
      <p:pic>
        <p:nvPicPr>
          <p:cNvPr id="14" name="Picture 13">
            <a:extLst>
              <a:ext uri="{FF2B5EF4-FFF2-40B4-BE49-F238E27FC236}">
                <a16:creationId xmlns:a16="http://schemas.microsoft.com/office/drawing/2014/main" id="{F9A70FD0-0644-FB58-7506-5B8093A0E9D3}"/>
              </a:ext>
            </a:extLst>
          </p:cNvPr>
          <p:cNvPicPr>
            <a:picLocks noChangeAspect="1"/>
          </p:cNvPicPr>
          <p:nvPr/>
        </p:nvPicPr>
        <p:blipFill>
          <a:blip r:embed="rId5"/>
          <a:srcRect l="57765" t="21512" r="30289" b="61095"/>
          <a:stretch/>
        </p:blipFill>
        <p:spPr>
          <a:xfrm>
            <a:off x="5026869" y="2804174"/>
            <a:ext cx="1404051" cy="456927"/>
          </a:xfrm>
          <a:prstGeom prst="rect">
            <a:avLst/>
          </a:prstGeom>
        </p:spPr>
      </p:pic>
      <p:pic>
        <p:nvPicPr>
          <p:cNvPr id="15" name="Picture 14">
            <a:extLst>
              <a:ext uri="{FF2B5EF4-FFF2-40B4-BE49-F238E27FC236}">
                <a16:creationId xmlns:a16="http://schemas.microsoft.com/office/drawing/2014/main" id="{E83E0135-22DC-A08D-69C3-E007FF14817C}"/>
              </a:ext>
            </a:extLst>
          </p:cNvPr>
          <p:cNvPicPr>
            <a:picLocks noChangeAspect="1"/>
          </p:cNvPicPr>
          <p:nvPr/>
        </p:nvPicPr>
        <p:blipFill>
          <a:blip r:embed="rId5"/>
          <a:srcRect l="39656" t="34458" r="48979" b="48148"/>
          <a:stretch/>
        </p:blipFill>
        <p:spPr>
          <a:xfrm>
            <a:off x="6943122" y="3200810"/>
            <a:ext cx="1227178" cy="419753"/>
          </a:xfrm>
          <a:prstGeom prst="rect">
            <a:avLst/>
          </a:prstGeom>
        </p:spPr>
      </p:pic>
      <p:sp>
        <p:nvSpPr>
          <p:cNvPr id="16" name="TextBox 15">
            <a:extLst>
              <a:ext uri="{FF2B5EF4-FFF2-40B4-BE49-F238E27FC236}">
                <a16:creationId xmlns:a16="http://schemas.microsoft.com/office/drawing/2014/main" id="{E8945994-D9FF-D7DC-915B-7C8CCA732195}"/>
              </a:ext>
            </a:extLst>
          </p:cNvPr>
          <p:cNvSpPr txBox="1"/>
          <p:nvPr/>
        </p:nvSpPr>
        <p:spPr>
          <a:xfrm>
            <a:off x="6430919" y="3261101"/>
            <a:ext cx="1007250" cy="400110"/>
          </a:xfrm>
          <a:prstGeom prst="rect">
            <a:avLst/>
          </a:prstGeom>
          <a:noFill/>
        </p:spPr>
        <p:txBody>
          <a:bodyPr wrap="square" rtlCol="0">
            <a:spAutoFit/>
          </a:bodyPr>
          <a:lstStyle/>
          <a:p>
            <a:r>
              <a:rPr lang="en-US" sz="2000">
                <a:solidFill>
                  <a:srgbClr val="2E7EFF"/>
                </a:solidFill>
              </a:rPr>
              <a:t>for</a:t>
            </a:r>
            <a:endParaRPr lang="en-US">
              <a:solidFill>
                <a:srgbClr val="2E7EFF"/>
              </a:solidFill>
            </a:endParaRPr>
          </a:p>
        </p:txBody>
      </p:sp>
      <p:pic>
        <p:nvPicPr>
          <p:cNvPr id="17" name="Picture 16">
            <a:extLst>
              <a:ext uri="{FF2B5EF4-FFF2-40B4-BE49-F238E27FC236}">
                <a16:creationId xmlns:a16="http://schemas.microsoft.com/office/drawing/2014/main" id="{9B0AAE10-A605-8439-587C-B06EF5476FB2}"/>
              </a:ext>
            </a:extLst>
          </p:cNvPr>
          <p:cNvPicPr>
            <a:picLocks noChangeAspect="1"/>
          </p:cNvPicPr>
          <p:nvPr/>
        </p:nvPicPr>
        <p:blipFill>
          <a:blip r:embed="rId5"/>
          <a:srcRect l="51643" t="34119" r="25071" b="49539"/>
          <a:stretch/>
        </p:blipFill>
        <p:spPr>
          <a:xfrm>
            <a:off x="5204309" y="3688840"/>
            <a:ext cx="2736780" cy="429298"/>
          </a:xfrm>
          <a:prstGeom prst="rect">
            <a:avLst/>
          </a:prstGeom>
        </p:spPr>
      </p:pic>
      <p:sp>
        <p:nvSpPr>
          <p:cNvPr id="18" name="Rectangle: Rounded Corners 17">
            <a:extLst>
              <a:ext uri="{FF2B5EF4-FFF2-40B4-BE49-F238E27FC236}">
                <a16:creationId xmlns:a16="http://schemas.microsoft.com/office/drawing/2014/main" id="{4325F72E-493B-1170-F99E-354C156E07A2}"/>
              </a:ext>
            </a:extLst>
          </p:cNvPr>
          <p:cNvSpPr/>
          <p:nvPr/>
        </p:nvSpPr>
        <p:spPr>
          <a:xfrm>
            <a:off x="4901317" y="2693192"/>
            <a:ext cx="3268983" cy="1656080"/>
          </a:xfrm>
          <a:prstGeom prst="round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C7D196A-229D-5B13-6430-6CDA7BF30DC1}"/>
                  </a:ext>
                </a:extLst>
              </p:cNvPr>
              <p:cNvSpPr txBox="1"/>
              <p:nvPr/>
            </p:nvSpPr>
            <p:spPr>
              <a:xfrm>
                <a:off x="8270258" y="3244233"/>
                <a:ext cx="49372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9" name="TextBox 18">
                <a:extLst>
                  <a:ext uri="{FF2B5EF4-FFF2-40B4-BE49-F238E27FC236}">
                    <a16:creationId xmlns:a16="http://schemas.microsoft.com/office/drawing/2014/main" id="{1C7D196A-229D-5B13-6430-6CDA7BF30DC1}"/>
                  </a:ext>
                </a:extLst>
              </p:cNvPr>
              <p:cNvSpPr txBox="1">
                <a:spLocks noRot="1" noChangeAspect="1" noMove="1" noResize="1" noEditPoints="1" noAdjustHandles="1" noChangeArrowheads="1" noChangeShapeType="1" noTextEdit="1"/>
              </p:cNvSpPr>
              <p:nvPr/>
            </p:nvSpPr>
            <p:spPr>
              <a:xfrm>
                <a:off x="8270258" y="3244233"/>
                <a:ext cx="493725" cy="553998"/>
              </a:xfrm>
              <a:prstGeom prst="rect">
                <a:avLst/>
              </a:prstGeom>
              <a:blipFill>
                <a:blip r:embed="rId6"/>
                <a:stretch>
                  <a:fillRect/>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320F3B81-DF6B-29BB-6F51-37E3694724B3}"/>
              </a:ext>
            </a:extLst>
          </p:cNvPr>
          <p:cNvPicPr>
            <a:picLocks noChangeAspect="1"/>
          </p:cNvPicPr>
          <p:nvPr/>
        </p:nvPicPr>
        <p:blipFill>
          <a:blip r:embed="rId5"/>
          <a:srcRect l="37789" t="72726" r="37118" b="10932"/>
          <a:stretch/>
        </p:blipFill>
        <p:spPr>
          <a:xfrm>
            <a:off x="8709481" y="3332850"/>
            <a:ext cx="3128499" cy="455408"/>
          </a:xfrm>
          <a:prstGeom prst="rect">
            <a:avLst/>
          </a:prstGeom>
        </p:spPr>
      </p:pic>
      <p:pic>
        <p:nvPicPr>
          <p:cNvPr id="22" name="Picture 21">
            <a:extLst>
              <a:ext uri="{FF2B5EF4-FFF2-40B4-BE49-F238E27FC236}">
                <a16:creationId xmlns:a16="http://schemas.microsoft.com/office/drawing/2014/main" id="{060C7070-8368-3514-1629-79FB184F1B7D}"/>
              </a:ext>
            </a:extLst>
          </p:cNvPr>
          <p:cNvPicPr>
            <a:picLocks noChangeAspect="1"/>
          </p:cNvPicPr>
          <p:nvPr/>
        </p:nvPicPr>
        <p:blipFill>
          <a:blip r:embed="rId7"/>
          <a:srcRect l="10141" t="52309" r="13497"/>
          <a:stretch/>
        </p:blipFill>
        <p:spPr>
          <a:xfrm>
            <a:off x="181390" y="5317379"/>
            <a:ext cx="3568370" cy="897678"/>
          </a:xfrm>
          <a:prstGeom prst="rect">
            <a:avLst/>
          </a:prstGeom>
        </p:spPr>
      </p:pic>
      <p:pic>
        <p:nvPicPr>
          <p:cNvPr id="23" name="Picture 22">
            <a:extLst>
              <a:ext uri="{FF2B5EF4-FFF2-40B4-BE49-F238E27FC236}">
                <a16:creationId xmlns:a16="http://schemas.microsoft.com/office/drawing/2014/main" id="{CA12F921-084A-2895-C5E8-6AA4B845BA44}"/>
              </a:ext>
            </a:extLst>
          </p:cNvPr>
          <p:cNvPicPr>
            <a:picLocks noChangeAspect="1"/>
          </p:cNvPicPr>
          <p:nvPr/>
        </p:nvPicPr>
        <p:blipFill>
          <a:blip r:embed="rId7"/>
          <a:srcRect l="41945" t="17093" r="5695" b="66164"/>
          <a:stretch/>
        </p:blipFill>
        <p:spPr>
          <a:xfrm>
            <a:off x="294640" y="6371970"/>
            <a:ext cx="2195830" cy="282830"/>
          </a:xfrm>
          <a:prstGeom prst="rect">
            <a:avLst/>
          </a:prstGeom>
        </p:spPr>
      </p:pic>
      <p:pic>
        <p:nvPicPr>
          <p:cNvPr id="25" name="Picture 24">
            <a:extLst>
              <a:ext uri="{FF2B5EF4-FFF2-40B4-BE49-F238E27FC236}">
                <a16:creationId xmlns:a16="http://schemas.microsoft.com/office/drawing/2014/main" id="{1ED9C300-D053-6E5C-3CDF-2671C8CA7170}"/>
              </a:ext>
            </a:extLst>
          </p:cNvPr>
          <p:cNvPicPr>
            <a:picLocks noChangeAspect="1"/>
          </p:cNvPicPr>
          <p:nvPr/>
        </p:nvPicPr>
        <p:blipFill>
          <a:blip r:embed="rId8"/>
          <a:srcRect t="1" r="19025" b="62808"/>
          <a:stretch/>
        </p:blipFill>
        <p:spPr>
          <a:xfrm>
            <a:off x="5575757" y="4995252"/>
            <a:ext cx="5389002" cy="474715"/>
          </a:xfrm>
          <a:prstGeom prst="rect">
            <a:avLst/>
          </a:prstGeom>
        </p:spPr>
      </p:pic>
      <p:pic>
        <p:nvPicPr>
          <p:cNvPr id="26" name="Picture 25">
            <a:extLst>
              <a:ext uri="{FF2B5EF4-FFF2-40B4-BE49-F238E27FC236}">
                <a16:creationId xmlns:a16="http://schemas.microsoft.com/office/drawing/2014/main" id="{AF5F3D55-0451-82B7-D013-0C700D5E3313}"/>
              </a:ext>
            </a:extLst>
          </p:cNvPr>
          <p:cNvPicPr>
            <a:picLocks noChangeAspect="1"/>
          </p:cNvPicPr>
          <p:nvPr/>
        </p:nvPicPr>
        <p:blipFill>
          <a:blip r:embed="rId8"/>
          <a:srcRect l="22638" t="63338" r="-198" b="-529"/>
          <a:stretch/>
        </p:blipFill>
        <p:spPr>
          <a:xfrm>
            <a:off x="5613053" y="5723961"/>
            <a:ext cx="5808134" cy="534164"/>
          </a:xfrm>
          <a:prstGeom prst="rect">
            <a:avLst/>
          </a:prstGeom>
        </p:spPr>
      </p:pic>
    </p:spTree>
    <p:extLst>
      <p:ext uri="{BB962C8B-B14F-4D97-AF65-F5344CB8AC3E}">
        <p14:creationId xmlns:p14="http://schemas.microsoft.com/office/powerpoint/2010/main" val="38643156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5DAF92F-5038-E459-728C-A019537B6724}"/>
                  </a:ext>
                </a:extLst>
              </p:cNvPr>
              <p:cNvSpPr>
                <a:spLocks noGrp="1"/>
              </p:cNvSpPr>
              <p:nvPr>
                <p:ph type="title"/>
              </p:nvPr>
            </p:nvSpPr>
            <p:spPr/>
            <p:txBody>
              <a:bodyPr/>
              <a:lstStyle/>
              <a:p>
                <a:r>
                  <a:rPr lang="en-US"/>
                  <a:t>More specifications of </a:t>
                </a:r>
                <a14:m>
                  <m:oMath xmlns:m="http://schemas.openxmlformats.org/officeDocument/2006/math">
                    <m:sSup>
                      <m:sSupPr>
                        <m:ctrlPr>
                          <a:rPr lang="en-US" i="1" smtClean="0">
                            <a:latin typeface="Cambria Math" panose="02040503050406030204" pitchFamily="18" charset="0"/>
                          </a:rPr>
                        </m:ctrlPr>
                      </m:sSupPr>
                      <m:e>
                        <m:r>
                          <a:rPr lang="es-ES" b="0" i="1" smtClean="0">
                            <a:latin typeface="Cambria Math" panose="02040503050406030204" pitchFamily="18" charset="0"/>
                          </a:rPr>
                          <m:t>𝑆</m:t>
                        </m:r>
                      </m:e>
                      <m:sup>
                        <m:r>
                          <a:rPr lang="es-ES" b="0" i="1" smtClean="0">
                            <a:latin typeface="Cambria Math" panose="02040503050406030204" pitchFamily="18" charset="0"/>
                          </a:rPr>
                          <m:t>𝑄𝑀</m:t>
                        </m:r>
                      </m:sup>
                    </m:sSup>
                  </m:oMath>
                </a14:m>
                <a:endParaRPr lang="en-US"/>
              </a:p>
            </p:txBody>
          </p:sp>
        </mc:Choice>
        <mc:Fallback xmlns="">
          <p:sp>
            <p:nvSpPr>
              <p:cNvPr id="2" name="Title 1">
                <a:extLst>
                  <a:ext uri="{FF2B5EF4-FFF2-40B4-BE49-F238E27FC236}">
                    <a16:creationId xmlns:a16="http://schemas.microsoft.com/office/drawing/2014/main" id="{A5DAF92F-5038-E459-728C-A019537B6724}"/>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7B93786-6943-559D-DEC0-7C18A9545582}"/>
              </a:ext>
            </a:extLst>
          </p:cNvPr>
          <p:cNvPicPr>
            <a:picLocks noChangeAspect="1"/>
          </p:cNvPicPr>
          <p:nvPr/>
        </p:nvPicPr>
        <p:blipFill>
          <a:blip r:embed="rId3"/>
          <a:stretch>
            <a:fillRect/>
          </a:stretch>
        </p:blipFill>
        <p:spPr>
          <a:xfrm>
            <a:off x="838200" y="2891155"/>
            <a:ext cx="10854882" cy="3195320"/>
          </a:xfrm>
          <a:prstGeom prst="rect">
            <a:avLst/>
          </a:prstGeom>
        </p:spPr>
      </p:pic>
      <p:pic>
        <p:nvPicPr>
          <p:cNvPr id="6" name="Picture 5">
            <a:extLst>
              <a:ext uri="{FF2B5EF4-FFF2-40B4-BE49-F238E27FC236}">
                <a16:creationId xmlns:a16="http://schemas.microsoft.com/office/drawing/2014/main" id="{ADC21402-200A-5562-CDBA-FB78C262F8C1}"/>
              </a:ext>
            </a:extLst>
          </p:cNvPr>
          <p:cNvPicPr>
            <a:picLocks noChangeAspect="1"/>
          </p:cNvPicPr>
          <p:nvPr/>
        </p:nvPicPr>
        <p:blipFill>
          <a:blip r:embed="rId4"/>
          <a:stretch>
            <a:fillRect/>
          </a:stretch>
        </p:blipFill>
        <p:spPr>
          <a:xfrm>
            <a:off x="838200" y="1690688"/>
            <a:ext cx="6769448" cy="1054154"/>
          </a:xfrm>
          <a:prstGeom prst="rect">
            <a:avLst/>
          </a:prstGeom>
        </p:spPr>
      </p:pic>
    </p:spTree>
    <p:extLst>
      <p:ext uri="{BB962C8B-B14F-4D97-AF65-F5344CB8AC3E}">
        <p14:creationId xmlns:p14="http://schemas.microsoft.com/office/powerpoint/2010/main" val="7299727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F1AE-92C9-2CE6-5774-701CC30E1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678068-158E-5ECB-C850-C6ADFD844719}"/>
              </a:ext>
            </a:extLst>
          </p:cNvPr>
          <p:cNvSpPr>
            <a:spLocks noGrp="1"/>
          </p:cNvSpPr>
          <p:nvPr>
            <p:ph type="title"/>
          </p:nvPr>
        </p:nvSpPr>
        <p:spPr>
          <a:xfrm>
            <a:off x="4421605" y="2766218"/>
            <a:ext cx="3348789" cy="1325563"/>
          </a:xfrm>
        </p:spPr>
        <p:txBody>
          <a:bodyPr>
            <a:normAutofit/>
          </a:bodyPr>
          <a:lstStyle/>
          <a:p>
            <a:r>
              <a:rPr lang="en-US" sz="6000"/>
              <a:t>BACKUPS</a:t>
            </a:r>
          </a:p>
        </p:txBody>
      </p:sp>
      <p:sp>
        <p:nvSpPr>
          <p:cNvPr id="3" name="TextBox 2">
            <a:extLst>
              <a:ext uri="{FF2B5EF4-FFF2-40B4-BE49-F238E27FC236}">
                <a16:creationId xmlns:a16="http://schemas.microsoft.com/office/drawing/2014/main" id="{D3D9145E-7CA5-640A-E2CE-7D0757D57088}"/>
              </a:ext>
            </a:extLst>
          </p:cNvPr>
          <p:cNvSpPr txBox="1"/>
          <p:nvPr/>
        </p:nvSpPr>
        <p:spPr>
          <a:xfrm>
            <a:off x="4570461" y="3907115"/>
            <a:ext cx="1491242" cy="369332"/>
          </a:xfrm>
          <a:prstGeom prst="rect">
            <a:avLst/>
          </a:prstGeom>
          <a:noFill/>
        </p:spPr>
        <p:txBody>
          <a:bodyPr wrap="none" rtlCol="0">
            <a:spAutoFit/>
          </a:bodyPr>
          <a:lstStyle/>
          <a:p>
            <a:r>
              <a:rPr lang="en-IT"/>
              <a:t>Second PART</a:t>
            </a:r>
          </a:p>
        </p:txBody>
      </p:sp>
    </p:spTree>
    <p:extLst>
      <p:ext uri="{BB962C8B-B14F-4D97-AF65-F5344CB8AC3E}">
        <p14:creationId xmlns:p14="http://schemas.microsoft.com/office/powerpoint/2010/main" val="7700079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FB80FB9-AE21-D373-FC91-A4FF8299C9A3}"/>
              </a:ext>
            </a:extLst>
          </p:cNvPr>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aturation sat="0"/>
                    </a14:imgEffect>
                  </a14:imgLayer>
                </a14:imgProps>
              </a:ext>
            </a:extLst>
          </a:blip>
          <a:srcRect r="9656"/>
          <a:stretch/>
        </p:blipFill>
        <p:spPr>
          <a:xfrm>
            <a:off x="3617187" y="643467"/>
            <a:ext cx="4957626" cy="5571066"/>
          </a:xfrm>
          <a:prstGeom prst="rect">
            <a:avLst/>
          </a:prstGeom>
        </p:spPr>
      </p:pic>
    </p:spTree>
    <p:extLst>
      <p:ext uri="{BB962C8B-B14F-4D97-AF65-F5344CB8AC3E}">
        <p14:creationId xmlns:p14="http://schemas.microsoft.com/office/powerpoint/2010/main" val="3291095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C258-2CCB-BE06-A7AD-83C9568D96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F61D950-62CF-0A8B-3EEF-F8FBD7CB5360}"/>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1F09B42-95CC-50AA-09A1-1345D5016940}"/>
              </a:ext>
            </a:extLst>
          </p:cNvPr>
          <p:cNvPicPr>
            <a:picLocks noChangeAspect="1"/>
          </p:cNvPicPr>
          <p:nvPr/>
        </p:nvPicPr>
        <p:blipFill>
          <a:blip r:embed="rId2"/>
          <a:stretch>
            <a:fillRect/>
          </a:stretch>
        </p:blipFill>
        <p:spPr>
          <a:xfrm>
            <a:off x="2721864" y="139700"/>
            <a:ext cx="6748272" cy="6858000"/>
          </a:xfrm>
          <a:prstGeom prst="rect">
            <a:avLst/>
          </a:prstGeom>
        </p:spPr>
      </p:pic>
    </p:spTree>
    <p:extLst>
      <p:ext uri="{BB962C8B-B14F-4D97-AF65-F5344CB8AC3E}">
        <p14:creationId xmlns:p14="http://schemas.microsoft.com/office/powerpoint/2010/main" val="3222977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4E93-D1EC-F597-087B-0EEDDBCEE34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2EC6E3-20B6-7F54-4432-6E7AA18BE939}"/>
              </a:ext>
            </a:extLst>
          </p:cNvPr>
          <p:cNvSpPr>
            <a:spLocks noGrp="1"/>
          </p:cNvSpPr>
          <p:nvPr>
            <p:ph type="title"/>
          </p:nvPr>
        </p:nvSpPr>
        <p:spPr>
          <a:xfrm>
            <a:off x="430237" y="238516"/>
            <a:ext cx="10515600" cy="1325563"/>
          </a:xfrm>
        </p:spPr>
        <p:txBody>
          <a:bodyPr>
            <a:normAutofit/>
          </a:bodyPr>
          <a:lstStyle/>
          <a:p>
            <a:r>
              <a:rPr lang="en-IT">
                <a:latin typeface="Calibri" panose="020F0502020204030204" pitchFamily="34" charset="0"/>
                <a:cs typeface="Calibri" panose="020F0502020204030204" pitchFamily="34" charset="0"/>
              </a:rPr>
              <a:t>How we can make </a:t>
            </a:r>
            <a:r>
              <a:rPr lang="en-GB">
                <a:solidFill>
                  <a:srgbClr val="000000"/>
                </a:solidFill>
                <a:effectLst/>
                <a:latin typeface="Calibri" panose="020F0502020204030204" pitchFamily="34" charset="0"/>
                <a:cs typeface="Calibri" panose="020F0502020204030204" pitchFamily="34" charset="0"/>
              </a:rPr>
              <a:t>creation of an entangled state of gravitons generated during inflation</a:t>
            </a:r>
            <a:endParaRPr lang="en-IT">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94E177EF-20A0-2C64-39E2-F41951BF0AB1}"/>
              </a:ext>
            </a:extLst>
          </p:cNvPr>
          <p:cNvSpPr>
            <a:spLocks noGrp="1"/>
          </p:cNvSpPr>
          <p:nvPr>
            <p:ph idx="1"/>
          </p:nvPr>
        </p:nvSpPr>
        <p:spPr>
          <a:xfrm>
            <a:off x="311247" y="1994437"/>
            <a:ext cx="11569505" cy="4351338"/>
          </a:xfrm>
        </p:spPr>
        <p:txBody>
          <a:bodyPr>
            <a:noAutofit/>
          </a:bodyPr>
          <a:lstStyle/>
          <a:p>
            <a:r>
              <a:rPr lang="en-GB" dirty="0">
                <a:solidFill>
                  <a:srgbClr val="000000"/>
                </a:solidFill>
                <a:effectLst/>
                <a:latin typeface="Helvetica" pitchFamily="2" charset="0"/>
              </a:rPr>
              <a:t>We introduce the relevant Hamiltonian for the creation of an entangled state of gravitons.</a:t>
            </a:r>
          </a:p>
          <a:p>
            <a:r>
              <a:rPr lang="en-GB" dirty="0">
                <a:solidFill>
                  <a:srgbClr val="000000"/>
                </a:solidFill>
                <a:latin typeface="Helvetica" pitchFamily="2" charset="0"/>
              </a:rPr>
              <a:t>W</a:t>
            </a:r>
            <a:r>
              <a:rPr lang="en-GB" dirty="0">
                <a:solidFill>
                  <a:srgbClr val="000000"/>
                </a:solidFill>
                <a:effectLst/>
                <a:latin typeface="Helvetica" pitchFamily="2" charset="0"/>
              </a:rPr>
              <a:t>e suggest a mechanism by which entangled states are created during inflation, via the interaction of gravitons and an </a:t>
            </a:r>
            <a:r>
              <a:rPr lang="en-GB" dirty="0" err="1">
                <a:solidFill>
                  <a:srgbClr val="000000"/>
                </a:solidFill>
                <a:effectLst/>
                <a:latin typeface="Helvetica" pitchFamily="2" charset="0"/>
              </a:rPr>
              <a:t>inflaton</a:t>
            </a:r>
            <a:r>
              <a:rPr lang="en-GB" dirty="0">
                <a:solidFill>
                  <a:srgbClr val="000000"/>
                </a:solidFill>
                <a:effectLst/>
                <a:latin typeface="Helvetica" pitchFamily="2" charset="0"/>
              </a:rPr>
              <a:t> in a classical, coherent state, such that it acts as a “pump” field. </a:t>
            </a:r>
          </a:p>
          <a:p>
            <a:endParaRPr lang="en-IT" dirty="0"/>
          </a:p>
        </p:txBody>
      </p:sp>
    </p:spTree>
    <p:extLst>
      <p:ext uri="{BB962C8B-B14F-4D97-AF65-F5344CB8AC3E}">
        <p14:creationId xmlns:p14="http://schemas.microsoft.com/office/powerpoint/2010/main" val="71788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095FB-AAA4-8A2D-5710-20559B1B2CC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B3634E0-4C1C-95CB-FCD6-1FDB0E6CB0D3}"/>
              </a:ext>
            </a:extLst>
          </p:cNvPr>
          <p:cNvSpPr>
            <a:spLocks noGrp="1"/>
          </p:cNvSpPr>
          <p:nvPr>
            <p:ph type="title"/>
          </p:nvPr>
        </p:nvSpPr>
        <p:spPr>
          <a:xfrm>
            <a:off x="430237" y="238516"/>
            <a:ext cx="10515600" cy="1325563"/>
          </a:xfrm>
        </p:spPr>
        <p:txBody>
          <a:bodyPr>
            <a:normAutofit/>
          </a:bodyPr>
          <a:lstStyle/>
          <a:p>
            <a:r>
              <a:rPr lang="en-IT">
                <a:latin typeface="Calibri" panose="020F0502020204030204" pitchFamily="34" charset="0"/>
                <a:cs typeface="Calibri" panose="020F0502020204030204" pitchFamily="34" charset="0"/>
              </a:rPr>
              <a:t>How we can make </a:t>
            </a:r>
            <a:r>
              <a:rPr lang="en-GB">
                <a:solidFill>
                  <a:srgbClr val="000000"/>
                </a:solidFill>
                <a:effectLst/>
                <a:latin typeface="Calibri" panose="020F0502020204030204" pitchFamily="34" charset="0"/>
                <a:cs typeface="Calibri" panose="020F0502020204030204" pitchFamily="34" charset="0"/>
              </a:rPr>
              <a:t>creation of an entangled state of gravitons generated during inflation</a:t>
            </a:r>
            <a:endParaRPr lang="en-IT">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8860BA3D-F4D8-DDB6-7500-D7093C28955C}"/>
              </a:ext>
            </a:extLst>
          </p:cNvPr>
          <p:cNvSpPr>
            <a:spLocks noGrp="1"/>
          </p:cNvSpPr>
          <p:nvPr>
            <p:ph idx="1"/>
          </p:nvPr>
        </p:nvSpPr>
        <p:spPr>
          <a:xfrm>
            <a:off x="311247" y="1994437"/>
            <a:ext cx="11569505" cy="4351338"/>
          </a:xfrm>
        </p:spPr>
        <p:txBody>
          <a:bodyPr>
            <a:noAutofit/>
          </a:bodyPr>
          <a:lstStyle/>
          <a:p>
            <a:r>
              <a:rPr lang="en-GB" dirty="0">
                <a:solidFill>
                  <a:srgbClr val="000000"/>
                </a:solidFill>
                <a:effectLst/>
                <a:latin typeface="Helvetica" pitchFamily="2" charset="0"/>
              </a:rPr>
              <a:t>We introduce the relevant Hamiltonian for the creation of an entangled state of gravitons.</a:t>
            </a:r>
          </a:p>
          <a:p>
            <a:r>
              <a:rPr lang="en-GB" dirty="0">
                <a:solidFill>
                  <a:srgbClr val="000000"/>
                </a:solidFill>
                <a:latin typeface="Helvetica" pitchFamily="2" charset="0"/>
              </a:rPr>
              <a:t>W</a:t>
            </a:r>
            <a:r>
              <a:rPr lang="en-GB" dirty="0">
                <a:solidFill>
                  <a:srgbClr val="000000"/>
                </a:solidFill>
                <a:effectLst/>
                <a:latin typeface="Helvetica" pitchFamily="2" charset="0"/>
              </a:rPr>
              <a:t>e suggest a mechanism by which entangled states are created during inflation, via the interaction of gravitons and an </a:t>
            </a:r>
            <a:r>
              <a:rPr lang="en-GB" dirty="0" err="1">
                <a:solidFill>
                  <a:srgbClr val="000000"/>
                </a:solidFill>
                <a:effectLst/>
                <a:latin typeface="Helvetica" pitchFamily="2" charset="0"/>
              </a:rPr>
              <a:t>inflaton</a:t>
            </a:r>
            <a:r>
              <a:rPr lang="en-GB" dirty="0">
                <a:solidFill>
                  <a:srgbClr val="000000"/>
                </a:solidFill>
                <a:effectLst/>
                <a:latin typeface="Helvetica" pitchFamily="2" charset="0"/>
              </a:rPr>
              <a:t> in a classical, coherent state, such that it acts as a “pump” field. </a:t>
            </a:r>
          </a:p>
          <a:p>
            <a:r>
              <a:rPr lang="en-GB" dirty="0">
                <a:solidFill>
                  <a:srgbClr val="000000"/>
                </a:solidFill>
                <a:effectLst/>
                <a:latin typeface="Helvetica" pitchFamily="2" charset="0"/>
              </a:rPr>
              <a:t>Then, we describe plausible processes by which the quantum nature of the tensor fluctuations of the metric field (i.e. gravitons) during inflation is made explicit.</a:t>
            </a:r>
          </a:p>
          <a:p>
            <a:endParaRPr lang="en-IT" dirty="0"/>
          </a:p>
        </p:txBody>
      </p:sp>
    </p:spTree>
    <p:extLst>
      <p:ext uri="{BB962C8B-B14F-4D97-AF65-F5344CB8AC3E}">
        <p14:creationId xmlns:p14="http://schemas.microsoft.com/office/powerpoint/2010/main" val="1345367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71409-CECE-C407-14B8-F36F4A6E879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00D0063-42D7-0933-0AF0-0126D7946CF3}"/>
              </a:ext>
            </a:extLst>
          </p:cNvPr>
          <p:cNvSpPr>
            <a:spLocks noGrp="1"/>
          </p:cNvSpPr>
          <p:nvPr>
            <p:ph type="title"/>
          </p:nvPr>
        </p:nvSpPr>
        <p:spPr>
          <a:xfrm>
            <a:off x="430237" y="238516"/>
            <a:ext cx="10515600" cy="1325563"/>
          </a:xfrm>
        </p:spPr>
        <p:txBody>
          <a:bodyPr>
            <a:normAutofit/>
          </a:bodyPr>
          <a:lstStyle/>
          <a:p>
            <a:r>
              <a:rPr lang="en-IT">
                <a:latin typeface="Calibri" panose="020F0502020204030204" pitchFamily="34" charset="0"/>
                <a:cs typeface="Calibri" panose="020F0502020204030204" pitchFamily="34" charset="0"/>
              </a:rPr>
              <a:t>How we can make </a:t>
            </a:r>
            <a:r>
              <a:rPr lang="en-GB">
                <a:solidFill>
                  <a:srgbClr val="000000"/>
                </a:solidFill>
                <a:effectLst/>
                <a:latin typeface="Calibri" panose="020F0502020204030204" pitchFamily="34" charset="0"/>
                <a:cs typeface="Calibri" panose="020F0502020204030204" pitchFamily="34" charset="0"/>
              </a:rPr>
              <a:t>creation of an entangled state of gravitons generated during inflation</a:t>
            </a:r>
            <a:endParaRPr lang="en-IT">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A3506AE5-4D1E-D26B-AAF6-F9D7B65D82E6}"/>
              </a:ext>
            </a:extLst>
          </p:cNvPr>
          <p:cNvSpPr>
            <a:spLocks noGrp="1"/>
          </p:cNvSpPr>
          <p:nvPr>
            <p:ph idx="1"/>
          </p:nvPr>
        </p:nvSpPr>
        <p:spPr>
          <a:xfrm>
            <a:off x="311247" y="1994437"/>
            <a:ext cx="11569505" cy="4351338"/>
          </a:xfrm>
        </p:spPr>
        <p:txBody>
          <a:bodyPr>
            <a:noAutofit/>
          </a:bodyPr>
          <a:lstStyle/>
          <a:p>
            <a:r>
              <a:rPr lang="en-GB">
                <a:solidFill>
                  <a:srgbClr val="000000"/>
                </a:solidFill>
                <a:effectLst/>
                <a:latin typeface="Helvetica" pitchFamily="2" charset="0"/>
              </a:rPr>
              <a:t>We introduce the relevant Hamiltonian for the creation of an entangled state of gravitons.</a:t>
            </a:r>
          </a:p>
          <a:p>
            <a:r>
              <a:rPr lang="en-GB">
                <a:solidFill>
                  <a:srgbClr val="000000"/>
                </a:solidFill>
                <a:latin typeface="Helvetica" pitchFamily="2" charset="0"/>
              </a:rPr>
              <a:t>W</a:t>
            </a:r>
            <a:r>
              <a:rPr lang="en-GB">
                <a:solidFill>
                  <a:srgbClr val="000000"/>
                </a:solidFill>
                <a:effectLst/>
                <a:latin typeface="Helvetica" pitchFamily="2" charset="0"/>
              </a:rPr>
              <a:t>e suggest a mechanism by which entangled states are created during inflation, via the interaction of gravitons and an </a:t>
            </a:r>
            <a:r>
              <a:rPr lang="en-GB" err="1">
                <a:solidFill>
                  <a:srgbClr val="000000"/>
                </a:solidFill>
                <a:effectLst/>
                <a:latin typeface="Helvetica" pitchFamily="2" charset="0"/>
              </a:rPr>
              <a:t>inflaton</a:t>
            </a:r>
            <a:r>
              <a:rPr lang="en-GB">
                <a:solidFill>
                  <a:srgbClr val="000000"/>
                </a:solidFill>
                <a:effectLst/>
                <a:latin typeface="Helvetica" pitchFamily="2" charset="0"/>
              </a:rPr>
              <a:t> in a classical, coherent state, such that it acts as a “pump” field. </a:t>
            </a:r>
          </a:p>
          <a:p>
            <a:r>
              <a:rPr lang="en-GB">
                <a:solidFill>
                  <a:srgbClr val="000000"/>
                </a:solidFill>
                <a:effectLst/>
                <a:latin typeface="Helvetica" pitchFamily="2" charset="0"/>
              </a:rPr>
              <a:t>Then, we describe plausible processes by which the quantum nature of the tensor fluctuations of the metric field (i.e. gravitons) during inflation is made explicit.</a:t>
            </a:r>
          </a:p>
          <a:p>
            <a:r>
              <a:rPr lang="en-GB">
                <a:solidFill>
                  <a:srgbClr val="000000"/>
                </a:solidFill>
                <a:effectLst/>
                <a:latin typeface="Helvetica" pitchFamily="2" charset="0"/>
              </a:rPr>
              <a:t>We study how, through interaction with their environment, gravitons may imprint this </a:t>
            </a:r>
            <a:r>
              <a:rPr lang="en-GB" err="1">
                <a:solidFill>
                  <a:srgbClr val="000000"/>
                </a:solidFill>
                <a:effectLst/>
                <a:latin typeface="Helvetica" pitchFamily="2" charset="0"/>
              </a:rPr>
              <a:t>quantumness</a:t>
            </a:r>
            <a:r>
              <a:rPr lang="en-GB">
                <a:solidFill>
                  <a:srgbClr val="000000"/>
                </a:solidFill>
                <a:effectLst/>
                <a:latin typeface="Helvetica" pitchFamily="2" charset="0"/>
              </a:rPr>
              <a:t> into some observable quantity. </a:t>
            </a:r>
          </a:p>
          <a:p>
            <a:r>
              <a:rPr lang="en-GB">
                <a:solidFill>
                  <a:srgbClr val="000000"/>
                </a:solidFill>
                <a:effectLst/>
                <a:latin typeface="Helvetica" pitchFamily="2" charset="0"/>
              </a:rPr>
              <a:t>We then propose what this observable quantity might be.</a:t>
            </a:r>
          </a:p>
          <a:p>
            <a:endParaRPr lang="en-IT"/>
          </a:p>
        </p:txBody>
      </p:sp>
    </p:spTree>
    <p:extLst>
      <p:ext uri="{BB962C8B-B14F-4D97-AF65-F5344CB8AC3E}">
        <p14:creationId xmlns:p14="http://schemas.microsoft.com/office/powerpoint/2010/main" val="3366901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B1534-C1DF-07A8-D13A-145135B002B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5A359248-81AE-E6CD-D6D2-19AD4C249AA5}"/>
              </a:ext>
            </a:extLst>
          </p:cNvPr>
          <p:cNvSpPr>
            <a:spLocks noGrp="1"/>
          </p:cNvSpPr>
          <p:nvPr>
            <p:ph type="title"/>
          </p:nvPr>
        </p:nvSpPr>
        <p:spPr>
          <a:xfrm>
            <a:off x="838200" y="365125"/>
            <a:ext cx="10515600" cy="1325563"/>
          </a:xfrm>
        </p:spPr>
        <p:txBody>
          <a:bodyPr/>
          <a:lstStyle/>
          <a:p>
            <a:r>
              <a:rPr lang="es-ES" dirty="0" err="1"/>
              <a:t>Entanglement</a:t>
            </a:r>
            <a:r>
              <a:rPr lang="es-ES" dirty="0"/>
              <a:t> as a quantum </a:t>
            </a:r>
            <a:r>
              <a:rPr lang="es-ES" dirty="0" err="1"/>
              <a:t>property</a:t>
            </a:r>
            <a:endParaRPr lang="en-US" dirty="0"/>
          </a:p>
        </p:txBody>
      </p:sp>
      <p:sp>
        <p:nvSpPr>
          <p:cNvPr id="2" name="TextBox 1">
            <a:extLst>
              <a:ext uri="{FF2B5EF4-FFF2-40B4-BE49-F238E27FC236}">
                <a16:creationId xmlns:a16="http://schemas.microsoft.com/office/drawing/2014/main" id="{813C4FA7-694B-29B2-14FB-441110B85D9E}"/>
              </a:ext>
            </a:extLst>
          </p:cNvPr>
          <p:cNvSpPr txBox="1"/>
          <p:nvPr/>
        </p:nvSpPr>
        <p:spPr>
          <a:xfrm>
            <a:off x="1026941" y="2053272"/>
            <a:ext cx="10326859" cy="3539430"/>
          </a:xfrm>
          <a:prstGeom prst="rect">
            <a:avLst/>
          </a:prstGeom>
          <a:noFill/>
        </p:spPr>
        <p:txBody>
          <a:bodyPr wrap="square">
            <a:spAutoFit/>
          </a:bodyPr>
          <a:lstStyle/>
          <a:p>
            <a:pPr>
              <a:buNone/>
            </a:pPr>
            <a:r>
              <a:rPr lang="en-GB" sz="2800" dirty="0">
                <a:solidFill>
                  <a:srgbClr val="000000"/>
                </a:solidFill>
                <a:latin typeface="Helvetica" pitchFamily="2" charset="0"/>
              </a:rPr>
              <a:t>Let me</a:t>
            </a:r>
            <a:r>
              <a:rPr lang="en-GB" sz="2800" dirty="0">
                <a:solidFill>
                  <a:srgbClr val="000000"/>
                </a:solidFill>
                <a:effectLst/>
                <a:latin typeface="Helvetica" pitchFamily="2" charset="0"/>
              </a:rPr>
              <a:t> briefly review what is known to be the “most quantum aspect” in quantum mechanics and quantum optics: </a:t>
            </a:r>
            <a:r>
              <a:rPr lang="en-GB" sz="2800" b="1" dirty="0">
                <a:solidFill>
                  <a:srgbClr val="000000"/>
                </a:solidFill>
                <a:effectLst/>
                <a:latin typeface="Helvetica" pitchFamily="2" charset="0"/>
              </a:rPr>
              <a:t>entanglement. </a:t>
            </a:r>
          </a:p>
          <a:p>
            <a:pPr>
              <a:buNone/>
            </a:pPr>
            <a:endParaRPr lang="en-GB" sz="2800" dirty="0">
              <a:solidFill>
                <a:srgbClr val="000000"/>
              </a:solidFill>
              <a:latin typeface="Helvetica" pitchFamily="2" charset="0"/>
            </a:endParaRPr>
          </a:p>
          <a:p>
            <a:pPr>
              <a:buNone/>
            </a:pPr>
            <a:r>
              <a:rPr lang="en-GB" sz="2800" dirty="0">
                <a:solidFill>
                  <a:srgbClr val="000000"/>
                </a:solidFill>
                <a:effectLst/>
                <a:latin typeface="Helvetica" pitchFamily="2" charset="0"/>
              </a:rPr>
              <a:t>This effect makes the quantum nature of a system appear in a very explicit manner; if we are hoping to find traces of </a:t>
            </a:r>
            <a:r>
              <a:rPr lang="en-GB" sz="2800" dirty="0" err="1">
                <a:solidFill>
                  <a:srgbClr val="000000"/>
                </a:solidFill>
                <a:effectLst/>
                <a:latin typeface="Helvetica" pitchFamily="2" charset="0"/>
              </a:rPr>
              <a:t>quantumness</a:t>
            </a:r>
            <a:r>
              <a:rPr lang="en-GB" sz="2800" dirty="0">
                <a:solidFill>
                  <a:srgbClr val="000000"/>
                </a:solidFill>
                <a:effectLst/>
                <a:latin typeface="Helvetica" pitchFamily="2" charset="0"/>
              </a:rPr>
              <a:t> in some observable, </a:t>
            </a:r>
            <a:r>
              <a:rPr lang="en-GB" sz="2800" b="1" dirty="0">
                <a:solidFill>
                  <a:srgbClr val="000000"/>
                </a:solidFill>
                <a:effectLst/>
                <a:latin typeface="Helvetica" pitchFamily="2" charset="0"/>
              </a:rPr>
              <a:t>entanglement</a:t>
            </a:r>
            <a:r>
              <a:rPr lang="en-GB" sz="2800" dirty="0">
                <a:solidFill>
                  <a:srgbClr val="000000"/>
                </a:solidFill>
                <a:effectLst/>
                <a:latin typeface="Helvetica" pitchFamily="2" charset="0"/>
              </a:rPr>
              <a:t> is what we should aim for.</a:t>
            </a:r>
          </a:p>
        </p:txBody>
      </p:sp>
    </p:spTree>
    <p:extLst>
      <p:ext uri="{BB962C8B-B14F-4D97-AF65-F5344CB8AC3E}">
        <p14:creationId xmlns:p14="http://schemas.microsoft.com/office/powerpoint/2010/main" val="3913094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F4724-1EAE-A9DB-9D91-822B53F5E1D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1F6442E-D068-F0FA-2E60-2865B8CE1042}"/>
              </a:ext>
            </a:extLst>
          </p:cNvPr>
          <p:cNvSpPr>
            <a:spLocks noGrp="1"/>
          </p:cNvSpPr>
          <p:nvPr>
            <p:ph type="title"/>
          </p:nvPr>
        </p:nvSpPr>
        <p:spPr>
          <a:xfrm>
            <a:off x="838200" y="365125"/>
            <a:ext cx="10515600" cy="1325563"/>
          </a:xfrm>
        </p:spPr>
        <p:txBody>
          <a:bodyPr/>
          <a:lstStyle/>
          <a:p>
            <a:r>
              <a:rPr lang="es-ES" dirty="0" err="1"/>
              <a:t>Entanglement</a:t>
            </a:r>
            <a:r>
              <a:rPr lang="es-ES" dirty="0"/>
              <a:t> as a quantum </a:t>
            </a:r>
            <a:r>
              <a:rPr lang="es-ES" dirty="0" err="1"/>
              <a:t>property</a:t>
            </a:r>
            <a:endParaRPr lang="en-US" dirty="0"/>
          </a:p>
        </p:txBody>
      </p:sp>
      <p:sp>
        <p:nvSpPr>
          <p:cNvPr id="11" name="TextBox 10">
            <a:extLst>
              <a:ext uri="{FF2B5EF4-FFF2-40B4-BE49-F238E27FC236}">
                <a16:creationId xmlns:a16="http://schemas.microsoft.com/office/drawing/2014/main" id="{59BD515B-CDDE-A3CE-0815-1D95A1F293F8}"/>
              </a:ext>
            </a:extLst>
          </p:cNvPr>
          <p:cNvSpPr txBox="1"/>
          <p:nvPr/>
        </p:nvSpPr>
        <p:spPr>
          <a:xfrm>
            <a:off x="421634" y="1690688"/>
            <a:ext cx="10932166" cy="4832092"/>
          </a:xfrm>
          <a:prstGeom prst="rect">
            <a:avLst/>
          </a:prstGeom>
          <a:noFill/>
        </p:spPr>
        <p:txBody>
          <a:bodyPr wrap="square">
            <a:spAutoFit/>
          </a:bodyPr>
          <a:lstStyle/>
          <a:p>
            <a:pPr>
              <a:buNone/>
            </a:pPr>
            <a:endParaRPr lang="en-GB" sz="2800" dirty="0">
              <a:solidFill>
                <a:srgbClr val="000000"/>
              </a:solidFill>
              <a:latin typeface="Helvetica" pitchFamily="2" charset="0"/>
            </a:endParaRPr>
          </a:p>
          <a:p>
            <a:pPr marL="457200" indent="-457200">
              <a:buFont typeface="Arial" panose="020B0604020202020204" pitchFamily="34" charset="0"/>
              <a:buChar char="•"/>
            </a:pPr>
            <a:r>
              <a:rPr lang="en-GB" sz="2800" b="1" dirty="0">
                <a:solidFill>
                  <a:srgbClr val="000000"/>
                </a:solidFill>
                <a:effectLst/>
                <a:latin typeface="Helvetica" pitchFamily="2" charset="0"/>
              </a:rPr>
              <a:t>Entanglement</a:t>
            </a:r>
            <a:r>
              <a:rPr lang="en-GB" sz="2800" dirty="0">
                <a:solidFill>
                  <a:srgbClr val="000000"/>
                </a:solidFill>
                <a:effectLst/>
                <a:latin typeface="Helvetica" pitchFamily="2" charset="0"/>
              </a:rPr>
              <a:t> between two quantum states is present when the quantum state describing the whole system cannot be written as a product of the states describing each subsystem separately, i.e. it is non-separable.</a:t>
            </a:r>
          </a:p>
          <a:p>
            <a:pPr marL="457200" indent="-457200">
              <a:buFont typeface="Arial" panose="020B0604020202020204" pitchFamily="34" charset="0"/>
              <a:buChar char="•"/>
            </a:pPr>
            <a:endParaRPr lang="en-GB" sz="2800" dirty="0">
              <a:solidFill>
                <a:srgbClr val="000000"/>
              </a:solidFill>
              <a:latin typeface="Helvetica" pitchFamily="2" charset="0"/>
            </a:endParaRPr>
          </a:p>
          <a:p>
            <a:pPr marL="457200" indent="-457200">
              <a:buFont typeface="Arial" panose="020B0604020202020204" pitchFamily="34" charset="0"/>
              <a:buChar char="•"/>
            </a:pPr>
            <a:r>
              <a:rPr lang="en-GB" sz="2800" b="1" dirty="0">
                <a:solidFill>
                  <a:srgbClr val="000000"/>
                </a:solidFill>
                <a:effectLst/>
                <a:latin typeface="Helvetica" pitchFamily="2" charset="0"/>
              </a:rPr>
              <a:t>Entanglement</a:t>
            </a:r>
            <a:r>
              <a:rPr lang="en-GB" sz="2800" dirty="0">
                <a:solidFill>
                  <a:srgbClr val="000000"/>
                </a:solidFill>
                <a:effectLst/>
                <a:latin typeface="Helvetica" pitchFamily="2" charset="0"/>
              </a:rPr>
              <a:t> is exclusively a consequence of the principle of superposition present in quantum mechanics and makes the non-locality of the theory explicit.</a:t>
            </a:r>
          </a:p>
          <a:p>
            <a:endParaRPr lang="en-GB" sz="2800" dirty="0">
              <a:solidFill>
                <a:srgbClr val="000000"/>
              </a:solidFill>
              <a:effectLst/>
              <a:latin typeface="Helvetica" pitchFamily="2" charset="0"/>
            </a:endParaRPr>
          </a:p>
          <a:p>
            <a:pPr>
              <a:buNone/>
            </a:pPr>
            <a:endParaRPr lang="en-GB" sz="2800" dirty="0">
              <a:solidFill>
                <a:srgbClr val="000000"/>
              </a:solidFill>
              <a:effectLst/>
              <a:latin typeface="Helvetica" pitchFamily="2" charset="0"/>
            </a:endParaRPr>
          </a:p>
        </p:txBody>
      </p:sp>
    </p:spTree>
    <p:extLst>
      <p:ext uri="{BB962C8B-B14F-4D97-AF65-F5344CB8AC3E}">
        <p14:creationId xmlns:p14="http://schemas.microsoft.com/office/powerpoint/2010/main" val="2381272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656A-CDD0-016B-48BA-503B645B058A}"/>
              </a:ext>
            </a:extLst>
          </p:cNvPr>
          <p:cNvSpPr>
            <a:spLocks noGrp="1"/>
          </p:cNvSpPr>
          <p:nvPr>
            <p:ph type="title"/>
          </p:nvPr>
        </p:nvSpPr>
        <p:spPr>
          <a:xfrm>
            <a:off x="418072" y="365125"/>
            <a:ext cx="10935728" cy="1325563"/>
          </a:xfrm>
        </p:spPr>
        <p:txBody>
          <a:bodyPr>
            <a:normAutofit fontScale="90000"/>
          </a:bodyPr>
          <a:lstStyle/>
          <a:p>
            <a:r>
              <a:rPr lang="en-GB" sz="3100" b="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 this talk we propose </a:t>
            </a:r>
            <a:r>
              <a:rPr lang="en-GB" sz="3100" b="1">
                <a:solidFill>
                  <a:srgbClr val="000000"/>
                </a:solidFill>
                <a:latin typeface="Avenir Book" panose="02000503020000020003" pitchFamily="2" charset="0"/>
                <a:ea typeface="Cambria Math" panose="02040503050406030204" pitchFamily="18" charset="0"/>
                <a:cs typeface="Arial" panose="020B0604020202020204" pitchFamily="34" charset="0"/>
              </a:rPr>
              <a:t>two</a:t>
            </a:r>
            <a:r>
              <a:rPr lang="en-GB" sz="3100" b="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possible quantum signatures of the gravitons at early Universe that could lead to observational imprints of the quantum nature of the inflationary period: </a:t>
            </a:r>
            <a:br>
              <a:rPr lang="en-GB">
                <a:solidFill>
                  <a:srgbClr val="000000"/>
                </a:solidFill>
                <a:effectLst/>
                <a:latin typeface="Avenir Book" panose="02000503020000020003" pitchFamily="2" charset="0"/>
                <a:ea typeface="Cambria Math" panose="02040503050406030204" pitchFamily="18" charset="0"/>
                <a:cs typeface="Arial" panose="020B0604020202020204" pitchFamily="34" charset="0"/>
              </a:rPr>
            </a:br>
            <a:endParaRPr lang="en-GB"/>
          </a:p>
        </p:txBody>
      </p:sp>
      <p:sp>
        <p:nvSpPr>
          <p:cNvPr id="3" name="Content Placeholder 2">
            <a:extLst>
              <a:ext uri="{FF2B5EF4-FFF2-40B4-BE49-F238E27FC236}">
                <a16:creationId xmlns:a16="http://schemas.microsoft.com/office/drawing/2014/main" id="{07F1A6AA-0E55-0D51-B063-BFA78C6C14B3}"/>
              </a:ext>
            </a:extLst>
          </p:cNvPr>
          <p:cNvSpPr>
            <a:spLocks noGrp="1"/>
          </p:cNvSpPr>
          <p:nvPr>
            <p:ph idx="1"/>
          </p:nvPr>
        </p:nvSpPr>
        <p:spPr>
          <a:xfrm>
            <a:off x="502294" y="1339120"/>
            <a:ext cx="8614719" cy="4351338"/>
          </a:xfrm>
        </p:spPr>
        <p:txBody>
          <a:bodyPr>
            <a:noAutofit/>
          </a:bodyPr>
          <a:lstStyle/>
          <a:p>
            <a:pPr marL="0" indent="0">
              <a:lnSpc>
                <a:spcPct val="120000"/>
              </a:lnSpc>
              <a:buNone/>
            </a:pPr>
            <a:r>
              <a:rPr lang="en-GB" sz="1900" dirty="0">
                <a:solidFill>
                  <a:srgbClr val="000000"/>
                </a:solidFill>
                <a:latin typeface="Avenir Book" panose="02000503020000020003" pitchFamily="2" charset="0"/>
                <a:ea typeface="Cambria Math" panose="02040503050406030204" pitchFamily="18" charset="0"/>
                <a:cs typeface="Arial" panose="020B0604020202020204" pitchFamily="34" charset="0"/>
              </a:rPr>
              <a:t>1</a:t>
            </a: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a:t>
            </a:r>
            <a:r>
              <a:rPr lang="en-GB" sz="1900" b="1"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 “An Entangled Universe,” Tejerina-Pérez, </a:t>
            </a:r>
            <a:r>
              <a:rPr lang="en-GB" sz="1900" b="1" dirty="0">
                <a:solidFill>
                  <a:srgbClr val="000000"/>
                </a:solidFill>
                <a:latin typeface="Avenir Book" panose="02000503020000020003" pitchFamily="2" charset="0"/>
                <a:ea typeface="Cambria Math" panose="02040503050406030204" pitchFamily="18" charset="0"/>
                <a:cs typeface="Arial" panose="020B0604020202020204" pitchFamily="34" charset="0"/>
              </a:rPr>
              <a:t>Daniele </a:t>
            </a:r>
            <a:r>
              <a:rPr lang="en-GB" sz="1900" b="1" dirty="0" err="1">
                <a:solidFill>
                  <a:srgbClr val="000000"/>
                </a:solidFill>
                <a:latin typeface="Avenir Book" panose="02000503020000020003" pitchFamily="2" charset="0"/>
                <a:ea typeface="Cambria Math" panose="02040503050406030204" pitchFamily="18" charset="0"/>
                <a:cs typeface="Arial" panose="020B0604020202020204" pitchFamily="34" charset="0"/>
              </a:rPr>
              <a:t>Bertacca</a:t>
            </a:r>
            <a:r>
              <a:rPr lang="en-GB" sz="1900" b="1"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Raul Jimenez, 2403.15742</a:t>
            </a: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a:t>
            </a:r>
          </a:p>
          <a:p>
            <a:pPr marL="0" indent="0">
              <a:lnSpc>
                <a:spcPct val="120000"/>
              </a:lnSpc>
              <a:buNone/>
            </a:pPr>
            <a:r>
              <a:rPr lang="en-GB" sz="1900" dirty="0">
                <a:solidFill>
                  <a:srgbClr val="000000"/>
                </a:solidFill>
                <a:latin typeface="Avenir Book" panose="02000503020000020003" pitchFamily="2" charset="0"/>
                <a:ea typeface="Cambria Math" panose="02040503050406030204" pitchFamily="18" charset="0"/>
                <a:cs typeface="Arial" panose="020B0604020202020204" pitchFamily="34" charset="0"/>
              </a:rPr>
              <a:t>In this paper we consider </a:t>
            </a:r>
          </a:p>
          <a:p>
            <a:pPr marL="0" indent="0">
              <a:lnSpc>
                <a:spcPct val="120000"/>
              </a:lnSpc>
              <a:buNone/>
            </a:pPr>
            <a:r>
              <a:rPr lang="en-GB" sz="1900" dirty="0">
                <a:solidFill>
                  <a:srgbClr val="000000"/>
                </a:solidFill>
                <a:latin typeface="Avenir Book" panose="02000503020000020003" pitchFamily="2" charset="0"/>
                <a:ea typeface="Cambria Math" panose="02040503050406030204" pitchFamily="18" charset="0"/>
                <a:cs typeface="Arial" panose="020B0604020202020204" pitchFamily="34" charset="0"/>
              </a:rPr>
              <a:t>-   a g</a:t>
            </a: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raviton production from the presence of a classical, coherent state of the </a:t>
            </a:r>
            <a:r>
              <a:rPr lang="en-GB" sz="1900" dirty="0" err="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inflaton</a:t>
            </a: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scalar field results in entangled states in the gravitons’ polarizations. </a:t>
            </a:r>
          </a:p>
          <a:p>
            <a:pPr>
              <a:lnSpc>
                <a:spcPct val="120000"/>
              </a:lnSpc>
              <a:buFontTx/>
              <a:buChar char="-"/>
            </a:pP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At horizon crossing, interactions between the gravitons and (lower scale) </a:t>
            </a:r>
            <a:r>
              <a:rPr lang="en-GB" sz="1900" dirty="0" err="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inflatons</a:t>
            </a: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together with the gathering of “which-path information” from the cosmological horizon, perform the required Bell experiments leading to a definitive measure. </a:t>
            </a:r>
          </a:p>
          <a:p>
            <a:pPr>
              <a:lnSpc>
                <a:spcPct val="120000"/>
              </a:lnSpc>
              <a:buFontTx/>
              <a:buChar char="-"/>
            </a:pP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This measure can be imprinted in the scalar correlation four-point function. This is because of a non-trivial eﬀect due to the derivatives on two scalar fluctuations.</a:t>
            </a:r>
          </a:p>
          <a:p>
            <a:pPr>
              <a:lnSpc>
                <a:spcPct val="120000"/>
              </a:lnSpc>
              <a:buFontTx/>
              <a:buChar char="-"/>
            </a:pPr>
            <a:r>
              <a:rPr lang="en-GB" sz="1900" dirty="0">
                <a:solidFill>
                  <a:srgbClr val="000000"/>
                </a:solidFill>
                <a:latin typeface="Avenir Book" panose="02000503020000020003" pitchFamily="2" charset="0"/>
                <a:ea typeface="Cambria Math" panose="02040503050406030204" pitchFamily="18" charset="0"/>
                <a:cs typeface="Arial" panose="020B0604020202020204" pitchFamily="34" charset="0"/>
              </a:rPr>
              <a:t>This </a:t>
            </a:r>
            <a:r>
              <a:rPr lang="en-GB" sz="19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scalar fluctuations provides a fingerprint that depends on the polarization of the graviton that Alice and/or Bob measured in their patch. </a:t>
            </a:r>
          </a:p>
        </p:txBody>
      </p:sp>
    </p:spTree>
    <p:extLst>
      <p:ext uri="{BB962C8B-B14F-4D97-AF65-F5344CB8AC3E}">
        <p14:creationId xmlns:p14="http://schemas.microsoft.com/office/powerpoint/2010/main" val="305036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243BE-C92B-BE18-D705-12FCA0087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364A2-7C04-0310-0EA1-EB9FE2294EAA}"/>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C88E433B-C214-3626-583F-AF945F74B86A}"/>
              </a:ext>
            </a:extLst>
          </p:cNvPr>
          <p:cNvPicPr>
            <a:picLocks noChangeAspect="1"/>
          </p:cNvPicPr>
          <p:nvPr/>
        </p:nvPicPr>
        <p:blipFill>
          <a:blip r:embed="rId2"/>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6CB12D0E-5A59-7B28-2A14-40E1F1965E0B}"/>
              </a:ext>
            </a:extLst>
          </p:cNvPr>
          <p:cNvPicPr>
            <a:picLocks noChangeAspect="1"/>
          </p:cNvPicPr>
          <p:nvPr/>
        </p:nvPicPr>
        <p:blipFill>
          <a:blip r:embed="rId2"/>
          <a:srcRect l="50836"/>
          <a:stretch/>
        </p:blipFill>
        <p:spPr>
          <a:xfrm>
            <a:off x="9532490" y="2493048"/>
            <a:ext cx="2019430" cy="423140"/>
          </a:xfrm>
          <a:prstGeom prst="rect">
            <a:avLst/>
          </a:prstGeom>
        </p:spPr>
      </p:pic>
      <p:pic>
        <p:nvPicPr>
          <p:cNvPr id="3" name="Picture 2">
            <a:extLst>
              <a:ext uri="{FF2B5EF4-FFF2-40B4-BE49-F238E27FC236}">
                <a16:creationId xmlns:a16="http://schemas.microsoft.com/office/drawing/2014/main" id="{4A0879E4-C8BE-2CA6-07CD-782A701653E7}"/>
              </a:ext>
            </a:extLst>
          </p:cNvPr>
          <p:cNvPicPr>
            <a:picLocks noChangeAspect="1"/>
          </p:cNvPicPr>
          <p:nvPr/>
        </p:nvPicPr>
        <p:blipFill>
          <a:blip r:embed="rId3"/>
          <a:stretch>
            <a:fillRect/>
          </a:stretch>
        </p:blipFill>
        <p:spPr>
          <a:xfrm>
            <a:off x="1200716" y="2257082"/>
            <a:ext cx="7033449" cy="60843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64F440E-9655-189D-1B60-A4D0D61D464B}"/>
                  </a:ext>
                </a:extLst>
              </p:cNvPr>
              <p:cNvSpPr txBox="1"/>
              <p:nvPr/>
            </p:nvSpPr>
            <p:spPr>
              <a:xfrm>
                <a:off x="239151" y="3295408"/>
                <a:ext cx="11114649" cy="1200329"/>
              </a:xfrm>
              <a:prstGeom prst="rect">
                <a:avLst/>
              </a:prstGeom>
              <a:noFill/>
            </p:spPr>
            <p:txBody>
              <a:bodyPr wrap="square">
                <a:spAutoFit/>
              </a:bodyPr>
              <a:lstStyle/>
              <a:p>
                <a:pPr marL="342900" indent="-342900">
                  <a:buFont typeface="Arial" panose="020B0604020202020204" pitchFamily="34" charset="0"/>
                  <a:buChar char="•"/>
                </a:pPr>
                <a:r>
                  <a:rPr lang="en-GB" sz="2400" i="1" dirty="0">
                    <a:solidFill>
                      <a:srgbClr val="000000"/>
                    </a:solidFill>
                    <a:effectLst/>
                    <a:latin typeface="Helvetica" pitchFamily="2" charset="0"/>
                  </a:rPr>
                  <a:t>Entangled</a:t>
                </a:r>
                <a:r>
                  <a:rPr lang="en-GB" sz="2400" dirty="0">
                    <a:solidFill>
                      <a:srgbClr val="000000"/>
                    </a:solidFill>
                    <a:effectLst/>
                    <a:latin typeface="Helvetica" pitchFamily="2" charset="0"/>
                  </a:rPr>
                  <a:t> states are </a:t>
                </a:r>
                <a:r>
                  <a:rPr lang="en-GB" sz="2400" b="1" dirty="0">
                    <a:solidFill>
                      <a:srgbClr val="000000"/>
                    </a:solidFill>
                    <a:effectLst/>
                    <a:latin typeface="Helvetica" pitchFamily="2" charset="0"/>
                  </a:rPr>
                  <a:t>pure</a:t>
                </a:r>
                <a:r>
                  <a:rPr lang="en-GB" sz="2400" dirty="0">
                    <a:solidFill>
                      <a:srgbClr val="000000"/>
                    </a:solidFill>
                    <a:effectLst/>
                    <a:latin typeface="Helvetica" pitchFamily="2" charset="0"/>
                  </a:rPr>
                  <a:t> (quantum) </a:t>
                </a:r>
                <a:r>
                  <a:rPr lang="en-GB" sz="2400" b="1" dirty="0">
                    <a:solidFill>
                      <a:srgbClr val="000000"/>
                    </a:solidFill>
                    <a:effectLst/>
                    <a:latin typeface="Helvetica" pitchFamily="2" charset="0"/>
                  </a:rPr>
                  <a:t>states</a:t>
                </a:r>
                <a:r>
                  <a:rPr lang="en-GB" sz="2400" dirty="0">
                    <a:solidFill>
                      <a:srgbClr val="000000"/>
                    </a:solidFill>
                    <a:effectLst/>
                    <a:latin typeface="Helvetica" pitchFamily="2" charset="0"/>
                  </a:rPr>
                  <a:t> (of a bipartite system), since they can be described by a vector state</a:t>
                </a:r>
                <a:r>
                  <a:rPr lang="en-US" sz="2400" dirty="0">
                    <a:solidFill>
                      <a:srgbClr val="000000"/>
                    </a:solidFill>
                    <a:effectLst/>
                    <a:latin typeface="Helvetica" pitchFamily="2" charset="0"/>
                  </a:rPr>
                  <a:t> </a:t>
                </a:r>
                <a14:m>
                  <m:oMath xmlns:m="http://schemas.openxmlformats.org/officeDocument/2006/math">
                    <m:d>
                      <m:dPr>
                        <m:begChr m:val="|"/>
                        <m:endChr m:val=""/>
                        <m:ctrlPr>
                          <a:rPr lang="en-US" sz="2400" i="1" smtClean="0">
                            <a:solidFill>
                              <a:srgbClr val="000000"/>
                            </a:solidFill>
                            <a:effectLst/>
                            <a:latin typeface="Cambria Math" panose="02040503050406030204" pitchFamily="18" charset="0"/>
                          </a:rPr>
                        </m:ctrlPr>
                      </m:dPr>
                      <m:e>
                        <m:d>
                          <m:dPr>
                            <m:begChr m:val=""/>
                            <m:endChr m:val="⟩"/>
                            <m:ctrlPr>
                              <a:rPr lang="en-US" sz="2400" i="1" smtClean="0">
                                <a:solidFill>
                                  <a:srgbClr val="000000"/>
                                </a:solidFill>
                                <a:effectLst/>
                                <a:latin typeface="Cambria Math" panose="02040503050406030204" pitchFamily="18" charset="0"/>
                              </a:rPr>
                            </m:ctrlPr>
                          </m:dPr>
                          <m:e>
                            <m:r>
                              <m:rPr>
                                <m:sty m:val="p"/>
                              </m:rPr>
                              <a:rPr lang="el-GR" sz="2400" i="1" smtClean="0">
                                <a:solidFill>
                                  <a:srgbClr val="000000"/>
                                </a:solidFill>
                                <a:effectLst/>
                                <a:latin typeface="Cambria Math" panose="02040503050406030204" pitchFamily="18" charset="0"/>
                                <a:ea typeface="Cambria Math" panose="02040503050406030204" pitchFamily="18" charset="0"/>
                              </a:rPr>
                              <m:t>Ψ</m:t>
                            </m:r>
                          </m:e>
                        </m:d>
                      </m:e>
                    </m:d>
                  </m:oMath>
                </a14:m>
                <a:r>
                  <a:rPr lang="en-GB" sz="2400" dirty="0">
                    <a:solidFill>
                      <a:srgbClr val="000000"/>
                    </a:solidFill>
                    <a:effectLst/>
                    <a:latin typeface="Helvetica" pitchFamily="2" charset="0"/>
                  </a:rPr>
                  <a:t> in a Hilbert space and, more importantly, they cannot be described by a product of separable states. </a:t>
                </a:r>
              </a:p>
            </p:txBody>
          </p:sp>
        </mc:Choice>
        <mc:Fallback xmlns="">
          <p:sp>
            <p:nvSpPr>
              <p:cNvPr id="12" name="TextBox 11">
                <a:extLst>
                  <a:ext uri="{FF2B5EF4-FFF2-40B4-BE49-F238E27FC236}">
                    <a16:creationId xmlns:a16="http://schemas.microsoft.com/office/drawing/2014/main" id="{964F440E-9655-189D-1B60-A4D0D61D464B}"/>
                  </a:ext>
                </a:extLst>
              </p:cNvPr>
              <p:cNvSpPr txBox="1">
                <a:spLocks noRot="1" noChangeAspect="1" noMove="1" noResize="1" noEditPoints="1" noAdjustHandles="1" noChangeArrowheads="1" noChangeShapeType="1" noTextEdit="1"/>
              </p:cNvSpPr>
              <p:nvPr/>
            </p:nvSpPr>
            <p:spPr>
              <a:xfrm>
                <a:off x="239151" y="3295408"/>
                <a:ext cx="11114649" cy="1200329"/>
              </a:xfrm>
              <a:prstGeom prst="rect">
                <a:avLst/>
              </a:prstGeom>
              <a:blipFill>
                <a:blip r:embed="rId4"/>
                <a:stretch>
                  <a:fillRect l="-684" t="-20000" r="-1140" b="-44211"/>
                </a:stretch>
              </a:blipFill>
            </p:spPr>
            <p:txBody>
              <a:bodyPr/>
              <a:lstStyle/>
              <a:p>
                <a:r>
                  <a:rPr lang="en-IT">
                    <a:noFill/>
                  </a:rPr>
                  <a:t> </a:t>
                </a:r>
              </a:p>
            </p:txBody>
          </p:sp>
        </mc:Fallback>
      </mc:AlternateContent>
    </p:spTree>
    <p:extLst>
      <p:ext uri="{BB962C8B-B14F-4D97-AF65-F5344CB8AC3E}">
        <p14:creationId xmlns:p14="http://schemas.microsoft.com/office/powerpoint/2010/main" val="1466359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3A36-6500-73DE-FBBB-0464CC6AB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F54C6-8A69-904C-EB64-F1C73DFA88D3}"/>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A3BEB0D8-E0D7-C379-F47C-A506C7E87578}"/>
              </a:ext>
            </a:extLst>
          </p:cNvPr>
          <p:cNvPicPr>
            <a:picLocks noChangeAspect="1"/>
          </p:cNvPicPr>
          <p:nvPr/>
        </p:nvPicPr>
        <p:blipFill>
          <a:blip r:embed="rId2"/>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C86A51DC-366B-49D4-57AA-557F4F3D1EAF}"/>
              </a:ext>
            </a:extLst>
          </p:cNvPr>
          <p:cNvPicPr>
            <a:picLocks noChangeAspect="1"/>
          </p:cNvPicPr>
          <p:nvPr/>
        </p:nvPicPr>
        <p:blipFill>
          <a:blip r:embed="rId2"/>
          <a:srcRect l="50836"/>
          <a:stretch/>
        </p:blipFill>
        <p:spPr>
          <a:xfrm>
            <a:off x="9532490" y="2493048"/>
            <a:ext cx="2019430" cy="423140"/>
          </a:xfrm>
          <a:prstGeom prst="rect">
            <a:avLst/>
          </a:prstGeom>
        </p:spPr>
      </p:pic>
      <p:pic>
        <p:nvPicPr>
          <p:cNvPr id="3" name="Picture 2">
            <a:extLst>
              <a:ext uri="{FF2B5EF4-FFF2-40B4-BE49-F238E27FC236}">
                <a16:creationId xmlns:a16="http://schemas.microsoft.com/office/drawing/2014/main" id="{9583A40A-CEC5-A001-5BFF-2536B405551B}"/>
              </a:ext>
            </a:extLst>
          </p:cNvPr>
          <p:cNvPicPr>
            <a:picLocks noChangeAspect="1"/>
          </p:cNvPicPr>
          <p:nvPr/>
        </p:nvPicPr>
        <p:blipFill>
          <a:blip r:embed="rId3"/>
          <a:stretch>
            <a:fillRect/>
          </a:stretch>
        </p:blipFill>
        <p:spPr>
          <a:xfrm>
            <a:off x="1200716" y="2257082"/>
            <a:ext cx="7033449" cy="60843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1FE5B31-F0CB-8558-B993-7E3B4A9D66FC}"/>
                  </a:ext>
                </a:extLst>
              </p:cNvPr>
              <p:cNvSpPr txBox="1"/>
              <p:nvPr/>
            </p:nvSpPr>
            <p:spPr>
              <a:xfrm>
                <a:off x="239151" y="3295408"/>
                <a:ext cx="11114649" cy="2677656"/>
              </a:xfrm>
              <a:prstGeom prst="rect">
                <a:avLst/>
              </a:prstGeom>
              <a:noFill/>
            </p:spPr>
            <p:txBody>
              <a:bodyPr wrap="square">
                <a:spAutoFit/>
              </a:bodyPr>
              <a:lstStyle/>
              <a:p>
                <a:pPr marL="342900" indent="-342900">
                  <a:buFont typeface="Arial" panose="020B0604020202020204" pitchFamily="34" charset="0"/>
                  <a:buChar char="•"/>
                </a:pPr>
                <a:r>
                  <a:rPr lang="en-GB" sz="2400" i="1" dirty="0">
                    <a:solidFill>
                      <a:srgbClr val="000000"/>
                    </a:solidFill>
                    <a:effectLst/>
                    <a:latin typeface="Helvetica" pitchFamily="2" charset="0"/>
                  </a:rPr>
                  <a:t>Entangled</a:t>
                </a:r>
                <a:r>
                  <a:rPr lang="en-GB" sz="2400" dirty="0">
                    <a:solidFill>
                      <a:srgbClr val="000000"/>
                    </a:solidFill>
                    <a:effectLst/>
                    <a:latin typeface="Helvetica" pitchFamily="2" charset="0"/>
                  </a:rPr>
                  <a:t> states are </a:t>
                </a:r>
                <a:r>
                  <a:rPr lang="en-GB" sz="2400" b="1" dirty="0">
                    <a:solidFill>
                      <a:srgbClr val="000000"/>
                    </a:solidFill>
                    <a:effectLst/>
                    <a:latin typeface="Helvetica" pitchFamily="2" charset="0"/>
                  </a:rPr>
                  <a:t>pure</a:t>
                </a:r>
                <a:r>
                  <a:rPr lang="en-GB" sz="2400" dirty="0">
                    <a:solidFill>
                      <a:srgbClr val="000000"/>
                    </a:solidFill>
                    <a:effectLst/>
                    <a:latin typeface="Helvetica" pitchFamily="2" charset="0"/>
                  </a:rPr>
                  <a:t> (quantum) </a:t>
                </a:r>
                <a:r>
                  <a:rPr lang="en-GB" sz="2400" b="1" dirty="0">
                    <a:solidFill>
                      <a:srgbClr val="000000"/>
                    </a:solidFill>
                    <a:effectLst/>
                    <a:latin typeface="Helvetica" pitchFamily="2" charset="0"/>
                  </a:rPr>
                  <a:t>states</a:t>
                </a:r>
                <a:r>
                  <a:rPr lang="en-GB" sz="2400" dirty="0">
                    <a:solidFill>
                      <a:srgbClr val="000000"/>
                    </a:solidFill>
                    <a:effectLst/>
                    <a:latin typeface="Helvetica" pitchFamily="2" charset="0"/>
                  </a:rPr>
                  <a:t> (of a bipartite system), since they can be described by a vector state</a:t>
                </a:r>
                <a:r>
                  <a:rPr lang="en-US" sz="2400" dirty="0">
                    <a:solidFill>
                      <a:srgbClr val="000000"/>
                    </a:solidFill>
                    <a:effectLst/>
                    <a:latin typeface="Helvetica" pitchFamily="2" charset="0"/>
                  </a:rPr>
                  <a:t> </a:t>
                </a:r>
                <a14:m>
                  <m:oMath xmlns:m="http://schemas.openxmlformats.org/officeDocument/2006/math">
                    <m:d>
                      <m:dPr>
                        <m:begChr m:val="|"/>
                        <m:endChr m:val=""/>
                        <m:ctrlPr>
                          <a:rPr lang="en-US" sz="2400" i="1" smtClean="0">
                            <a:solidFill>
                              <a:srgbClr val="000000"/>
                            </a:solidFill>
                            <a:effectLst/>
                            <a:latin typeface="Cambria Math" panose="02040503050406030204" pitchFamily="18" charset="0"/>
                          </a:rPr>
                        </m:ctrlPr>
                      </m:dPr>
                      <m:e>
                        <m:d>
                          <m:dPr>
                            <m:begChr m:val=""/>
                            <m:endChr m:val="⟩"/>
                            <m:ctrlPr>
                              <a:rPr lang="en-US" sz="2400" i="1" smtClean="0">
                                <a:solidFill>
                                  <a:srgbClr val="000000"/>
                                </a:solidFill>
                                <a:effectLst/>
                                <a:latin typeface="Cambria Math" panose="02040503050406030204" pitchFamily="18" charset="0"/>
                              </a:rPr>
                            </m:ctrlPr>
                          </m:dPr>
                          <m:e>
                            <m:r>
                              <m:rPr>
                                <m:sty m:val="p"/>
                              </m:rPr>
                              <a:rPr lang="el-GR" sz="2400" i="1" smtClean="0">
                                <a:solidFill>
                                  <a:srgbClr val="000000"/>
                                </a:solidFill>
                                <a:effectLst/>
                                <a:latin typeface="Cambria Math" panose="02040503050406030204" pitchFamily="18" charset="0"/>
                                <a:ea typeface="Cambria Math" panose="02040503050406030204" pitchFamily="18" charset="0"/>
                              </a:rPr>
                              <m:t>Ψ</m:t>
                            </m:r>
                          </m:e>
                        </m:d>
                      </m:e>
                    </m:d>
                  </m:oMath>
                </a14:m>
                <a:r>
                  <a:rPr lang="en-GB" sz="2400" dirty="0">
                    <a:solidFill>
                      <a:srgbClr val="000000"/>
                    </a:solidFill>
                    <a:effectLst/>
                    <a:latin typeface="Helvetica" pitchFamily="2" charset="0"/>
                  </a:rPr>
                  <a:t> in a Hilbert space and, more importantly, they cannot be described by a product of separable states. </a:t>
                </a:r>
              </a:p>
              <a:p>
                <a:pPr marL="342900" indent="-342900">
                  <a:buFont typeface="Arial" panose="020B0604020202020204" pitchFamily="34" charset="0"/>
                  <a:buChar char="•"/>
                </a:pPr>
                <a:r>
                  <a:rPr lang="en-GB" sz="2400" dirty="0">
                    <a:solidFill>
                      <a:srgbClr val="000000"/>
                    </a:solidFill>
                    <a:effectLst/>
                    <a:latin typeface="Helvetica" pitchFamily="2" charset="0"/>
                  </a:rPr>
                  <a:t>If we choose to describe each subsystem individually, due to the nature of the entangled state, we cannot write its state as a vector state, and we have what we call a </a:t>
                </a:r>
                <a:r>
                  <a:rPr lang="en-GB" sz="2400" b="1" dirty="0">
                    <a:solidFill>
                      <a:srgbClr val="000000"/>
                    </a:solidFill>
                    <a:effectLst/>
                    <a:latin typeface="Helvetica" pitchFamily="2" charset="0"/>
                  </a:rPr>
                  <a:t>mixed state </a:t>
                </a:r>
                <a:r>
                  <a:rPr lang="en-GB" sz="2400" dirty="0">
                    <a:solidFill>
                      <a:srgbClr val="000000"/>
                    </a:solidFill>
                    <a:effectLst/>
                    <a:latin typeface="Helvetica" pitchFamily="2" charset="0"/>
                  </a:rPr>
                  <a:t>(when looking at each subsystem with disregard of the state of the full system). </a:t>
                </a:r>
              </a:p>
            </p:txBody>
          </p:sp>
        </mc:Choice>
        <mc:Fallback xmlns="">
          <p:sp>
            <p:nvSpPr>
              <p:cNvPr id="12" name="TextBox 11">
                <a:extLst>
                  <a:ext uri="{FF2B5EF4-FFF2-40B4-BE49-F238E27FC236}">
                    <a16:creationId xmlns:a16="http://schemas.microsoft.com/office/drawing/2014/main" id="{41FE5B31-F0CB-8558-B993-7E3B4A9D66FC}"/>
                  </a:ext>
                </a:extLst>
              </p:cNvPr>
              <p:cNvSpPr txBox="1">
                <a:spLocks noRot="1" noChangeAspect="1" noMove="1" noResize="1" noEditPoints="1" noAdjustHandles="1" noChangeArrowheads="1" noChangeShapeType="1" noTextEdit="1"/>
              </p:cNvSpPr>
              <p:nvPr/>
            </p:nvSpPr>
            <p:spPr>
              <a:xfrm>
                <a:off x="239151" y="3295408"/>
                <a:ext cx="11114649" cy="2677656"/>
              </a:xfrm>
              <a:prstGeom prst="rect">
                <a:avLst/>
              </a:prstGeom>
              <a:blipFill>
                <a:blip r:embed="rId4"/>
                <a:stretch>
                  <a:fillRect l="-684" t="-8962" r="-1140" b="-4717"/>
                </a:stretch>
              </a:blipFill>
            </p:spPr>
            <p:txBody>
              <a:bodyPr/>
              <a:lstStyle/>
              <a:p>
                <a:r>
                  <a:rPr lang="en-IT">
                    <a:noFill/>
                  </a:rPr>
                  <a:t> </a:t>
                </a:r>
              </a:p>
            </p:txBody>
          </p:sp>
        </mc:Fallback>
      </mc:AlternateContent>
    </p:spTree>
    <p:extLst>
      <p:ext uri="{BB962C8B-B14F-4D97-AF65-F5344CB8AC3E}">
        <p14:creationId xmlns:p14="http://schemas.microsoft.com/office/powerpoint/2010/main" val="3292556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AA87-EB18-C0C6-33D1-08B5AEE91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76B43-7270-CB75-DF7B-76AB7E5BA3BA}"/>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CFA5D61F-38C0-9109-A6D7-013B5C36E32B}"/>
              </a:ext>
            </a:extLst>
          </p:cNvPr>
          <p:cNvPicPr>
            <a:picLocks noChangeAspect="1"/>
          </p:cNvPicPr>
          <p:nvPr/>
        </p:nvPicPr>
        <p:blipFill>
          <a:blip r:embed="rId2"/>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CA4E9DCE-2236-FB94-229A-EA80EDC58C6D}"/>
              </a:ext>
            </a:extLst>
          </p:cNvPr>
          <p:cNvPicPr>
            <a:picLocks noChangeAspect="1"/>
          </p:cNvPicPr>
          <p:nvPr/>
        </p:nvPicPr>
        <p:blipFill>
          <a:blip r:embed="rId2"/>
          <a:srcRect l="50836"/>
          <a:stretch/>
        </p:blipFill>
        <p:spPr>
          <a:xfrm>
            <a:off x="9532490" y="2493048"/>
            <a:ext cx="2019430" cy="423140"/>
          </a:xfrm>
          <a:prstGeom prst="rect">
            <a:avLst/>
          </a:prstGeom>
        </p:spPr>
      </p:pic>
      <p:pic>
        <p:nvPicPr>
          <p:cNvPr id="3" name="Picture 2">
            <a:extLst>
              <a:ext uri="{FF2B5EF4-FFF2-40B4-BE49-F238E27FC236}">
                <a16:creationId xmlns:a16="http://schemas.microsoft.com/office/drawing/2014/main" id="{95ED1D79-F866-A03F-808F-459C814A0883}"/>
              </a:ext>
            </a:extLst>
          </p:cNvPr>
          <p:cNvPicPr>
            <a:picLocks noChangeAspect="1"/>
          </p:cNvPicPr>
          <p:nvPr/>
        </p:nvPicPr>
        <p:blipFill>
          <a:blip r:embed="rId3"/>
          <a:stretch>
            <a:fillRect/>
          </a:stretch>
        </p:blipFill>
        <p:spPr>
          <a:xfrm>
            <a:off x="1200716" y="2257082"/>
            <a:ext cx="7033449" cy="60843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F0E15C4-BE06-62F1-4DFB-7C56A7A10F92}"/>
                  </a:ext>
                </a:extLst>
              </p:cNvPr>
              <p:cNvSpPr txBox="1"/>
              <p:nvPr/>
            </p:nvSpPr>
            <p:spPr>
              <a:xfrm>
                <a:off x="239151" y="3295408"/>
                <a:ext cx="11114649" cy="3416320"/>
              </a:xfrm>
              <a:prstGeom prst="rect">
                <a:avLst/>
              </a:prstGeom>
              <a:noFill/>
            </p:spPr>
            <p:txBody>
              <a:bodyPr wrap="square">
                <a:spAutoFit/>
              </a:bodyPr>
              <a:lstStyle/>
              <a:p>
                <a:pPr marL="342900" indent="-342900">
                  <a:buFont typeface="Arial" panose="020B0604020202020204" pitchFamily="34" charset="0"/>
                  <a:buChar char="•"/>
                </a:pPr>
                <a:r>
                  <a:rPr lang="en-GB" sz="2400" i="1">
                    <a:solidFill>
                      <a:srgbClr val="000000"/>
                    </a:solidFill>
                    <a:effectLst/>
                    <a:latin typeface="Helvetica" pitchFamily="2" charset="0"/>
                  </a:rPr>
                  <a:t>Entangled</a:t>
                </a:r>
                <a:r>
                  <a:rPr lang="en-GB" sz="2400">
                    <a:solidFill>
                      <a:srgbClr val="000000"/>
                    </a:solidFill>
                    <a:effectLst/>
                    <a:latin typeface="Helvetica" pitchFamily="2" charset="0"/>
                  </a:rPr>
                  <a:t> states are </a:t>
                </a:r>
                <a:r>
                  <a:rPr lang="en-GB" sz="2400" b="1">
                    <a:solidFill>
                      <a:srgbClr val="000000"/>
                    </a:solidFill>
                    <a:effectLst/>
                    <a:latin typeface="Helvetica" pitchFamily="2" charset="0"/>
                  </a:rPr>
                  <a:t>pure</a:t>
                </a:r>
                <a:r>
                  <a:rPr lang="en-GB" sz="2400">
                    <a:solidFill>
                      <a:srgbClr val="000000"/>
                    </a:solidFill>
                    <a:effectLst/>
                    <a:latin typeface="Helvetica" pitchFamily="2" charset="0"/>
                  </a:rPr>
                  <a:t> (quantum) </a:t>
                </a:r>
                <a:r>
                  <a:rPr lang="en-GB" sz="2400" b="1">
                    <a:solidFill>
                      <a:srgbClr val="000000"/>
                    </a:solidFill>
                    <a:effectLst/>
                    <a:latin typeface="Helvetica" pitchFamily="2" charset="0"/>
                  </a:rPr>
                  <a:t>states</a:t>
                </a:r>
                <a:r>
                  <a:rPr lang="en-GB" sz="2400">
                    <a:solidFill>
                      <a:srgbClr val="000000"/>
                    </a:solidFill>
                    <a:effectLst/>
                    <a:latin typeface="Helvetica" pitchFamily="2" charset="0"/>
                  </a:rPr>
                  <a:t> (of a bipartite system), since they can be described by a vector state</a:t>
                </a:r>
                <a:r>
                  <a:rPr lang="en-US" sz="2400">
                    <a:solidFill>
                      <a:srgbClr val="000000"/>
                    </a:solidFill>
                    <a:effectLst/>
                    <a:latin typeface="Helvetica" pitchFamily="2" charset="0"/>
                  </a:rPr>
                  <a:t> </a:t>
                </a:r>
                <a14:m>
                  <m:oMath xmlns:m="http://schemas.openxmlformats.org/officeDocument/2006/math">
                    <m:d>
                      <m:dPr>
                        <m:begChr m:val="|"/>
                        <m:endChr m:val=""/>
                        <m:ctrlPr>
                          <a:rPr lang="en-US" sz="2400" i="1" smtClean="0">
                            <a:solidFill>
                              <a:srgbClr val="000000"/>
                            </a:solidFill>
                            <a:effectLst/>
                            <a:latin typeface="Cambria Math" panose="02040503050406030204" pitchFamily="18" charset="0"/>
                          </a:rPr>
                        </m:ctrlPr>
                      </m:dPr>
                      <m:e>
                        <m:d>
                          <m:dPr>
                            <m:begChr m:val=""/>
                            <m:endChr m:val="⟩"/>
                            <m:ctrlPr>
                              <a:rPr lang="en-US" sz="2400" i="1" smtClean="0">
                                <a:solidFill>
                                  <a:srgbClr val="000000"/>
                                </a:solidFill>
                                <a:effectLst/>
                                <a:latin typeface="Cambria Math" panose="02040503050406030204" pitchFamily="18" charset="0"/>
                              </a:rPr>
                            </m:ctrlPr>
                          </m:dPr>
                          <m:e>
                            <m:r>
                              <m:rPr>
                                <m:sty m:val="p"/>
                              </m:rPr>
                              <a:rPr lang="el-GR" sz="2400" i="1" smtClean="0">
                                <a:solidFill>
                                  <a:srgbClr val="000000"/>
                                </a:solidFill>
                                <a:effectLst/>
                                <a:latin typeface="Cambria Math" panose="02040503050406030204" pitchFamily="18" charset="0"/>
                                <a:ea typeface="Cambria Math" panose="02040503050406030204" pitchFamily="18" charset="0"/>
                              </a:rPr>
                              <m:t>Ψ</m:t>
                            </m:r>
                          </m:e>
                        </m:d>
                      </m:e>
                    </m:d>
                  </m:oMath>
                </a14:m>
                <a:r>
                  <a:rPr lang="en-GB" sz="2400">
                    <a:solidFill>
                      <a:srgbClr val="000000"/>
                    </a:solidFill>
                    <a:effectLst/>
                    <a:latin typeface="Helvetica" pitchFamily="2" charset="0"/>
                  </a:rPr>
                  <a:t> in a Hilbert space and, more importantly, they cannot be described by a product of separable states. </a:t>
                </a:r>
              </a:p>
              <a:p>
                <a:pPr marL="342900" indent="-342900">
                  <a:buFont typeface="Arial" panose="020B0604020202020204" pitchFamily="34" charset="0"/>
                  <a:buChar char="•"/>
                </a:pPr>
                <a:r>
                  <a:rPr lang="en-GB" sz="2400">
                    <a:solidFill>
                      <a:srgbClr val="000000"/>
                    </a:solidFill>
                    <a:effectLst/>
                    <a:latin typeface="Helvetica" pitchFamily="2" charset="0"/>
                  </a:rPr>
                  <a:t>If we choose to describe each subsystem individually, due to the nature of the entangled state, we cannot write its state as a vector state, and we have what we call a </a:t>
                </a:r>
                <a:r>
                  <a:rPr lang="en-GB" sz="2400" b="1">
                    <a:solidFill>
                      <a:srgbClr val="000000"/>
                    </a:solidFill>
                    <a:effectLst/>
                    <a:latin typeface="Helvetica" pitchFamily="2" charset="0"/>
                  </a:rPr>
                  <a:t>mixed state </a:t>
                </a:r>
                <a:r>
                  <a:rPr lang="en-GB" sz="2400">
                    <a:solidFill>
                      <a:srgbClr val="000000"/>
                    </a:solidFill>
                    <a:effectLst/>
                    <a:latin typeface="Helvetica" pitchFamily="2" charset="0"/>
                  </a:rPr>
                  <a:t>(when looking at each subsystem with disregard of the state of the full system). </a:t>
                </a:r>
              </a:p>
              <a:p>
                <a:pPr marL="342900" indent="-342900">
                  <a:buFont typeface="Arial" panose="020B0604020202020204" pitchFamily="34" charset="0"/>
                  <a:buChar char="•"/>
                </a:pPr>
                <a:r>
                  <a:rPr lang="en-GB" sz="2400" b="1">
                    <a:solidFill>
                      <a:srgbClr val="000000"/>
                    </a:solidFill>
                    <a:effectLst/>
                    <a:latin typeface="Helvetica" pitchFamily="2" charset="0"/>
                  </a:rPr>
                  <a:t>Mixed states </a:t>
                </a:r>
                <a:r>
                  <a:rPr lang="en-GB" sz="2400">
                    <a:solidFill>
                      <a:srgbClr val="000000"/>
                    </a:solidFill>
                    <a:effectLst/>
                    <a:latin typeface="Helvetica" pitchFamily="2" charset="0"/>
                  </a:rPr>
                  <a:t>express only </a:t>
                </a:r>
                <a:r>
                  <a:rPr lang="en-GB" sz="2400" i="1">
                    <a:solidFill>
                      <a:srgbClr val="000000"/>
                    </a:solidFill>
                    <a:effectLst/>
                    <a:latin typeface="Helvetica" pitchFamily="2" charset="0"/>
                  </a:rPr>
                  <a:t>partial knowledge of the full quantum state of a system</a:t>
                </a:r>
                <a:r>
                  <a:rPr lang="en-GB" sz="2400">
                    <a:solidFill>
                      <a:srgbClr val="000000"/>
                    </a:solidFill>
                    <a:effectLst/>
                    <a:latin typeface="Helvetica" pitchFamily="2" charset="0"/>
                  </a:rPr>
                  <a:t>. </a:t>
                </a:r>
              </a:p>
            </p:txBody>
          </p:sp>
        </mc:Choice>
        <mc:Fallback xmlns="">
          <p:sp>
            <p:nvSpPr>
              <p:cNvPr id="12" name="TextBox 11">
                <a:extLst>
                  <a:ext uri="{FF2B5EF4-FFF2-40B4-BE49-F238E27FC236}">
                    <a16:creationId xmlns:a16="http://schemas.microsoft.com/office/drawing/2014/main" id="{964F440E-9655-189D-1B60-A4D0D61D464B}"/>
                  </a:ext>
                </a:extLst>
              </p:cNvPr>
              <p:cNvSpPr txBox="1">
                <a:spLocks noRot="1" noChangeAspect="1" noMove="1" noResize="1" noEditPoints="1" noAdjustHandles="1" noChangeArrowheads="1" noChangeShapeType="1" noTextEdit="1"/>
              </p:cNvSpPr>
              <p:nvPr/>
            </p:nvSpPr>
            <p:spPr>
              <a:xfrm>
                <a:off x="239151" y="3295408"/>
                <a:ext cx="11114649" cy="3416320"/>
              </a:xfrm>
              <a:prstGeom prst="rect">
                <a:avLst/>
              </a:prstGeom>
              <a:blipFill>
                <a:blip r:embed="rId4"/>
                <a:stretch>
                  <a:fillRect l="-684" t="-7037" r="-1140" b="-3333"/>
                </a:stretch>
              </a:blipFill>
            </p:spPr>
            <p:txBody>
              <a:bodyPr/>
              <a:lstStyle/>
              <a:p>
                <a:r>
                  <a:rPr lang="en-IT">
                    <a:noFill/>
                  </a:rPr>
                  <a:t> </a:t>
                </a:r>
              </a:p>
            </p:txBody>
          </p:sp>
        </mc:Fallback>
      </mc:AlternateContent>
    </p:spTree>
    <p:extLst>
      <p:ext uri="{BB962C8B-B14F-4D97-AF65-F5344CB8AC3E}">
        <p14:creationId xmlns:p14="http://schemas.microsoft.com/office/powerpoint/2010/main" val="2896158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73C4-8124-7CA0-CB44-66627273530F}"/>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ECFADE70-828F-6F8A-50DF-C6CCE124749C}"/>
              </a:ext>
            </a:extLst>
          </p:cNvPr>
          <p:cNvPicPr>
            <a:picLocks noChangeAspect="1"/>
          </p:cNvPicPr>
          <p:nvPr/>
        </p:nvPicPr>
        <p:blipFill>
          <a:blip r:embed="rId2"/>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7C660BDA-CF0C-31F4-5285-450A29F1E47C}"/>
              </a:ext>
            </a:extLst>
          </p:cNvPr>
          <p:cNvPicPr>
            <a:picLocks noChangeAspect="1"/>
          </p:cNvPicPr>
          <p:nvPr/>
        </p:nvPicPr>
        <p:blipFill>
          <a:blip r:embed="rId2"/>
          <a:srcRect l="50836"/>
          <a:stretch/>
        </p:blipFill>
        <p:spPr>
          <a:xfrm>
            <a:off x="9532490" y="2493048"/>
            <a:ext cx="2019430" cy="423140"/>
          </a:xfrm>
          <a:prstGeom prst="rect">
            <a:avLst/>
          </a:prstGeom>
        </p:spPr>
      </p:pic>
      <p:sp>
        <p:nvSpPr>
          <p:cNvPr id="4" name="Oval 3">
            <a:extLst>
              <a:ext uri="{FF2B5EF4-FFF2-40B4-BE49-F238E27FC236}">
                <a16:creationId xmlns:a16="http://schemas.microsoft.com/office/drawing/2014/main" id="{3CA98EF2-2274-9AF1-1932-ECF68CF4CCC8}"/>
              </a:ext>
            </a:extLst>
          </p:cNvPr>
          <p:cNvSpPr/>
          <p:nvPr/>
        </p:nvSpPr>
        <p:spPr>
          <a:xfrm>
            <a:off x="6481010" y="4125073"/>
            <a:ext cx="327259" cy="32760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63882F9-370A-BA0F-BAEE-535B394A6154}"/>
              </a:ext>
            </a:extLst>
          </p:cNvPr>
          <p:cNvSpPr/>
          <p:nvPr/>
        </p:nvSpPr>
        <p:spPr>
          <a:xfrm>
            <a:off x="4265580" y="4119994"/>
            <a:ext cx="327259" cy="32760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9FD46F3-1F4D-9998-6308-9F3114D7EC0C}"/>
              </a:ext>
            </a:extLst>
          </p:cNvPr>
          <p:cNvSpPr txBox="1"/>
          <p:nvPr/>
        </p:nvSpPr>
        <p:spPr>
          <a:xfrm>
            <a:off x="4168128" y="4442517"/>
            <a:ext cx="849422" cy="830997"/>
          </a:xfrm>
          <a:prstGeom prst="rect">
            <a:avLst/>
          </a:prstGeom>
          <a:noFill/>
        </p:spPr>
        <p:txBody>
          <a:bodyPr wrap="square" rtlCol="0">
            <a:spAutoFit/>
          </a:bodyPr>
          <a:lstStyle/>
          <a:p>
            <a:r>
              <a:rPr lang="en-US" sz="4800"/>
              <a:t>A</a:t>
            </a:r>
            <a:endParaRPr lang="en-US"/>
          </a:p>
        </p:txBody>
      </p:sp>
      <p:sp>
        <p:nvSpPr>
          <p:cNvPr id="13" name="TextBox 12">
            <a:extLst>
              <a:ext uri="{FF2B5EF4-FFF2-40B4-BE49-F238E27FC236}">
                <a16:creationId xmlns:a16="http://schemas.microsoft.com/office/drawing/2014/main" id="{DF5532C8-D99C-F800-59E3-9605FD946431}"/>
              </a:ext>
            </a:extLst>
          </p:cNvPr>
          <p:cNvSpPr txBox="1"/>
          <p:nvPr/>
        </p:nvSpPr>
        <p:spPr>
          <a:xfrm>
            <a:off x="6383558" y="4452676"/>
            <a:ext cx="849422" cy="830997"/>
          </a:xfrm>
          <a:prstGeom prst="rect">
            <a:avLst/>
          </a:prstGeom>
          <a:noFill/>
        </p:spPr>
        <p:txBody>
          <a:bodyPr wrap="square" rtlCol="0">
            <a:spAutoFit/>
          </a:bodyPr>
          <a:lstStyle/>
          <a:p>
            <a:r>
              <a:rPr lang="en-US" sz="4800"/>
              <a:t>B</a:t>
            </a:r>
            <a:endParaRPr lang="en-US"/>
          </a:p>
        </p:txBody>
      </p:sp>
      <p:pic>
        <p:nvPicPr>
          <p:cNvPr id="3" name="Picture 2">
            <a:extLst>
              <a:ext uri="{FF2B5EF4-FFF2-40B4-BE49-F238E27FC236}">
                <a16:creationId xmlns:a16="http://schemas.microsoft.com/office/drawing/2014/main" id="{A9511A5C-C79F-E51F-DB2E-54F5EC10E12E}"/>
              </a:ext>
            </a:extLst>
          </p:cNvPr>
          <p:cNvPicPr>
            <a:picLocks noChangeAspect="1"/>
          </p:cNvPicPr>
          <p:nvPr/>
        </p:nvPicPr>
        <p:blipFill>
          <a:blip r:embed="rId3"/>
          <a:stretch>
            <a:fillRect/>
          </a:stretch>
        </p:blipFill>
        <p:spPr>
          <a:xfrm>
            <a:off x="1200716" y="2257082"/>
            <a:ext cx="7033449" cy="60843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85C7643-9ACB-C33A-1E8F-D9520E3701DE}"/>
                  </a:ext>
                </a:extLst>
              </p:cNvPr>
              <p:cNvSpPr txBox="1"/>
              <p:nvPr/>
            </p:nvSpPr>
            <p:spPr>
              <a:xfrm>
                <a:off x="239151" y="5611276"/>
                <a:ext cx="11648049" cy="1187826"/>
              </a:xfrm>
              <a:prstGeom prst="rect">
                <a:avLst/>
              </a:prstGeom>
              <a:noFill/>
            </p:spPr>
            <p:txBody>
              <a:bodyPr wrap="square">
                <a:spAutoFit/>
              </a:bodyPr>
              <a:lstStyle/>
              <a:p>
                <a:pPr>
                  <a:buNone/>
                </a:pPr>
                <a:r>
                  <a:rPr lang="en-GB" sz="2400">
                    <a:solidFill>
                      <a:srgbClr val="000000"/>
                    </a:solidFill>
                    <a:effectLst/>
                    <a:latin typeface="Helvetica" pitchFamily="2" charset="0"/>
                  </a:rPr>
                  <a:t>Here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d>
                          <m:dPr>
                            <m:begChr m:val="|"/>
                            <m:endChr m:val=""/>
                            <m:ctrlPr>
                              <a:rPr lang="en-GB" sz="2400" i="1" smtClean="0">
                                <a:solidFill>
                                  <a:srgbClr val="000000"/>
                                </a:solidFill>
                                <a:effectLst/>
                                <a:latin typeface="Cambria Math" panose="02040503050406030204" pitchFamily="18" charset="0"/>
                              </a:rPr>
                            </m:ctrlPr>
                          </m:dPr>
                          <m:e>
                            <m:d>
                              <m:dPr>
                                <m:begChr m:val=""/>
                                <m:endChr m:val="⟩"/>
                                <m:ctrlPr>
                                  <a:rPr lang="en-GB" sz="2400" i="1" smtClean="0">
                                    <a:solidFill>
                                      <a:srgbClr val="000000"/>
                                    </a:solidFill>
                                    <a:effectLst/>
                                    <a:latin typeface="Cambria Math" panose="02040503050406030204" pitchFamily="18" charset="0"/>
                                  </a:rPr>
                                </m:ctrlPr>
                              </m:dPr>
                              <m:e>
                                <m:sSub>
                                  <m:sSubPr>
                                    <m:ctrlPr>
                                      <a:rPr lang="en-GB" sz="2400" i="1" smtClean="0">
                                        <a:solidFill>
                                          <a:srgbClr val="000000"/>
                                        </a:solidFill>
                                        <a:effectLst/>
                                        <a:latin typeface="Cambria Math" panose="02040503050406030204" pitchFamily="18" charset="0"/>
                                      </a:rPr>
                                    </m:ctrlPr>
                                  </m:sSubPr>
                                  <m:e>
                                    <m:r>
                                      <a:rPr lang="en-GB" sz="2400" i="1" smtClean="0">
                                        <a:solidFill>
                                          <a:srgbClr val="000000"/>
                                        </a:solidFill>
                                        <a:effectLst/>
                                        <a:latin typeface="Cambria Math" panose="02040503050406030204" pitchFamily="18" charset="0"/>
                                        <a:ea typeface="Cambria Math" panose="02040503050406030204" pitchFamily="18" charset="0"/>
                                      </a:rPr>
                                      <m:t>𝜓</m:t>
                                    </m:r>
                                  </m:e>
                                  <m:sub>
                                    <m:r>
                                      <a:rPr lang="en-US" sz="2400" b="0" i="1" smtClean="0">
                                        <a:solidFill>
                                          <a:srgbClr val="000000"/>
                                        </a:solidFill>
                                        <a:effectLst/>
                                        <a:latin typeface="Cambria Math" panose="02040503050406030204" pitchFamily="18" charset="0"/>
                                      </a:rPr>
                                      <m:t>𝑖</m:t>
                                    </m:r>
                                  </m:sub>
                                </m:sSub>
                              </m:e>
                            </m:d>
                          </m:e>
                        </m:d>
                      </m:e>
                      <m:sub>
                        <m:r>
                          <a:rPr lang="en-US" sz="2400" b="0" i="1" smtClean="0">
                            <a:solidFill>
                              <a:srgbClr val="000000"/>
                            </a:solidFill>
                            <a:effectLst/>
                            <a:latin typeface="Cambria Math" panose="02040503050406030204" pitchFamily="18" charset="0"/>
                          </a:rPr>
                          <m:t>𝑗</m:t>
                        </m:r>
                      </m:sub>
                    </m:sSub>
                  </m:oMath>
                </a14:m>
                <a:r>
                  <a:rPr lang="en-GB" sz="2400">
                    <a:solidFill>
                      <a:srgbClr val="000000"/>
                    </a:solidFill>
                    <a:effectLst/>
                    <a:latin typeface="Helvetica" pitchFamily="2" charset="0"/>
                  </a:rPr>
                  <a:t>represents particle </a:t>
                </a:r>
                <a14:m>
                  <m:oMath xmlns:m="http://schemas.openxmlformats.org/officeDocument/2006/math">
                    <m:r>
                      <a:rPr lang="en-US" sz="2400" i="1">
                        <a:solidFill>
                          <a:srgbClr val="000000"/>
                        </a:solidFill>
                        <a:latin typeface="Cambria Math" panose="02040503050406030204" pitchFamily="18" charset="0"/>
                      </a:rPr>
                      <m:t>𝑗</m:t>
                    </m:r>
                  </m:oMath>
                </a14:m>
                <a:r>
                  <a:rPr lang="en-GB" sz="2400">
                    <a:solidFill>
                      <a:srgbClr val="000000"/>
                    </a:solidFill>
                    <a:effectLst/>
                    <a:latin typeface="Helvetica" pitchFamily="2" charset="0"/>
                  </a:rPr>
                  <a:t> (the index </a:t>
                </a:r>
                <a14:m>
                  <m:oMath xmlns:m="http://schemas.openxmlformats.org/officeDocument/2006/math">
                    <m:r>
                      <a:rPr lang="en-US" sz="2400" i="1">
                        <a:solidFill>
                          <a:srgbClr val="000000"/>
                        </a:solidFill>
                        <a:latin typeface="Cambria Math" panose="02040503050406030204" pitchFamily="18" charset="0"/>
                      </a:rPr>
                      <m:t>𝑗</m:t>
                    </m:r>
                  </m:oMath>
                </a14:m>
                <a:r>
                  <a:rPr lang="en-GB" sz="2400">
                    <a:solidFill>
                      <a:srgbClr val="000000"/>
                    </a:solidFill>
                    <a:latin typeface="Helvetica" pitchFamily="2" charset="0"/>
                  </a:rPr>
                  <a:t> </a:t>
                </a:r>
                <a:r>
                  <a:rPr lang="en-GB" sz="2400">
                    <a:solidFill>
                      <a:srgbClr val="000000"/>
                    </a:solidFill>
                    <a:effectLst/>
                    <a:latin typeface="Helvetica" pitchFamily="2" charset="0"/>
                  </a:rPr>
                  <a:t>could be a particle, momenta, directions, etc...) in state </a:t>
                </a:r>
                <a14:m>
                  <m:oMath xmlns:m="http://schemas.openxmlformats.org/officeDocument/2006/math">
                    <m:d>
                      <m:dPr>
                        <m:begChr m:val="|"/>
                        <m:endChr m:val=""/>
                        <m:ctrlPr>
                          <a:rPr lang="en-GB" sz="2400" i="1">
                            <a:solidFill>
                              <a:srgbClr val="000000"/>
                            </a:solidFill>
                            <a:latin typeface="Cambria Math" panose="02040503050406030204" pitchFamily="18" charset="0"/>
                          </a:rPr>
                        </m:ctrlPr>
                      </m:dPr>
                      <m:e>
                        <m:d>
                          <m:dPr>
                            <m:begChr m:val=""/>
                            <m:endChr m:val="⟩"/>
                            <m:ctrlPr>
                              <a:rPr lang="en-GB" sz="2400" i="1">
                                <a:solidFill>
                                  <a:srgbClr val="000000"/>
                                </a:solidFill>
                                <a:latin typeface="Cambria Math" panose="02040503050406030204" pitchFamily="18" charset="0"/>
                              </a:rPr>
                            </m:ctrlPr>
                          </m:dPr>
                          <m:e>
                            <m:sSub>
                              <m:sSubPr>
                                <m:ctrlPr>
                                  <a:rPr lang="en-GB" sz="2400" i="1">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rPr>
                                  <m:t>𝜓</m:t>
                                </m:r>
                              </m:e>
                              <m:sub>
                                <m:r>
                                  <a:rPr lang="en-US" sz="2400" i="1">
                                    <a:solidFill>
                                      <a:srgbClr val="000000"/>
                                    </a:solidFill>
                                    <a:latin typeface="Cambria Math" panose="02040503050406030204" pitchFamily="18" charset="0"/>
                                  </a:rPr>
                                  <m:t>𝑖</m:t>
                                </m:r>
                              </m:sub>
                            </m:sSub>
                          </m:e>
                        </m:d>
                      </m:e>
                    </m:d>
                  </m:oMath>
                </a14:m>
                <a:r>
                  <a:rPr lang="en-GB" sz="2400">
                    <a:solidFill>
                      <a:srgbClr val="000000"/>
                    </a:solidFill>
                    <a:effectLst/>
                    <a:latin typeface="Helvetica" pitchFamily="2" charset="0"/>
                  </a:rPr>
                  <a:t>.</a:t>
                </a:r>
              </a:p>
              <a:p>
                <a:pPr>
                  <a:buNone/>
                </a:pPr>
                <a:endParaRPr lang="en-GB">
                  <a:solidFill>
                    <a:srgbClr val="000000"/>
                  </a:solidFill>
                  <a:effectLst/>
                  <a:latin typeface="Helvetica" pitchFamily="2" charset="0"/>
                </a:endParaRPr>
              </a:p>
            </p:txBody>
          </p:sp>
        </mc:Choice>
        <mc:Fallback xmlns="">
          <p:sp>
            <p:nvSpPr>
              <p:cNvPr id="12" name="TextBox 11">
                <a:extLst>
                  <a:ext uri="{FF2B5EF4-FFF2-40B4-BE49-F238E27FC236}">
                    <a16:creationId xmlns:a16="http://schemas.microsoft.com/office/drawing/2014/main" id="{085C7643-9ACB-C33A-1E8F-D9520E3701DE}"/>
                  </a:ext>
                </a:extLst>
              </p:cNvPr>
              <p:cNvSpPr txBox="1">
                <a:spLocks noRot="1" noChangeAspect="1" noMove="1" noResize="1" noEditPoints="1" noAdjustHandles="1" noChangeArrowheads="1" noChangeShapeType="1" noTextEdit="1"/>
              </p:cNvSpPr>
              <p:nvPr/>
            </p:nvSpPr>
            <p:spPr>
              <a:xfrm>
                <a:off x="239151" y="5611276"/>
                <a:ext cx="11648049" cy="1187826"/>
              </a:xfrm>
              <a:prstGeom prst="rect">
                <a:avLst/>
              </a:prstGeom>
              <a:blipFill>
                <a:blip r:embed="rId4"/>
                <a:stretch>
                  <a:fillRect l="-762" t="-48421" b="-50526"/>
                </a:stretch>
              </a:blipFill>
            </p:spPr>
            <p:txBody>
              <a:bodyPr/>
              <a:lstStyle/>
              <a:p>
                <a:r>
                  <a:rPr lang="en-IT">
                    <a:noFill/>
                  </a:rPr>
                  <a:t> </a:t>
                </a:r>
              </a:p>
            </p:txBody>
          </p:sp>
        </mc:Fallback>
      </mc:AlternateContent>
    </p:spTree>
    <p:extLst>
      <p:ext uri="{BB962C8B-B14F-4D97-AF65-F5344CB8AC3E}">
        <p14:creationId xmlns:p14="http://schemas.microsoft.com/office/powerpoint/2010/main" val="2766270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73C4-8124-7CA0-CB44-66627273530F}"/>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ECFADE70-828F-6F8A-50DF-C6CCE124749C}"/>
              </a:ext>
            </a:extLst>
          </p:cNvPr>
          <p:cNvPicPr>
            <a:picLocks noChangeAspect="1"/>
          </p:cNvPicPr>
          <p:nvPr/>
        </p:nvPicPr>
        <p:blipFill>
          <a:blip r:embed="rId2"/>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7C660BDA-CF0C-31F4-5285-450A29F1E47C}"/>
              </a:ext>
            </a:extLst>
          </p:cNvPr>
          <p:cNvPicPr>
            <a:picLocks noChangeAspect="1"/>
          </p:cNvPicPr>
          <p:nvPr/>
        </p:nvPicPr>
        <p:blipFill>
          <a:blip r:embed="rId2"/>
          <a:srcRect l="50836"/>
          <a:stretch/>
        </p:blipFill>
        <p:spPr>
          <a:xfrm>
            <a:off x="9532490" y="2493048"/>
            <a:ext cx="2019430" cy="423140"/>
          </a:xfrm>
          <a:prstGeom prst="rect">
            <a:avLst/>
          </a:prstGeom>
        </p:spPr>
      </p:pic>
      <p:sp>
        <p:nvSpPr>
          <p:cNvPr id="3" name="Oval 2">
            <a:extLst>
              <a:ext uri="{FF2B5EF4-FFF2-40B4-BE49-F238E27FC236}">
                <a16:creationId xmlns:a16="http://schemas.microsoft.com/office/drawing/2014/main" id="{FF2E35E8-A7CC-4404-95E6-441AAA3FB8C2}"/>
              </a:ext>
            </a:extLst>
          </p:cNvPr>
          <p:cNvSpPr/>
          <p:nvPr/>
        </p:nvSpPr>
        <p:spPr>
          <a:xfrm>
            <a:off x="6481010" y="4125073"/>
            <a:ext cx="327259" cy="32760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3C8A19-DFC9-2E74-130F-2D8345C955EC}"/>
              </a:ext>
            </a:extLst>
          </p:cNvPr>
          <p:cNvSpPr/>
          <p:nvPr/>
        </p:nvSpPr>
        <p:spPr>
          <a:xfrm>
            <a:off x="4265580" y="4119994"/>
            <a:ext cx="327259" cy="32760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a:extLst>
              <a:ext uri="{FF2B5EF4-FFF2-40B4-BE49-F238E27FC236}">
                <a16:creationId xmlns:a16="http://schemas.microsoft.com/office/drawing/2014/main" id="{FCD25DAE-B6C2-D1ED-6CF9-1146A437FF98}"/>
              </a:ext>
            </a:extLst>
          </p:cNvPr>
          <p:cNvSpPr txBox="1"/>
          <p:nvPr/>
        </p:nvSpPr>
        <p:spPr>
          <a:xfrm>
            <a:off x="4168128" y="4442517"/>
            <a:ext cx="849422" cy="830997"/>
          </a:xfrm>
          <a:prstGeom prst="rect">
            <a:avLst/>
          </a:prstGeom>
          <a:noFill/>
        </p:spPr>
        <p:txBody>
          <a:bodyPr wrap="square" rtlCol="0">
            <a:spAutoFit/>
          </a:bodyPr>
          <a:lstStyle/>
          <a:p>
            <a:r>
              <a:rPr lang="en-US" sz="4800">
                <a:solidFill>
                  <a:srgbClr val="FF0000"/>
                </a:solidFill>
              </a:rPr>
              <a:t>A</a:t>
            </a:r>
            <a:endParaRPr lang="en-US">
              <a:solidFill>
                <a:srgbClr val="FF0000"/>
              </a:solidFill>
            </a:endParaRPr>
          </a:p>
        </p:txBody>
      </p:sp>
      <p:sp>
        <p:nvSpPr>
          <p:cNvPr id="15" name="TextBox 14">
            <a:extLst>
              <a:ext uri="{FF2B5EF4-FFF2-40B4-BE49-F238E27FC236}">
                <a16:creationId xmlns:a16="http://schemas.microsoft.com/office/drawing/2014/main" id="{76F55394-4014-0A3A-6F26-F3D27F63993F}"/>
              </a:ext>
            </a:extLst>
          </p:cNvPr>
          <p:cNvSpPr txBox="1"/>
          <p:nvPr/>
        </p:nvSpPr>
        <p:spPr>
          <a:xfrm>
            <a:off x="6383558" y="4452676"/>
            <a:ext cx="849422" cy="830997"/>
          </a:xfrm>
          <a:prstGeom prst="rect">
            <a:avLst/>
          </a:prstGeom>
          <a:noFill/>
        </p:spPr>
        <p:txBody>
          <a:bodyPr wrap="square" rtlCol="0">
            <a:spAutoFit/>
          </a:bodyPr>
          <a:lstStyle/>
          <a:p>
            <a:r>
              <a:rPr lang="en-US" sz="4800"/>
              <a:t>B</a:t>
            </a:r>
            <a:endParaRPr lang="en-US"/>
          </a:p>
        </p:txBody>
      </p:sp>
      <p:pic>
        <p:nvPicPr>
          <p:cNvPr id="16" name="Picture 15">
            <a:extLst>
              <a:ext uri="{FF2B5EF4-FFF2-40B4-BE49-F238E27FC236}">
                <a16:creationId xmlns:a16="http://schemas.microsoft.com/office/drawing/2014/main" id="{9BCA312D-4DFA-D6CB-C925-3CCA5068CB8B}"/>
              </a:ext>
            </a:extLst>
          </p:cNvPr>
          <p:cNvPicPr>
            <a:picLocks noChangeAspect="1"/>
          </p:cNvPicPr>
          <p:nvPr/>
        </p:nvPicPr>
        <p:blipFill>
          <a:blip r:embed="rId3"/>
          <a:stretch>
            <a:fillRect/>
          </a:stretch>
        </p:blipFill>
        <p:spPr>
          <a:xfrm>
            <a:off x="1200716" y="2257082"/>
            <a:ext cx="7033449" cy="608430"/>
          </a:xfrm>
          <a:prstGeom prst="rect">
            <a:avLst/>
          </a:prstGeom>
        </p:spPr>
      </p:pic>
      <p:sp>
        <p:nvSpPr>
          <p:cNvPr id="17" name="Rectangle: Rounded Corners 16">
            <a:extLst>
              <a:ext uri="{FF2B5EF4-FFF2-40B4-BE49-F238E27FC236}">
                <a16:creationId xmlns:a16="http://schemas.microsoft.com/office/drawing/2014/main" id="{B87393CA-C69A-DD3A-2BBF-C4F9FB668746}"/>
              </a:ext>
            </a:extLst>
          </p:cNvPr>
          <p:cNvSpPr/>
          <p:nvPr/>
        </p:nvSpPr>
        <p:spPr>
          <a:xfrm>
            <a:off x="2720967" y="2194485"/>
            <a:ext cx="1050906" cy="690980"/>
          </a:xfrm>
          <a:prstGeom prst="round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26DC360-2351-3D6E-F9DD-1864D0046BFE}"/>
              </a:ext>
            </a:extLst>
          </p:cNvPr>
          <p:cNvSpPr/>
          <p:nvPr/>
        </p:nvSpPr>
        <p:spPr>
          <a:xfrm>
            <a:off x="5721379" y="2194485"/>
            <a:ext cx="1050906" cy="690980"/>
          </a:xfrm>
          <a:prstGeom prst="round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51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A7F6785-0FB4-CE87-E796-4931F9FC5B8F}"/>
              </a:ext>
            </a:extLst>
          </p:cNvPr>
          <p:cNvPicPr>
            <a:picLocks noChangeAspect="1"/>
          </p:cNvPicPr>
          <p:nvPr/>
        </p:nvPicPr>
        <p:blipFill>
          <a:blip r:embed="rId2"/>
          <a:stretch>
            <a:fillRect/>
          </a:stretch>
        </p:blipFill>
        <p:spPr>
          <a:xfrm>
            <a:off x="1200716" y="2257082"/>
            <a:ext cx="7033449" cy="608430"/>
          </a:xfrm>
          <a:prstGeom prst="rect">
            <a:avLst/>
          </a:prstGeom>
        </p:spPr>
      </p:pic>
      <p:sp>
        <p:nvSpPr>
          <p:cNvPr id="2" name="Title 1">
            <a:extLst>
              <a:ext uri="{FF2B5EF4-FFF2-40B4-BE49-F238E27FC236}">
                <a16:creationId xmlns:a16="http://schemas.microsoft.com/office/drawing/2014/main" id="{E2C673C4-8124-7CA0-CB44-66627273530F}"/>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ECFADE70-828F-6F8A-50DF-C6CCE124749C}"/>
              </a:ext>
            </a:extLst>
          </p:cNvPr>
          <p:cNvPicPr>
            <a:picLocks noChangeAspect="1"/>
          </p:cNvPicPr>
          <p:nvPr/>
        </p:nvPicPr>
        <p:blipFill>
          <a:blip r:embed="rId3"/>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7C660BDA-CF0C-31F4-5285-450A29F1E47C}"/>
              </a:ext>
            </a:extLst>
          </p:cNvPr>
          <p:cNvPicPr>
            <a:picLocks noChangeAspect="1"/>
          </p:cNvPicPr>
          <p:nvPr/>
        </p:nvPicPr>
        <p:blipFill>
          <a:blip r:embed="rId3"/>
          <a:srcRect l="50836"/>
          <a:stretch/>
        </p:blipFill>
        <p:spPr>
          <a:xfrm>
            <a:off x="9532490" y="2493048"/>
            <a:ext cx="2019430" cy="423140"/>
          </a:xfrm>
          <a:prstGeom prst="rect">
            <a:avLst/>
          </a:prstGeom>
        </p:spPr>
      </p:pic>
      <p:sp>
        <p:nvSpPr>
          <p:cNvPr id="11" name="Rectangle: Rounded Corners 10">
            <a:extLst>
              <a:ext uri="{FF2B5EF4-FFF2-40B4-BE49-F238E27FC236}">
                <a16:creationId xmlns:a16="http://schemas.microsoft.com/office/drawing/2014/main" id="{ABE5077C-91FF-5BC9-8055-D6F7A28F7B3D}"/>
              </a:ext>
            </a:extLst>
          </p:cNvPr>
          <p:cNvSpPr/>
          <p:nvPr/>
        </p:nvSpPr>
        <p:spPr>
          <a:xfrm>
            <a:off x="4052350" y="2185084"/>
            <a:ext cx="1050906" cy="69098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descr="A magnifying glass with a yellow handle&#10;&#10;Description automatically generated">
            <a:extLst>
              <a:ext uri="{FF2B5EF4-FFF2-40B4-BE49-F238E27FC236}">
                <a16:creationId xmlns:a16="http://schemas.microsoft.com/office/drawing/2014/main" id="{0D4A4FA5-2E11-A9CD-B46A-3C57438C7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97" y="3920363"/>
            <a:ext cx="2363623" cy="2363623"/>
          </a:xfrm>
          <a:prstGeom prst="rect">
            <a:avLst/>
          </a:prstGeom>
        </p:spPr>
      </p:pic>
      <p:sp>
        <p:nvSpPr>
          <p:cNvPr id="15" name="Oval 14">
            <a:extLst>
              <a:ext uri="{FF2B5EF4-FFF2-40B4-BE49-F238E27FC236}">
                <a16:creationId xmlns:a16="http://schemas.microsoft.com/office/drawing/2014/main" id="{B83CF018-6F8E-CB4E-80DA-0F89C2B1BDC8}"/>
              </a:ext>
            </a:extLst>
          </p:cNvPr>
          <p:cNvSpPr/>
          <p:nvPr/>
        </p:nvSpPr>
        <p:spPr>
          <a:xfrm>
            <a:off x="6481010" y="4125073"/>
            <a:ext cx="327259" cy="32760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6" name="Oval 15">
            <a:extLst>
              <a:ext uri="{FF2B5EF4-FFF2-40B4-BE49-F238E27FC236}">
                <a16:creationId xmlns:a16="http://schemas.microsoft.com/office/drawing/2014/main" id="{0EC3A979-BAC7-078E-ACB2-96C88B98738F}"/>
              </a:ext>
            </a:extLst>
          </p:cNvPr>
          <p:cNvSpPr/>
          <p:nvPr/>
        </p:nvSpPr>
        <p:spPr>
          <a:xfrm>
            <a:off x="4265580" y="4119994"/>
            <a:ext cx="327259" cy="32760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D66ACF-A481-7385-B5E0-961528E12BF5}"/>
              </a:ext>
            </a:extLst>
          </p:cNvPr>
          <p:cNvSpPr txBox="1"/>
          <p:nvPr/>
        </p:nvSpPr>
        <p:spPr>
          <a:xfrm>
            <a:off x="4168128" y="4442517"/>
            <a:ext cx="849422" cy="830997"/>
          </a:xfrm>
          <a:prstGeom prst="rect">
            <a:avLst/>
          </a:prstGeom>
          <a:noFill/>
        </p:spPr>
        <p:txBody>
          <a:bodyPr wrap="square" rtlCol="0">
            <a:spAutoFit/>
          </a:bodyPr>
          <a:lstStyle/>
          <a:p>
            <a:r>
              <a:rPr lang="en-US" sz="4800"/>
              <a:t>A</a:t>
            </a:r>
            <a:endParaRPr lang="en-US"/>
          </a:p>
        </p:txBody>
      </p:sp>
      <p:sp>
        <p:nvSpPr>
          <p:cNvPr id="18" name="TextBox 17">
            <a:extLst>
              <a:ext uri="{FF2B5EF4-FFF2-40B4-BE49-F238E27FC236}">
                <a16:creationId xmlns:a16="http://schemas.microsoft.com/office/drawing/2014/main" id="{0A58F48F-A0F2-9560-E38E-6E7AEF0400D9}"/>
              </a:ext>
            </a:extLst>
          </p:cNvPr>
          <p:cNvSpPr txBox="1"/>
          <p:nvPr/>
        </p:nvSpPr>
        <p:spPr>
          <a:xfrm>
            <a:off x="6383558" y="4452676"/>
            <a:ext cx="849422" cy="830997"/>
          </a:xfrm>
          <a:prstGeom prst="rect">
            <a:avLst/>
          </a:prstGeom>
          <a:noFill/>
        </p:spPr>
        <p:txBody>
          <a:bodyPr wrap="square" rtlCol="0">
            <a:spAutoFit/>
          </a:bodyPr>
          <a:lstStyle/>
          <a:p>
            <a:r>
              <a:rPr lang="en-US" sz="4800">
                <a:solidFill>
                  <a:srgbClr val="0070C0"/>
                </a:solidFill>
              </a:rPr>
              <a:t>B</a:t>
            </a:r>
            <a:endParaRPr lang="en-US">
              <a:solidFill>
                <a:srgbClr val="0070C0"/>
              </a:solidFill>
            </a:endParaRPr>
          </a:p>
        </p:txBody>
      </p:sp>
      <p:sp>
        <p:nvSpPr>
          <p:cNvPr id="21" name="Rectangle: Rounded Corners 20">
            <a:extLst>
              <a:ext uri="{FF2B5EF4-FFF2-40B4-BE49-F238E27FC236}">
                <a16:creationId xmlns:a16="http://schemas.microsoft.com/office/drawing/2014/main" id="{B0CA274D-475D-EA23-6CB1-AEE8D78FBFE9}"/>
              </a:ext>
            </a:extLst>
          </p:cNvPr>
          <p:cNvSpPr/>
          <p:nvPr/>
        </p:nvSpPr>
        <p:spPr>
          <a:xfrm>
            <a:off x="7088746" y="2215807"/>
            <a:ext cx="1050906" cy="69098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A7F6785-0FB4-CE87-E796-4931F9FC5B8F}"/>
              </a:ext>
            </a:extLst>
          </p:cNvPr>
          <p:cNvPicPr>
            <a:picLocks noChangeAspect="1"/>
          </p:cNvPicPr>
          <p:nvPr/>
        </p:nvPicPr>
        <p:blipFill>
          <a:blip r:embed="rId2"/>
          <a:stretch>
            <a:fillRect/>
          </a:stretch>
        </p:blipFill>
        <p:spPr>
          <a:xfrm>
            <a:off x="1200716" y="2257082"/>
            <a:ext cx="7033449" cy="608430"/>
          </a:xfrm>
          <a:prstGeom prst="rect">
            <a:avLst/>
          </a:prstGeom>
        </p:spPr>
      </p:pic>
      <p:sp>
        <p:nvSpPr>
          <p:cNvPr id="2" name="Title 1">
            <a:extLst>
              <a:ext uri="{FF2B5EF4-FFF2-40B4-BE49-F238E27FC236}">
                <a16:creationId xmlns:a16="http://schemas.microsoft.com/office/drawing/2014/main" id="{E2C673C4-8124-7CA0-CB44-66627273530F}"/>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ECFADE70-828F-6F8A-50DF-C6CCE124749C}"/>
              </a:ext>
            </a:extLst>
          </p:cNvPr>
          <p:cNvPicPr>
            <a:picLocks noChangeAspect="1"/>
          </p:cNvPicPr>
          <p:nvPr/>
        </p:nvPicPr>
        <p:blipFill>
          <a:blip r:embed="rId3"/>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7C660BDA-CF0C-31F4-5285-450A29F1E47C}"/>
              </a:ext>
            </a:extLst>
          </p:cNvPr>
          <p:cNvPicPr>
            <a:picLocks noChangeAspect="1"/>
          </p:cNvPicPr>
          <p:nvPr/>
        </p:nvPicPr>
        <p:blipFill>
          <a:blip r:embed="rId3"/>
          <a:srcRect l="50836"/>
          <a:stretch/>
        </p:blipFill>
        <p:spPr>
          <a:xfrm>
            <a:off x="9532490" y="2493048"/>
            <a:ext cx="2019430" cy="423140"/>
          </a:xfrm>
          <a:prstGeom prst="rect">
            <a:avLst/>
          </a:prstGeom>
        </p:spPr>
      </p:pic>
      <p:sp>
        <p:nvSpPr>
          <p:cNvPr id="11" name="Rectangle: Rounded Corners 10">
            <a:extLst>
              <a:ext uri="{FF2B5EF4-FFF2-40B4-BE49-F238E27FC236}">
                <a16:creationId xmlns:a16="http://schemas.microsoft.com/office/drawing/2014/main" id="{ABE5077C-91FF-5BC9-8055-D6F7A28F7B3D}"/>
              </a:ext>
            </a:extLst>
          </p:cNvPr>
          <p:cNvSpPr/>
          <p:nvPr/>
        </p:nvSpPr>
        <p:spPr>
          <a:xfrm>
            <a:off x="4052350" y="2185084"/>
            <a:ext cx="1050906" cy="69098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descr="A magnifying glass with a yellow handle&#10;&#10;Description automatically generated">
            <a:extLst>
              <a:ext uri="{FF2B5EF4-FFF2-40B4-BE49-F238E27FC236}">
                <a16:creationId xmlns:a16="http://schemas.microsoft.com/office/drawing/2014/main" id="{0D4A4FA5-2E11-A9CD-B46A-3C57438C7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97" y="3920363"/>
            <a:ext cx="2363623" cy="2363623"/>
          </a:xfrm>
          <a:prstGeom prst="rect">
            <a:avLst/>
          </a:prstGeom>
        </p:spPr>
      </p:pic>
      <p:sp>
        <p:nvSpPr>
          <p:cNvPr id="15" name="Oval 14">
            <a:extLst>
              <a:ext uri="{FF2B5EF4-FFF2-40B4-BE49-F238E27FC236}">
                <a16:creationId xmlns:a16="http://schemas.microsoft.com/office/drawing/2014/main" id="{B83CF018-6F8E-CB4E-80DA-0F89C2B1BDC8}"/>
              </a:ext>
            </a:extLst>
          </p:cNvPr>
          <p:cNvSpPr/>
          <p:nvPr/>
        </p:nvSpPr>
        <p:spPr>
          <a:xfrm>
            <a:off x="6481010" y="4125073"/>
            <a:ext cx="327259" cy="32760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6" name="Oval 15">
            <a:extLst>
              <a:ext uri="{FF2B5EF4-FFF2-40B4-BE49-F238E27FC236}">
                <a16:creationId xmlns:a16="http://schemas.microsoft.com/office/drawing/2014/main" id="{0EC3A979-BAC7-078E-ACB2-96C88B98738F}"/>
              </a:ext>
            </a:extLst>
          </p:cNvPr>
          <p:cNvSpPr/>
          <p:nvPr/>
        </p:nvSpPr>
        <p:spPr>
          <a:xfrm>
            <a:off x="4265580" y="4119994"/>
            <a:ext cx="327259" cy="32760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D66ACF-A481-7385-B5E0-961528E12BF5}"/>
              </a:ext>
            </a:extLst>
          </p:cNvPr>
          <p:cNvSpPr txBox="1"/>
          <p:nvPr/>
        </p:nvSpPr>
        <p:spPr>
          <a:xfrm>
            <a:off x="4168128" y="4442517"/>
            <a:ext cx="849422" cy="830997"/>
          </a:xfrm>
          <a:prstGeom prst="rect">
            <a:avLst/>
          </a:prstGeom>
          <a:noFill/>
        </p:spPr>
        <p:txBody>
          <a:bodyPr wrap="square" rtlCol="0">
            <a:spAutoFit/>
          </a:bodyPr>
          <a:lstStyle/>
          <a:p>
            <a:r>
              <a:rPr lang="en-US" sz="4800"/>
              <a:t>A</a:t>
            </a:r>
            <a:endParaRPr lang="en-US"/>
          </a:p>
        </p:txBody>
      </p:sp>
      <p:sp>
        <p:nvSpPr>
          <p:cNvPr id="18" name="TextBox 17">
            <a:extLst>
              <a:ext uri="{FF2B5EF4-FFF2-40B4-BE49-F238E27FC236}">
                <a16:creationId xmlns:a16="http://schemas.microsoft.com/office/drawing/2014/main" id="{0A58F48F-A0F2-9560-E38E-6E7AEF0400D9}"/>
              </a:ext>
            </a:extLst>
          </p:cNvPr>
          <p:cNvSpPr txBox="1"/>
          <p:nvPr/>
        </p:nvSpPr>
        <p:spPr>
          <a:xfrm>
            <a:off x="6383558" y="4452676"/>
            <a:ext cx="849422" cy="830997"/>
          </a:xfrm>
          <a:prstGeom prst="rect">
            <a:avLst/>
          </a:prstGeom>
          <a:noFill/>
        </p:spPr>
        <p:txBody>
          <a:bodyPr wrap="square" rtlCol="0">
            <a:spAutoFit/>
          </a:bodyPr>
          <a:lstStyle/>
          <a:p>
            <a:r>
              <a:rPr lang="en-US" sz="4800">
                <a:solidFill>
                  <a:srgbClr val="0070C0"/>
                </a:solidFill>
              </a:rPr>
              <a:t>B</a:t>
            </a:r>
            <a:endParaRPr lang="en-US">
              <a:solidFill>
                <a:srgbClr val="0070C0"/>
              </a:solidFill>
            </a:endParaRPr>
          </a:p>
        </p:txBody>
      </p:sp>
      <p:sp>
        <p:nvSpPr>
          <p:cNvPr id="21" name="Rectangle: Rounded Corners 20">
            <a:extLst>
              <a:ext uri="{FF2B5EF4-FFF2-40B4-BE49-F238E27FC236}">
                <a16:creationId xmlns:a16="http://schemas.microsoft.com/office/drawing/2014/main" id="{B0CA274D-475D-EA23-6CB1-AEE8D78FBFE9}"/>
              </a:ext>
            </a:extLst>
          </p:cNvPr>
          <p:cNvSpPr/>
          <p:nvPr/>
        </p:nvSpPr>
        <p:spPr>
          <a:xfrm>
            <a:off x="7088746" y="2215807"/>
            <a:ext cx="1050906" cy="69098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23456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44444E-6 L 0.3987 -0.00833 " pathEditMode="relative" rAng="0" ptsTypes="AA">
                                      <p:cBhvr>
                                        <p:cTn id="6" dur="2000" fill="hold"/>
                                        <p:tgtEl>
                                          <p:spTgt spid="3"/>
                                        </p:tgtEl>
                                        <p:attrNameLst>
                                          <p:attrName>ppt_x</p:attrName>
                                          <p:attrName>ppt_y</p:attrName>
                                        </p:attrNameLst>
                                      </p:cBhvr>
                                      <p:rCtr x="19961" y="-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D87C8C-4464-0968-CD5A-50421A52A391}"/>
              </a:ext>
            </a:extLst>
          </p:cNvPr>
          <p:cNvPicPr>
            <a:picLocks noChangeAspect="1"/>
          </p:cNvPicPr>
          <p:nvPr/>
        </p:nvPicPr>
        <p:blipFill>
          <a:blip r:embed="rId2"/>
          <a:stretch>
            <a:fillRect/>
          </a:stretch>
        </p:blipFill>
        <p:spPr>
          <a:xfrm>
            <a:off x="1145357" y="2146955"/>
            <a:ext cx="4115011" cy="692186"/>
          </a:xfrm>
          <a:prstGeom prst="rect">
            <a:avLst/>
          </a:prstGeom>
        </p:spPr>
      </p:pic>
      <p:sp>
        <p:nvSpPr>
          <p:cNvPr id="2" name="Title 1">
            <a:extLst>
              <a:ext uri="{FF2B5EF4-FFF2-40B4-BE49-F238E27FC236}">
                <a16:creationId xmlns:a16="http://schemas.microsoft.com/office/drawing/2014/main" id="{E2C673C4-8124-7CA0-CB44-66627273530F}"/>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ECFADE70-828F-6F8A-50DF-C6CCE124749C}"/>
              </a:ext>
            </a:extLst>
          </p:cNvPr>
          <p:cNvPicPr>
            <a:picLocks noChangeAspect="1"/>
          </p:cNvPicPr>
          <p:nvPr/>
        </p:nvPicPr>
        <p:blipFill>
          <a:blip r:embed="rId3"/>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7C660BDA-CF0C-31F4-5285-450A29F1E47C}"/>
              </a:ext>
            </a:extLst>
          </p:cNvPr>
          <p:cNvPicPr>
            <a:picLocks noChangeAspect="1"/>
          </p:cNvPicPr>
          <p:nvPr/>
        </p:nvPicPr>
        <p:blipFill>
          <a:blip r:embed="rId3"/>
          <a:srcRect l="50836"/>
          <a:stretch/>
        </p:blipFill>
        <p:spPr>
          <a:xfrm>
            <a:off x="9532490" y="2493048"/>
            <a:ext cx="2019430" cy="423140"/>
          </a:xfrm>
          <a:prstGeom prst="rect">
            <a:avLst/>
          </a:prstGeom>
        </p:spPr>
      </p:pic>
      <p:sp>
        <p:nvSpPr>
          <p:cNvPr id="11" name="Rectangle: Rounded Corners 10">
            <a:extLst>
              <a:ext uri="{FF2B5EF4-FFF2-40B4-BE49-F238E27FC236}">
                <a16:creationId xmlns:a16="http://schemas.microsoft.com/office/drawing/2014/main" id="{ABE5077C-91FF-5BC9-8055-D6F7A28F7B3D}"/>
              </a:ext>
            </a:extLst>
          </p:cNvPr>
          <p:cNvSpPr/>
          <p:nvPr/>
        </p:nvSpPr>
        <p:spPr>
          <a:xfrm>
            <a:off x="4052350" y="2185084"/>
            <a:ext cx="1091150" cy="69098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descr="A magnifying glass with a yellow handle&#10;&#10;Description automatically generated">
            <a:extLst>
              <a:ext uri="{FF2B5EF4-FFF2-40B4-BE49-F238E27FC236}">
                <a16:creationId xmlns:a16="http://schemas.microsoft.com/office/drawing/2014/main" id="{0D4A4FA5-2E11-A9CD-B46A-3C57438C7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350" y="2493048"/>
            <a:ext cx="5354863" cy="5354863"/>
          </a:xfrm>
          <a:prstGeom prst="rect">
            <a:avLst/>
          </a:prstGeom>
        </p:spPr>
      </p:pic>
      <p:sp>
        <p:nvSpPr>
          <p:cNvPr id="15" name="Oval 14">
            <a:extLst>
              <a:ext uri="{FF2B5EF4-FFF2-40B4-BE49-F238E27FC236}">
                <a16:creationId xmlns:a16="http://schemas.microsoft.com/office/drawing/2014/main" id="{B83CF018-6F8E-CB4E-80DA-0F89C2B1BDC8}"/>
              </a:ext>
            </a:extLst>
          </p:cNvPr>
          <p:cNvSpPr/>
          <p:nvPr/>
        </p:nvSpPr>
        <p:spPr>
          <a:xfrm>
            <a:off x="6481010" y="4125073"/>
            <a:ext cx="327259" cy="32760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6" name="Oval 15">
            <a:extLst>
              <a:ext uri="{FF2B5EF4-FFF2-40B4-BE49-F238E27FC236}">
                <a16:creationId xmlns:a16="http://schemas.microsoft.com/office/drawing/2014/main" id="{0EC3A979-BAC7-078E-ACB2-96C88B98738F}"/>
              </a:ext>
            </a:extLst>
          </p:cNvPr>
          <p:cNvSpPr/>
          <p:nvPr/>
        </p:nvSpPr>
        <p:spPr>
          <a:xfrm>
            <a:off x="4265580" y="4119994"/>
            <a:ext cx="327259" cy="32760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D66ACF-A481-7385-B5E0-961528E12BF5}"/>
              </a:ext>
            </a:extLst>
          </p:cNvPr>
          <p:cNvSpPr txBox="1"/>
          <p:nvPr/>
        </p:nvSpPr>
        <p:spPr>
          <a:xfrm>
            <a:off x="4168128" y="4442517"/>
            <a:ext cx="849422" cy="830997"/>
          </a:xfrm>
          <a:prstGeom prst="rect">
            <a:avLst/>
          </a:prstGeom>
          <a:noFill/>
        </p:spPr>
        <p:txBody>
          <a:bodyPr wrap="square" rtlCol="0">
            <a:spAutoFit/>
          </a:bodyPr>
          <a:lstStyle/>
          <a:p>
            <a:r>
              <a:rPr lang="en-US" sz="4800"/>
              <a:t>A</a:t>
            </a:r>
            <a:endParaRPr lang="en-US"/>
          </a:p>
        </p:txBody>
      </p:sp>
      <p:sp>
        <p:nvSpPr>
          <p:cNvPr id="18" name="TextBox 17">
            <a:extLst>
              <a:ext uri="{FF2B5EF4-FFF2-40B4-BE49-F238E27FC236}">
                <a16:creationId xmlns:a16="http://schemas.microsoft.com/office/drawing/2014/main" id="{0A58F48F-A0F2-9560-E38E-6E7AEF0400D9}"/>
              </a:ext>
            </a:extLst>
          </p:cNvPr>
          <p:cNvSpPr txBox="1"/>
          <p:nvPr/>
        </p:nvSpPr>
        <p:spPr>
          <a:xfrm>
            <a:off x="6383558" y="4452676"/>
            <a:ext cx="849422" cy="830997"/>
          </a:xfrm>
          <a:prstGeom prst="rect">
            <a:avLst/>
          </a:prstGeom>
          <a:noFill/>
        </p:spPr>
        <p:txBody>
          <a:bodyPr wrap="square" rtlCol="0">
            <a:spAutoFit/>
          </a:bodyPr>
          <a:lstStyle/>
          <a:p>
            <a:r>
              <a:rPr lang="en-US" sz="4800">
                <a:solidFill>
                  <a:srgbClr val="0070C0"/>
                </a:solidFill>
              </a:rPr>
              <a:t>B</a:t>
            </a:r>
            <a:endParaRPr lang="en-US">
              <a:solidFill>
                <a:srgbClr val="0070C0"/>
              </a:solidFill>
            </a:endParaRPr>
          </a:p>
        </p:txBody>
      </p:sp>
      <p:pic>
        <p:nvPicPr>
          <p:cNvPr id="4" name="Picture 3">
            <a:extLst>
              <a:ext uri="{FF2B5EF4-FFF2-40B4-BE49-F238E27FC236}">
                <a16:creationId xmlns:a16="http://schemas.microsoft.com/office/drawing/2014/main" id="{CBCD1DD9-CEE1-CB7A-DE03-EC3AE26858EF}"/>
              </a:ext>
            </a:extLst>
          </p:cNvPr>
          <p:cNvPicPr>
            <a:picLocks noChangeAspect="1"/>
          </p:cNvPicPr>
          <p:nvPr/>
        </p:nvPicPr>
        <p:blipFill>
          <a:blip r:embed="rId2"/>
          <a:srcRect l="72059" r="2888"/>
          <a:stretch/>
        </p:blipFill>
        <p:spPr>
          <a:xfrm>
            <a:off x="6924047" y="3731183"/>
            <a:ext cx="1419050" cy="952747"/>
          </a:xfrm>
          <a:prstGeom prst="rect">
            <a:avLst/>
          </a:prstGeom>
        </p:spPr>
      </p:pic>
    </p:spTree>
    <p:extLst>
      <p:ext uri="{BB962C8B-B14F-4D97-AF65-F5344CB8AC3E}">
        <p14:creationId xmlns:p14="http://schemas.microsoft.com/office/powerpoint/2010/main" val="2920542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D87C8C-4464-0968-CD5A-50421A52A391}"/>
              </a:ext>
            </a:extLst>
          </p:cNvPr>
          <p:cNvPicPr>
            <a:picLocks noChangeAspect="1"/>
          </p:cNvPicPr>
          <p:nvPr/>
        </p:nvPicPr>
        <p:blipFill>
          <a:blip r:embed="rId2"/>
          <a:stretch>
            <a:fillRect/>
          </a:stretch>
        </p:blipFill>
        <p:spPr>
          <a:xfrm>
            <a:off x="1145357" y="2146955"/>
            <a:ext cx="4115011" cy="692186"/>
          </a:xfrm>
          <a:prstGeom prst="rect">
            <a:avLst/>
          </a:prstGeom>
        </p:spPr>
      </p:pic>
      <p:sp>
        <p:nvSpPr>
          <p:cNvPr id="2" name="Title 1">
            <a:extLst>
              <a:ext uri="{FF2B5EF4-FFF2-40B4-BE49-F238E27FC236}">
                <a16:creationId xmlns:a16="http://schemas.microsoft.com/office/drawing/2014/main" id="{E2C673C4-8124-7CA0-CB44-66627273530F}"/>
              </a:ext>
            </a:extLst>
          </p:cNvPr>
          <p:cNvSpPr>
            <a:spLocks noGrp="1"/>
          </p:cNvSpPr>
          <p:nvPr>
            <p:ph type="title"/>
          </p:nvPr>
        </p:nvSpPr>
        <p:spPr/>
        <p:txBody>
          <a:bodyPr/>
          <a:lstStyle/>
          <a:p>
            <a:r>
              <a:rPr lang="es-ES" err="1"/>
              <a:t>Entanglement</a:t>
            </a:r>
            <a:r>
              <a:rPr lang="es-ES"/>
              <a:t> as a quantum </a:t>
            </a:r>
            <a:r>
              <a:rPr lang="es-ES" err="1"/>
              <a:t>property</a:t>
            </a:r>
            <a:endParaRPr lang="en-US"/>
          </a:p>
        </p:txBody>
      </p:sp>
      <p:pic>
        <p:nvPicPr>
          <p:cNvPr id="7" name="Picture 6">
            <a:extLst>
              <a:ext uri="{FF2B5EF4-FFF2-40B4-BE49-F238E27FC236}">
                <a16:creationId xmlns:a16="http://schemas.microsoft.com/office/drawing/2014/main" id="{ECFADE70-828F-6F8A-50DF-C6CCE124749C}"/>
              </a:ext>
            </a:extLst>
          </p:cNvPr>
          <p:cNvPicPr>
            <a:picLocks noChangeAspect="1"/>
          </p:cNvPicPr>
          <p:nvPr/>
        </p:nvPicPr>
        <p:blipFill>
          <a:blip r:embed="rId3"/>
          <a:srcRect r="64966" b="-12345"/>
          <a:stretch/>
        </p:blipFill>
        <p:spPr>
          <a:xfrm>
            <a:off x="9532490" y="1956040"/>
            <a:ext cx="1625600" cy="537008"/>
          </a:xfrm>
          <a:prstGeom prst="rect">
            <a:avLst/>
          </a:prstGeom>
        </p:spPr>
      </p:pic>
      <p:pic>
        <p:nvPicPr>
          <p:cNvPr id="8" name="Picture 7">
            <a:extLst>
              <a:ext uri="{FF2B5EF4-FFF2-40B4-BE49-F238E27FC236}">
                <a16:creationId xmlns:a16="http://schemas.microsoft.com/office/drawing/2014/main" id="{7C660BDA-CF0C-31F4-5285-450A29F1E47C}"/>
              </a:ext>
            </a:extLst>
          </p:cNvPr>
          <p:cNvPicPr>
            <a:picLocks noChangeAspect="1"/>
          </p:cNvPicPr>
          <p:nvPr/>
        </p:nvPicPr>
        <p:blipFill>
          <a:blip r:embed="rId3"/>
          <a:srcRect l="50836"/>
          <a:stretch/>
        </p:blipFill>
        <p:spPr>
          <a:xfrm>
            <a:off x="9532490" y="2493048"/>
            <a:ext cx="2019430" cy="423140"/>
          </a:xfrm>
          <a:prstGeom prst="rect">
            <a:avLst/>
          </a:prstGeom>
        </p:spPr>
      </p:pic>
      <p:sp>
        <p:nvSpPr>
          <p:cNvPr id="11" name="Rectangle: Rounded Corners 10">
            <a:extLst>
              <a:ext uri="{FF2B5EF4-FFF2-40B4-BE49-F238E27FC236}">
                <a16:creationId xmlns:a16="http://schemas.microsoft.com/office/drawing/2014/main" id="{ABE5077C-91FF-5BC9-8055-D6F7A28F7B3D}"/>
              </a:ext>
            </a:extLst>
          </p:cNvPr>
          <p:cNvSpPr/>
          <p:nvPr/>
        </p:nvSpPr>
        <p:spPr>
          <a:xfrm>
            <a:off x="4052350" y="2185084"/>
            <a:ext cx="1091150" cy="69098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descr="A magnifying glass with a yellow handle&#10;&#10;Description automatically generated">
            <a:extLst>
              <a:ext uri="{FF2B5EF4-FFF2-40B4-BE49-F238E27FC236}">
                <a16:creationId xmlns:a16="http://schemas.microsoft.com/office/drawing/2014/main" id="{0D4A4FA5-2E11-A9CD-B46A-3C57438C7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350" y="2493048"/>
            <a:ext cx="5354863" cy="5354863"/>
          </a:xfrm>
          <a:prstGeom prst="rect">
            <a:avLst/>
          </a:prstGeom>
        </p:spPr>
      </p:pic>
      <p:sp>
        <p:nvSpPr>
          <p:cNvPr id="15" name="Oval 14">
            <a:extLst>
              <a:ext uri="{FF2B5EF4-FFF2-40B4-BE49-F238E27FC236}">
                <a16:creationId xmlns:a16="http://schemas.microsoft.com/office/drawing/2014/main" id="{B83CF018-6F8E-CB4E-80DA-0F89C2B1BDC8}"/>
              </a:ext>
            </a:extLst>
          </p:cNvPr>
          <p:cNvSpPr/>
          <p:nvPr/>
        </p:nvSpPr>
        <p:spPr>
          <a:xfrm>
            <a:off x="6481010" y="4125073"/>
            <a:ext cx="327259" cy="327603"/>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6" name="Oval 15">
            <a:extLst>
              <a:ext uri="{FF2B5EF4-FFF2-40B4-BE49-F238E27FC236}">
                <a16:creationId xmlns:a16="http://schemas.microsoft.com/office/drawing/2014/main" id="{0EC3A979-BAC7-078E-ACB2-96C88B98738F}"/>
              </a:ext>
            </a:extLst>
          </p:cNvPr>
          <p:cNvSpPr/>
          <p:nvPr/>
        </p:nvSpPr>
        <p:spPr>
          <a:xfrm>
            <a:off x="4265580" y="4119994"/>
            <a:ext cx="327259" cy="32760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TextBox 16">
            <a:extLst>
              <a:ext uri="{FF2B5EF4-FFF2-40B4-BE49-F238E27FC236}">
                <a16:creationId xmlns:a16="http://schemas.microsoft.com/office/drawing/2014/main" id="{1BD66ACF-A481-7385-B5E0-961528E12BF5}"/>
              </a:ext>
            </a:extLst>
          </p:cNvPr>
          <p:cNvSpPr txBox="1"/>
          <p:nvPr/>
        </p:nvSpPr>
        <p:spPr>
          <a:xfrm>
            <a:off x="4168128" y="4442517"/>
            <a:ext cx="849422" cy="830997"/>
          </a:xfrm>
          <a:prstGeom prst="rect">
            <a:avLst/>
          </a:prstGeom>
          <a:noFill/>
        </p:spPr>
        <p:txBody>
          <a:bodyPr wrap="square" rtlCol="0">
            <a:spAutoFit/>
          </a:bodyPr>
          <a:lstStyle/>
          <a:p>
            <a:r>
              <a:rPr lang="en-US" sz="4800">
                <a:solidFill>
                  <a:srgbClr val="FF0000"/>
                </a:solidFill>
              </a:rPr>
              <a:t>A</a:t>
            </a:r>
            <a:endParaRPr lang="en-US">
              <a:solidFill>
                <a:srgbClr val="FF0000"/>
              </a:solidFill>
            </a:endParaRPr>
          </a:p>
        </p:txBody>
      </p:sp>
      <p:sp>
        <p:nvSpPr>
          <p:cNvPr id="18" name="TextBox 17">
            <a:extLst>
              <a:ext uri="{FF2B5EF4-FFF2-40B4-BE49-F238E27FC236}">
                <a16:creationId xmlns:a16="http://schemas.microsoft.com/office/drawing/2014/main" id="{0A58F48F-A0F2-9560-E38E-6E7AEF0400D9}"/>
              </a:ext>
            </a:extLst>
          </p:cNvPr>
          <p:cNvSpPr txBox="1"/>
          <p:nvPr/>
        </p:nvSpPr>
        <p:spPr>
          <a:xfrm>
            <a:off x="6383558" y="4452676"/>
            <a:ext cx="849422" cy="830997"/>
          </a:xfrm>
          <a:prstGeom prst="rect">
            <a:avLst/>
          </a:prstGeom>
          <a:noFill/>
        </p:spPr>
        <p:txBody>
          <a:bodyPr wrap="square" rtlCol="0">
            <a:spAutoFit/>
          </a:bodyPr>
          <a:lstStyle/>
          <a:p>
            <a:r>
              <a:rPr lang="en-US" sz="4800">
                <a:solidFill>
                  <a:srgbClr val="0070C0"/>
                </a:solidFill>
              </a:rPr>
              <a:t>B</a:t>
            </a:r>
            <a:endParaRPr lang="en-US">
              <a:solidFill>
                <a:srgbClr val="0070C0"/>
              </a:solidFill>
            </a:endParaRPr>
          </a:p>
        </p:txBody>
      </p:sp>
      <p:pic>
        <p:nvPicPr>
          <p:cNvPr id="4" name="Picture 3">
            <a:extLst>
              <a:ext uri="{FF2B5EF4-FFF2-40B4-BE49-F238E27FC236}">
                <a16:creationId xmlns:a16="http://schemas.microsoft.com/office/drawing/2014/main" id="{E31CC1A8-9E99-F2F5-F6AC-114534F914AA}"/>
              </a:ext>
            </a:extLst>
          </p:cNvPr>
          <p:cNvPicPr>
            <a:picLocks noChangeAspect="1"/>
          </p:cNvPicPr>
          <p:nvPr/>
        </p:nvPicPr>
        <p:blipFill>
          <a:blip r:embed="rId5"/>
          <a:srcRect l="40461" r="44598"/>
          <a:stretch/>
        </p:blipFill>
        <p:spPr>
          <a:xfrm>
            <a:off x="6924047" y="3878050"/>
            <a:ext cx="1637291" cy="947922"/>
          </a:xfrm>
          <a:prstGeom prst="rect">
            <a:avLst/>
          </a:prstGeom>
        </p:spPr>
      </p:pic>
      <p:sp>
        <p:nvSpPr>
          <p:cNvPr id="6" name="Rectangle: Rounded Corners 5">
            <a:extLst>
              <a:ext uri="{FF2B5EF4-FFF2-40B4-BE49-F238E27FC236}">
                <a16:creationId xmlns:a16="http://schemas.microsoft.com/office/drawing/2014/main" id="{6E8358A6-F211-B971-27BD-8BE9444833B7}"/>
              </a:ext>
            </a:extLst>
          </p:cNvPr>
          <p:cNvSpPr/>
          <p:nvPr/>
        </p:nvSpPr>
        <p:spPr>
          <a:xfrm>
            <a:off x="2607614" y="2185084"/>
            <a:ext cx="1050906" cy="690980"/>
          </a:xfrm>
          <a:prstGeom prst="round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6B10456-F290-C5C3-4EE7-7D78AB0F9004}"/>
              </a:ext>
            </a:extLst>
          </p:cNvPr>
          <p:cNvPicPr>
            <a:picLocks noChangeAspect="1"/>
          </p:cNvPicPr>
          <p:nvPr/>
        </p:nvPicPr>
        <p:blipFill>
          <a:blip r:embed="rId5"/>
          <a:srcRect l="21967" t="7436" r="64700" b="4853"/>
          <a:stretch/>
        </p:blipFill>
        <p:spPr>
          <a:xfrm>
            <a:off x="2591727" y="3878050"/>
            <a:ext cx="1461051" cy="831427"/>
          </a:xfrm>
          <a:prstGeom prst="rect">
            <a:avLst/>
          </a:prstGeom>
        </p:spPr>
      </p:pic>
      <p:sp>
        <p:nvSpPr>
          <p:cNvPr id="13" name="TextBox 12">
            <a:extLst>
              <a:ext uri="{FF2B5EF4-FFF2-40B4-BE49-F238E27FC236}">
                <a16:creationId xmlns:a16="http://schemas.microsoft.com/office/drawing/2014/main" id="{51649F42-6857-F2BB-7CC2-C32340B816F7}"/>
              </a:ext>
            </a:extLst>
          </p:cNvPr>
          <p:cNvSpPr txBox="1"/>
          <p:nvPr/>
        </p:nvSpPr>
        <p:spPr>
          <a:xfrm>
            <a:off x="9522563" y="4508948"/>
            <a:ext cx="2606394" cy="2308324"/>
          </a:xfrm>
          <a:prstGeom prst="rect">
            <a:avLst/>
          </a:prstGeom>
          <a:noFill/>
          <a:ln w="28575">
            <a:solidFill>
              <a:srgbClr val="00B050"/>
            </a:solidFill>
          </a:ln>
        </p:spPr>
        <p:txBody>
          <a:bodyPr wrap="square">
            <a:spAutoFit/>
          </a:bodyPr>
          <a:lstStyle/>
          <a:p>
            <a:pPr>
              <a:buNone/>
            </a:pPr>
            <a:r>
              <a:rPr lang="en-GB" sz="2400">
                <a:solidFill>
                  <a:srgbClr val="000000"/>
                </a:solidFill>
                <a:effectLst/>
                <a:latin typeface="American Typewriter" panose="02090604020004020304" pitchFamily="18" charset="77"/>
                <a:cs typeface="Apple Chancery" panose="03020702040506060504" pitchFamily="66" charset="-79"/>
              </a:rPr>
              <a:t>By performing a measure on one particle, we instantaneously change the state of the other!</a:t>
            </a:r>
          </a:p>
        </p:txBody>
      </p:sp>
    </p:spTree>
    <p:extLst>
      <p:ext uri="{BB962C8B-B14F-4D97-AF65-F5344CB8AC3E}">
        <p14:creationId xmlns:p14="http://schemas.microsoft.com/office/powerpoint/2010/main" val="3053489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00395-0441-93C6-6E46-875598A100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5A3E6B-1104-6811-C48C-AB9B42D8B123}"/>
              </a:ext>
            </a:extLst>
          </p:cNvPr>
          <p:cNvSpPr txBox="1"/>
          <p:nvPr/>
        </p:nvSpPr>
        <p:spPr>
          <a:xfrm>
            <a:off x="506437" y="1585858"/>
            <a:ext cx="10515600" cy="3323987"/>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0000"/>
                </a:solidFill>
                <a:effectLst/>
                <a:latin typeface="Helvetica" pitchFamily="2" charset="0"/>
              </a:rPr>
              <a:t>In 1964, the physicist John Stewart Bell proposed his famous theorem, which showed a clear </a:t>
            </a:r>
            <a:r>
              <a:rPr lang="en-GB" sz="2400" b="1" dirty="0">
                <a:solidFill>
                  <a:srgbClr val="000000"/>
                </a:solidFill>
                <a:effectLst/>
                <a:latin typeface="Helvetica" pitchFamily="2" charset="0"/>
              </a:rPr>
              <a:t>mathematical difference between </a:t>
            </a:r>
            <a:r>
              <a:rPr lang="en-GB" sz="2400" dirty="0">
                <a:solidFill>
                  <a:srgbClr val="000000"/>
                </a:solidFill>
                <a:effectLst/>
                <a:latin typeface="Helvetica" pitchFamily="2" charset="0"/>
              </a:rPr>
              <a:t>any description by a </a:t>
            </a:r>
            <a:r>
              <a:rPr lang="en-GB" sz="2400" b="1" dirty="0">
                <a:solidFill>
                  <a:srgbClr val="000000"/>
                </a:solidFill>
                <a:effectLst/>
                <a:latin typeface="Helvetica" pitchFamily="2" charset="0"/>
              </a:rPr>
              <a:t>classical</a:t>
            </a:r>
            <a:r>
              <a:rPr lang="en-GB" sz="2400" dirty="0">
                <a:solidFill>
                  <a:srgbClr val="000000"/>
                </a:solidFill>
                <a:effectLst/>
                <a:latin typeface="Helvetica" pitchFamily="2" charset="0"/>
              </a:rPr>
              <a:t>, </a:t>
            </a:r>
            <a:r>
              <a:rPr lang="en-GB" sz="2400" i="1" dirty="0">
                <a:solidFill>
                  <a:srgbClr val="FF0000"/>
                </a:solidFill>
                <a:effectLst/>
                <a:latin typeface="Helvetica" pitchFamily="2" charset="0"/>
              </a:rPr>
              <a:t>local hidden variables theory</a:t>
            </a:r>
            <a:r>
              <a:rPr lang="en-GB" sz="2400" dirty="0">
                <a:solidFill>
                  <a:srgbClr val="000000"/>
                </a:solidFill>
                <a:effectLst/>
                <a:latin typeface="Helvetica" pitchFamily="2" charset="0"/>
              </a:rPr>
              <a:t>, or by </a:t>
            </a:r>
            <a:r>
              <a:rPr lang="en-GB" sz="2400" b="1" dirty="0">
                <a:solidFill>
                  <a:srgbClr val="000000"/>
                </a:solidFill>
                <a:effectLst/>
                <a:latin typeface="Helvetica" pitchFamily="2" charset="0"/>
              </a:rPr>
              <a:t>the quantum-mechanical theory </a:t>
            </a:r>
            <a:r>
              <a:rPr lang="en-GB" sz="2400" dirty="0">
                <a:solidFill>
                  <a:srgbClr val="000000"/>
                </a:solidFill>
                <a:effectLst/>
                <a:latin typeface="Helvetica" pitchFamily="2" charset="0"/>
              </a:rPr>
              <a:t>that gave rise to </a:t>
            </a:r>
            <a:r>
              <a:rPr lang="en-GB" sz="2400" i="1" dirty="0">
                <a:solidFill>
                  <a:srgbClr val="FF0000"/>
                </a:solidFill>
                <a:effectLst/>
                <a:latin typeface="Helvetica" pitchFamily="2" charset="0"/>
              </a:rPr>
              <a:t>the non-local effect of </a:t>
            </a:r>
            <a:r>
              <a:rPr lang="en-GB" sz="2400" i="1" dirty="0">
                <a:solidFill>
                  <a:srgbClr val="FF0000"/>
                </a:solidFill>
                <a:latin typeface="Helvetica" pitchFamily="2" charset="0"/>
              </a:rPr>
              <a:t>the </a:t>
            </a:r>
            <a:r>
              <a:rPr lang="en-GB" sz="2400" i="1" dirty="0">
                <a:solidFill>
                  <a:srgbClr val="FF0000"/>
                </a:solidFill>
                <a:effectLst/>
                <a:latin typeface="Helvetica" pitchFamily="2" charset="0"/>
              </a:rPr>
              <a:t>entanglement</a:t>
            </a:r>
            <a:r>
              <a:rPr lang="en-GB" sz="2400" i="1" dirty="0">
                <a:solidFill>
                  <a:srgbClr val="000000"/>
                </a:solidFill>
                <a:effectLst/>
                <a:latin typeface="Helvetica" pitchFamily="2" charset="0"/>
              </a:rPr>
              <a:t>. </a:t>
            </a:r>
          </a:p>
          <a:p>
            <a:pPr marL="342900" indent="-342900">
              <a:buFont typeface="Arial" panose="020B0604020202020204" pitchFamily="34" charset="0"/>
              <a:buChar char="•"/>
            </a:pPr>
            <a:r>
              <a:rPr lang="en-GB" sz="2400" dirty="0">
                <a:solidFill>
                  <a:srgbClr val="000000"/>
                </a:solidFill>
                <a:effectLst/>
                <a:latin typeface="Helvetica" pitchFamily="2" charset="0"/>
              </a:rPr>
              <a:t>Extensive work has been done over the years concerning all theoretical and experimental aspects of Bell’s theorem and experiment [e.g. see Clauser + (1969),</a:t>
            </a:r>
            <a:r>
              <a:rPr lang="en-GB" sz="2400" dirty="0">
                <a:solidFill>
                  <a:srgbClr val="000000"/>
                </a:solidFill>
                <a:latin typeface="Helvetica" pitchFamily="2" charset="0"/>
              </a:rPr>
              <a:t> </a:t>
            </a:r>
            <a:r>
              <a:rPr lang="en-GB" sz="2400" dirty="0" err="1">
                <a:solidFill>
                  <a:srgbClr val="000000"/>
                </a:solidFill>
                <a:effectLst/>
                <a:latin typeface="Helvetica" pitchFamily="2" charset="0"/>
              </a:rPr>
              <a:t>Shimony</a:t>
            </a:r>
            <a:r>
              <a:rPr lang="en-GB" sz="2400" dirty="0">
                <a:solidFill>
                  <a:srgbClr val="000000"/>
                </a:solidFill>
                <a:latin typeface="Helvetica" pitchFamily="2" charset="0"/>
              </a:rPr>
              <a:t> &amp; </a:t>
            </a:r>
            <a:r>
              <a:rPr lang="en-GB" sz="2400" dirty="0">
                <a:solidFill>
                  <a:srgbClr val="000000"/>
                </a:solidFill>
                <a:effectLst/>
                <a:latin typeface="Helvetica" pitchFamily="2" charset="0"/>
              </a:rPr>
              <a:t>Clauser (1978)]. </a:t>
            </a:r>
          </a:p>
          <a:p>
            <a:pPr>
              <a:buNone/>
            </a:pPr>
            <a:endParaRPr lang="en-GB" dirty="0">
              <a:solidFill>
                <a:srgbClr val="000000"/>
              </a:solidFill>
              <a:latin typeface="Helvetica" pitchFamily="2" charset="0"/>
            </a:endParaRPr>
          </a:p>
        </p:txBody>
      </p:sp>
      <p:sp>
        <p:nvSpPr>
          <p:cNvPr id="6" name="Title 1">
            <a:extLst>
              <a:ext uri="{FF2B5EF4-FFF2-40B4-BE49-F238E27FC236}">
                <a16:creationId xmlns:a16="http://schemas.microsoft.com/office/drawing/2014/main" id="{34ACF0FC-399D-5D9A-8328-55C1BC086CB9}"/>
              </a:ext>
            </a:extLst>
          </p:cNvPr>
          <p:cNvSpPr>
            <a:spLocks noGrp="1"/>
          </p:cNvSpPr>
          <p:nvPr>
            <p:ph type="title"/>
          </p:nvPr>
        </p:nvSpPr>
        <p:spPr>
          <a:xfrm>
            <a:off x="373967" y="7071"/>
            <a:ext cx="10515600" cy="1325563"/>
          </a:xfrm>
        </p:spPr>
        <p:txBody>
          <a:bodyPr/>
          <a:lstStyle/>
          <a:p>
            <a:r>
              <a:rPr lang="es-ES"/>
              <a:t>Bell </a:t>
            </a:r>
            <a:r>
              <a:rPr lang="es-ES" err="1"/>
              <a:t>Experiment</a:t>
            </a:r>
            <a:r>
              <a:rPr lang="es-ES"/>
              <a:t> and </a:t>
            </a:r>
            <a:r>
              <a:rPr lang="es-ES" err="1"/>
              <a:t>Inequalities</a:t>
            </a:r>
            <a:endParaRPr lang="en-US"/>
          </a:p>
        </p:txBody>
      </p:sp>
    </p:spTree>
    <p:extLst>
      <p:ext uri="{BB962C8B-B14F-4D97-AF65-F5344CB8AC3E}">
        <p14:creationId xmlns:p14="http://schemas.microsoft.com/office/powerpoint/2010/main" val="141343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D2789-CE21-3E3C-02CF-577312BA5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AC618-C452-166A-8B8C-FB5F09A77E13}"/>
              </a:ext>
            </a:extLst>
          </p:cNvPr>
          <p:cNvSpPr>
            <a:spLocks noGrp="1"/>
          </p:cNvSpPr>
          <p:nvPr>
            <p:ph type="title"/>
          </p:nvPr>
        </p:nvSpPr>
        <p:spPr/>
        <p:txBody>
          <a:bodyPr>
            <a:normAutofit fontScale="90000"/>
          </a:bodyPr>
          <a:lstStyle/>
          <a:p>
            <a:r>
              <a:rPr lang="en-GB" sz="3100" b="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 this talk we propose </a:t>
            </a:r>
            <a:r>
              <a:rPr lang="en-GB" sz="3100" b="1">
                <a:solidFill>
                  <a:srgbClr val="000000"/>
                </a:solidFill>
                <a:latin typeface="Avenir Book" panose="02000503020000020003" pitchFamily="2" charset="0"/>
                <a:ea typeface="Cambria Math" panose="02040503050406030204" pitchFamily="18" charset="0"/>
                <a:cs typeface="Arial" panose="020B0604020202020204" pitchFamily="34" charset="0"/>
              </a:rPr>
              <a:t>two</a:t>
            </a:r>
            <a:r>
              <a:rPr lang="en-GB" sz="3100" b="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possible quantum signatures of the gravitons at early Universe that could lead to observational imprints of the quantum nature of the inflationary period: </a:t>
            </a:r>
            <a:br>
              <a:rPr lang="en-GB">
                <a:solidFill>
                  <a:srgbClr val="000000"/>
                </a:solidFill>
                <a:effectLst/>
                <a:latin typeface="Avenir Book" panose="02000503020000020003" pitchFamily="2" charset="0"/>
                <a:ea typeface="Cambria Math" panose="02040503050406030204" pitchFamily="18" charset="0"/>
                <a:cs typeface="Arial" panose="020B0604020202020204" pitchFamily="34" charset="0"/>
              </a:rPr>
            </a:br>
            <a:endParaRPr lang="en-GB"/>
          </a:p>
        </p:txBody>
      </p:sp>
      <p:sp>
        <p:nvSpPr>
          <p:cNvPr id="3" name="Content Placeholder 2">
            <a:extLst>
              <a:ext uri="{FF2B5EF4-FFF2-40B4-BE49-F238E27FC236}">
                <a16:creationId xmlns:a16="http://schemas.microsoft.com/office/drawing/2014/main" id="{12EF987A-D612-2C92-7D45-492273FC295F}"/>
              </a:ext>
            </a:extLst>
          </p:cNvPr>
          <p:cNvSpPr>
            <a:spLocks noGrp="1"/>
          </p:cNvSpPr>
          <p:nvPr>
            <p:ph idx="1"/>
          </p:nvPr>
        </p:nvSpPr>
        <p:spPr>
          <a:xfrm>
            <a:off x="571500" y="1690688"/>
            <a:ext cx="11049000" cy="4351338"/>
          </a:xfrm>
        </p:spPr>
        <p:txBody>
          <a:bodyPr>
            <a:noAutofit/>
          </a:bodyPr>
          <a:lstStyle/>
          <a:p>
            <a:pPr marL="514350" indent="-514350">
              <a:lnSpc>
                <a:spcPct val="120000"/>
              </a:lnSpc>
              <a:buFont typeface="Arial" panose="020B0604020202020204" pitchFamily="34" charset="0"/>
              <a:buAutoNum type="arabicParenR"/>
            </a:pPr>
            <a:r>
              <a:rPr lang="en-GB" sz="2000" b="1"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 “Inflation without an </a:t>
            </a:r>
            <a:r>
              <a:rPr lang="en-GB" sz="2000" b="1" dirty="0" err="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Inflaton</a:t>
            </a:r>
            <a:r>
              <a:rPr lang="en-GB" sz="2000" b="1" dirty="0">
                <a:solidFill>
                  <a:srgbClr val="000000"/>
                </a:solidFill>
                <a:latin typeface="Avenir Book" panose="02000503020000020003" pitchFamily="2" charset="0"/>
                <a:ea typeface="Cambria Math" panose="02040503050406030204" pitchFamily="18" charset="0"/>
                <a:cs typeface="Arial" panose="020B0604020202020204" pitchFamily="34" charset="0"/>
              </a:rPr>
              <a:t>,” </a:t>
            </a:r>
            <a:r>
              <a:rPr lang="en-GB" sz="2000" b="1"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Daniele </a:t>
            </a:r>
            <a:r>
              <a:rPr lang="en-GB" sz="2000" b="1" dirty="0" err="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Bertacca</a:t>
            </a:r>
            <a:r>
              <a:rPr lang="en-GB" sz="2000" b="1"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Raul Jimenez, Matarrese &amp; Ricciardone, 2412.14265</a:t>
            </a:r>
            <a:r>
              <a:rPr lang="en-GB" sz="20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a:t>
            </a:r>
          </a:p>
          <a:p>
            <a:pPr>
              <a:lnSpc>
                <a:spcPct val="120000"/>
              </a:lnSpc>
              <a:buFontTx/>
              <a:buChar char="-"/>
            </a:pPr>
            <a:r>
              <a:rPr lang="en-GB" sz="2000" dirty="0">
                <a:solidFill>
                  <a:srgbClr val="000000"/>
                </a:solidFill>
                <a:latin typeface="Avenir Book" panose="02000503020000020003" pitchFamily="2" charset="0"/>
                <a:ea typeface="Cambria Math" panose="02040503050406030204" pitchFamily="18" charset="0"/>
                <a:cs typeface="Arial" panose="020B0604020202020204" pitchFamily="34" charset="0"/>
              </a:rPr>
              <a:t>W</a:t>
            </a:r>
            <a:r>
              <a:rPr lang="en-GB" sz="20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e propose a novel scenario in which scalar perturbations, that seed the large-scale structure of the Universe, are generated without relying on a scalar field (the </a:t>
            </a:r>
            <a:r>
              <a:rPr lang="en-GB" sz="2000" dirty="0" err="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inflaton</a:t>
            </a:r>
            <a:r>
              <a:rPr lang="en-GB" sz="20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a:t>
            </a:r>
          </a:p>
          <a:p>
            <a:pPr>
              <a:lnSpc>
                <a:spcPct val="120000"/>
              </a:lnSpc>
              <a:buFontTx/>
              <a:buChar char="-"/>
            </a:pPr>
            <a:r>
              <a:rPr lang="en-GB" sz="20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In this framework, inflation is driven by a de Sitter space-time (</a:t>
            </a:r>
            <a:r>
              <a:rPr lang="en-GB" sz="2000" dirty="0" err="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dS</a:t>
            </a:r>
            <a:r>
              <a:rPr lang="en-GB" sz="20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where tensor metric fluctuations (i.e., gravitational waves) naturally arise from quantum vacuum oscillations, and scalar fluctuations are generated via second-order tensor eﬀects. </a:t>
            </a:r>
          </a:p>
          <a:p>
            <a:pPr marL="0" indent="0">
              <a:lnSpc>
                <a:spcPct val="120000"/>
              </a:lnSpc>
              <a:buNone/>
            </a:pPr>
            <a:endParaRPr lang="en-GB" sz="2000" dirty="0">
              <a:solidFill>
                <a:srgbClr val="000000"/>
              </a:solidFill>
              <a:latin typeface="Avenir Book" panose="02000503020000020003" pitchFamily="2"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1359810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0596F-1E1D-5E53-E982-F69A4FF9E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CD768-2812-830D-F3F9-796F020B43CE}"/>
              </a:ext>
            </a:extLst>
          </p:cNvPr>
          <p:cNvSpPr>
            <a:spLocks noGrp="1"/>
          </p:cNvSpPr>
          <p:nvPr>
            <p:ph type="title"/>
          </p:nvPr>
        </p:nvSpPr>
        <p:spPr>
          <a:xfrm>
            <a:off x="373967" y="7071"/>
            <a:ext cx="10515600" cy="1325563"/>
          </a:xfrm>
        </p:spPr>
        <p:txBody>
          <a:bodyPr/>
          <a:lstStyle/>
          <a:p>
            <a:r>
              <a:rPr lang="es-ES" dirty="0"/>
              <a:t>Bell </a:t>
            </a:r>
            <a:r>
              <a:rPr lang="es-ES" dirty="0" err="1"/>
              <a:t>Experiment</a:t>
            </a:r>
            <a:r>
              <a:rPr lang="es-ES" dirty="0"/>
              <a:t> and </a:t>
            </a:r>
            <a:r>
              <a:rPr lang="es-ES" dirty="0" err="1"/>
              <a:t>Inequalities</a:t>
            </a:r>
            <a:endParaRPr lang="en-US" dirty="0"/>
          </a:p>
        </p:txBody>
      </p:sp>
      <p:sp>
        <p:nvSpPr>
          <p:cNvPr id="3" name="TextBox 2">
            <a:extLst>
              <a:ext uri="{FF2B5EF4-FFF2-40B4-BE49-F238E27FC236}">
                <a16:creationId xmlns:a16="http://schemas.microsoft.com/office/drawing/2014/main" id="{2788A8F7-CA9A-78C8-88D6-4CA508911C74}"/>
              </a:ext>
            </a:extLst>
          </p:cNvPr>
          <p:cNvSpPr txBox="1"/>
          <p:nvPr/>
        </p:nvSpPr>
        <p:spPr>
          <a:xfrm>
            <a:off x="253218" y="1009070"/>
            <a:ext cx="11710182" cy="830997"/>
          </a:xfrm>
          <a:prstGeom prst="rect">
            <a:avLst/>
          </a:prstGeom>
          <a:noFill/>
        </p:spPr>
        <p:txBody>
          <a:bodyPr wrap="square">
            <a:spAutoFit/>
          </a:bodyPr>
          <a:lstStyle/>
          <a:p>
            <a:r>
              <a:rPr lang="en-GB" sz="2400" dirty="0">
                <a:solidFill>
                  <a:srgbClr val="000000"/>
                </a:solidFill>
                <a:effectLst/>
                <a:latin typeface="Helvetica" pitchFamily="2" charset="0"/>
              </a:rPr>
              <a:t>Here, we are interested in replicating each of the needed elements of the Bell experiment in our inflationary paradigm. These elements are Juan Maldacena (2015):</a:t>
            </a:r>
          </a:p>
        </p:txBody>
      </p:sp>
    </p:spTree>
    <p:extLst>
      <p:ext uri="{BB962C8B-B14F-4D97-AF65-F5344CB8AC3E}">
        <p14:creationId xmlns:p14="http://schemas.microsoft.com/office/powerpoint/2010/main" val="338302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DEB91-BFE1-F8DB-75AD-953E812A7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C9401-F061-5B0A-C317-1C8C84955945}"/>
              </a:ext>
            </a:extLst>
          </p:cNvPr>
          <p:cNvSpPr>
            <a:spLocks noGrp="1"/>
          </p:cNvSpPr>
          <p:nvPr>
            <p:ph type="title"/>
          </p:nvPr>
        </p:nvSpPr>
        <p:spPr>
          <a:xfrm>
            <a:off x="373967" y="7071"/>
            <a:ext cx="10515600" cy="1325563"/>
          </a:xfrm>
        </p:spPr>
        <p:txBody>
          <a:bodyPr/>
          <a:lstStyle/>
          <a:p>
            <a:r>
              <a:rPr lang="es-ES" dirty="0"/>
              <a:t>Bell </a:t>
            </a:r>
            <a:r>
              <a:rPr lang="es-ES" dirty="0" err="1"/>
              <a:t>Experiment</a:t>
            </a:r>
            <a:r>
              <a:rPr lang="es-ES" dirty="0"/>
              <a:t> and </a:t>
            </a:r>
            <a:r>
              <a:rPr lang="es-ES" dirty="0" err="1"/>
              <a:t>Inequalities</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BC6BC7-8C0B-BD26-704D-B1918D7B660D}"/>
                  </a:ext>
                </a:extLst>
              </p:cNvPr>
              <p:cNvSpPr txBox="1"/>
              <p:nvPr/>
            </p:nvSpPr>
            <p:spPr>
              <a:xfrm>
                <a:off x="253218" y="1009070"/>
                <a:ext cx="11710182" cy="2308324"/>
              </a:xfrm>
              <a:prstGeom prst="rect">
                <a:avLst/>
              </a:prstGeom>
              <a:noFill/>
            </p:spPr>
            <p:txBody>
              <a:bodyPr wrap="square">
                <a:spAutoFit/>
              </a:bodyPr>
              <a:lstStyle/>
              <a:p>
                <a:r>
                  <a:rPr lang="en-GB" sz="2400" dirty="0">
                    <a:solidFill>
                      <a:srgbClr val="000000"/>
                    </a:solidFill>
                    <a:effectLst/>
                    <a:latin typeface="Helvetica" pitchFamily="2" charset="0"/>
                  </a:rPr>
                  <a:t>Here, we are interested in replicating each of the needed elements of the Bell experiment in our inflationary paradigm. These elements are Juan Maldacena (2015):</a:t>
                </a:r>
              </a:p>
              <a:p>
                <a:pPr marL="342900" indent="-342900">
                  <a:buFont typeface="Arial" panose="020B0604020202020204" pitchFamily="34" charset="0"/>
                  <a:buChar char="•"/>
                </a:pPr>
                <a:r>
                  <a:rPr lang="en-GB" sz="2400" dirty="0">
                    <a:solidFill>
                      <a:srgbClr val="000000"/>
                    </a:solidFill>
                    <a:effectLst/>
                    <a:latin typeface="Helvetica" pitchFamily="2" charset="0"/>
                  </a:rPr>
                  <a:t>Two separate spatial locations, call them </a:t>
                </a:r>
                <a:r>
                  <a:rPr lang="en-GB" sz="2400" dirty="0">
                    <a:solidFill>
                      <a:srgbClr val="FF0000"/>
                    </a:solidFill>
                    <a:effectLst/>
                    <a:latin typeface="Helvetica" pitchFamily="2" charset="0"/>
                  </a:rPr>
                  <a:t>Alice</a:t>
                </a:r>
                <a:r>
                  <a:rPr lang="en-GB" sz="2400" dirty="0">
                    <a:solidFill>
                      <a:srgbClr val="000000"/>
                    </a:solidFill>
                    <a:effectLst/>
                    <a:latin typeface="Helvetica" pitchFamily="2" charset="0"/>
                  </a:rPr>
                  <a:t>’s location and </a:t>
                </a:r>
                <a:r>
                  <a:rPr lang="en-GB" sz="2400" dirty="0">
                    <a:solidFill>
                      <a:schemeClr val="tx2">
                        <a:lumMod val="75000"/>
                        <a:lumOff val="25000"/>
                      </a:schemeClr>
                    </a:solidFill>
                    <a:effectLst/>
                    <a:latin typeface="Helvetica" pitchFamily="2" charset="0"/>
                  </a:rPr>
                  <a:t>Bob</a:t>
                </a:r>
                <a:r>
                  <a:rPr lang="en-GB" sz="2400" dirty="0">
                    <a:solidFill>
                      <a:srgbClr val="000000"/>
                    </a:solidFill>
                    <a:effectLst/>
                    <a:latin typeface="Helvetica" pitchFamily="2" charset="0"/>
                  </a:rPr>
                  <a:t>’s location. An entangled state of the type </a:t>
                </a:r>
              </a:p>
              <a:p>
                <a:r>
                  <a:rPr lang="en-GB" sz="2400" dirty="0">
                    <a:solidFill>
                      <a:srgbClr val="000000"/>
                    </a:solidFill>
                  </a:rPr>
                  <a:t>                                                                                                                                                                  </a:t>
                </a:r>
                <a14:m>
                  <m:oMath xmlns:m="http://schemas.openxmlformats.org/officeDocument/2006/math">
                    <m:d>
                      <m:dPr>
                        <m:ctrlPr>
                          <a:rPr lang="en-GB" sz="2400" i="1" smtClean="0">
                            <a:solidFill>
                              <a:srgbClr val="000000"/>
                            </a:solidFill>
                            <a:latin typeface="Cambria Math" panose="02040503050406030204" pitchFamily="18" charset="0"/>
                          </a:rPr>
                        </m:ctrlPr>
                      </m:dPr>
                      <m:e>
                        <m:r>
                          <a:rPr lang="en-US" sz="2400" b="0" i="1" smtClean="0">
                            <a:solidFill>
                              <a:srgbClr val="000000"/>
                            </a:solidFill>
                            <a:latin typeface="Cambria Math" panose="02040503050406030204" pitchFamily="18" charset="0"/>
                          </a:rPr>
                          <m:t>∗</m:t>
                        </m:r>
                      </m:e>
                    </m:d>
                  </m:oMath>
                </a14:m>
                <a:br>
                  <a:rPr lang="en-US" sz="2400" dirty="0">
                    <a:solidFill>
                      <a:srgbClr val="000000"/>
                    </a:solidFill>
                    <a:effectLst/>
                    <a:latin typeface="Helvetica" pitchFamily="2" charset="0"/>
                  </a:rPr>
                </a:br>
                <a:r>
                  <a:rPr lang="en-US" sz="2400" dirty="0">
                    <a:solidFill>
                      <a:srgbClr val="000000"/>
                    </a:solidFill>
                    <a:effectLst/>
                    <a:latin typeface="Helvetica" pitchFamily="2" charset="0"/>
                  </a:rPr>
                  <a:t>    </a:t>
                </a:r>
                <a:r>
                  <a:rPr lang="en-GB" sz="2400" dirty="0">
                    <a:solidFill>
                      <a:srgbClr val="000000"/>
                    </a:solidFill>
                    <a:effectLst/>
                    <a:latin typeface="Helvetica" pitchFamily="2" charset="0"/>
                  </a:rPr>
                  <a:t>with components at these two locations.</a:t>
                </a:r>
              </a:p>
            </p:txBody>
          </p:sp>
        </mc:Choice>
        <mc:Fallback xmlns="">
          <p:sp>
            <p:nvSpPr>
              <p:cNvPr id="3" name="TextBox 2">
                <a:extLst>
                  <a:ext uri="{FF2B5EF4-FFF2-40B4-BE49-F238E27FC236}">
                    <a16:creationId xmlns:a16="http://schemas.microsoft.com/office/drawing/2014/main" id="{ECBC6BC7-8C0B-BD26-704D-B1918D7B660D}"/>
                  </a:ext>
                </a:extLst>
              </p:cNvPr>
              <p:cNvSpPr txBox="1">
                <a:spLocks noRot="1" noChangeAspect="1" noMove="1" noResize="1" noEditPoints="1" noAdjustHandles="1" noChangeArrowheads="1" noChangeShapeType="1" noTextEdit="1"/>
              </p:cNvSpPr>
              <p:nvPr/>
            </p:nvSpPr>
            <p:spPr>
              <a:xfrm>
                <a:off x="253218" y="1009070"/>
                <a:ext cx="11710182" cy="2308324"/>
              </a:xfrm>
              <a:prstGeom prst="rect">
                <a:avLst/>
              </a:prstGeom>
              <a:blipFill>
                <a:blip r:embed="rId2"/>
                <a:stretch>
                  <a:fillRect l="-867" t="-2186" r="-650" b="-4918"/>
                </a:stretch>
              </a:blipFill>
            </p:spPr>
            <p:txBody>
              <a:bodyPr/>
              <a:lstStyle/>
              <a:p>
                <a:r>
                  <a:rPr lang="en-IT">
                    <a:noFill/>
                  </a:rPr>
                  <a:t> </a:t>
                </a:r>
              </a:p>
            </p:txBody>
          </p:sp>
        </mc:Fallback>
      </mc:AlternateContent>
      <p:pic>
        <p:nvPicPr>
          <p:cNvPr id="6" name="Picture 5">
            <a:extLst>
              <a:ext uri="{FF2B5EF4-FFF2-40B4-BE49-F238E27FC236}">
                <a16:creationId xmlns:a16="http://schemas.microsoft.com/office/drawing/2014/main" id="{48E6F543-4A51-04AD-D260-3D60BF73DF80}"/>
              </a:ext>
            </a:extLst>
          </p:cNvPr>
          <p:cNvPicPr>
            <a:picLocks noChangeAspect="1"/>
          </p:cNvPicPr>
          <p:nvPr/>
        </p:nvPicPr>
        <p:blipFill>
          <a:blip r:embed="rId3"/>
          <a:stretch>
            <a:fillRect/>
          </a:stretch>
        </p:blipFill>
        <p:spPr>
          <a:xfrm>
            <a:off x="3263706" y="2478990"/>
            <a:ext cx="5219114" cy="451481"/>
          </a:xfrm>
          <a:prstGeom prst="rect">
            <a:avLst/>
          </a:prstGeom>
        </p:spPr>
      </p:pic>
    </p:spTree>
    <p:extLst>
      <p:ext uri="{BB962C8B-B14F-4D97-AF65-F5344CB8AC3E}">
        <p14:creationId xmlns:p14="http://schemas.microsoft.com/office/powerpoint/2010/main" val="3320066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A3930-1646-DCCF-789F-50517BF33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30285-BCF1-C1CB-D923-7C75CEBD84C4}"/>
              </a:ext>
            </a:extLst>
          </p:cNvPr>
          <p:cNvSpPr>
            <a:spLocks noGrp="1"/>
          </p:cNvSpPr>
          <p:nvPr>
            <p:ph type="title"/>
          </p:nvPr>
        </p:nvSpPr>
        <p:spPr>
          <a:xfrm>
            <a:off x="373967" y="7071"/>
            <a:ext cx="10515600" cy="1325563"/>
          </a:xfrm>
        </p:spPr>
        <p:txBody>
          <a:bodyPr/>
          <a:lstStyle/>
          <a:p>
            <a:r>
              <a:rPr lang="es-ES" dirty="0"/>
              <a:t>Bell </a:t>
            </a:r>
            <a:r>
              <a:rPr lang="es-ES" dirty="0" err="1"/>
              <a:t>Experiment</a:t>
            </a:r>
            <a:r>
              <a:rPr lang="es-ES" dirty="0"/>
              <a:t> and </a:t>
            </a:r>
            <a:r>
              <a:rPr lang="es-ES" dirty="0" err="1"/>
              <a:t>Inequalities</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F472B4-8A3A-3235-4E57-047788E4127D}"/>
                  </a:ext>
                </a:extLst>
              </p:cNvPr>
              <p:cNvSpPr txBox="1"/>
              <p:nvPr/>
            </p:nvSpPr>
            <p:spPr>
              <a:xfrm>
                <a:off x="253218" y="1009070"/>
                <a:ext cx="11710182" cy="4154984"/>
              </a:xfrm>
              <a:prstGeom prst="rect">
                <a:avLst/>
              </a:prstGeom>
              <a:noFill/>
            </p:spPr>
            <p:txBody>
              <a:bodyPr wrap="square">
                <a:spAutoFit/>
              </a:bodyPr>
              <a:lstStyle/>
              <a:p>
                <a:r>
                  <a:rPr lang="en-GB" sz="2400" dirty="0">
                    <a:solidFill>
                      <a:srgbClr val="000000"/>
                    </a:solidFill>
                    <a:effectLst/>
                    <a:latin typeface="Helvetica" pitchFamily="2" charset="0"/>
                  </a:rPr>
                  <a:t>Here, we are interested in replicating each of the needed elements of the Bell experiment in our inflationary paradigm. These elements are Juan Maldacena (2015):</a:t>
                </a:r>
              </a:p>
              <a:p>
                <a:pPr marL="342900" indent="-342900">
                  <a:buFont typeface="Arial" panose="020B0604020202020204" pitchFamily="34" charset="0"/>
                  <a:buChar char="•"/>
                </a:pPr>
                <a:r>
                  <a:rPr lang="en-GB" sz="2400" dirty="0">
                    <a:solidFill>
                      <a:srgbClr val="000000"/>
                    </a:solidFill>
                    <a:effectLst/>
                    <a:latin typeface="Helvetica" pitchFamily="2" charset="0"/>
                  </a:rPr>
                  <a:t>Two separate spatial locations, call them </a:t>
                </a:r>
                <a:r>
                  <a:rPr lang="en-GB" sz="2400" dirty="0">
                    <a:solidFill>
                      <a:srgbClr val="FF0000"/>
                    </a:solidFill>
                    <a:effectLst/>
                    <a:latin typeface="Helvetica" pitchFamily="2" charset="0"/>
                  </a:rPr>
                  <a:t>Alice</a:t>
                </a:r>
                <a:r>
                  <a:rPr lang="en-GB" sz="2400" dirty="0">
                    <a:solidFill>
                      <a:srgbClr val="000000"/>
                    </a:solidFill>
                    <a:effectLst/>
                    <a:latin typeface="Helvetica" pitchFamily="2" charset="0"/>
                  </a:rPr>
                  <a:t>’s location and </a:t>
                </a:r>
                <a:r>
                  <a:rPr lang="en-GB" sz="2400" dirty="0">
                    <a:solidFill>
                      <a:schemeClr val="tx2">
                        <a:lumMod val="75000"/>
                        <a:lumOff val="25000"/>
                      </a:schemeClr>
                    </a:solidFill>
                    <a:effectLst/>
                    <a:latin typeface="Helvetica" pitchFamily="2" charset="0"/>
                  </a:rPr>
                  <a:t>Bob</a:t>
                </a:r>
                <a:r>
                  <a:rPr lang="en-GB" sz="2400" dirty="0">
                    <a:solidFill>
                      <a:srgbClr val="000000"/>
                    </a:solidFill>
                    <a:effectLst/>
                    <a:latin typeface="Helvetica" pitchFamily="2" charset="0"/>
                  </a:rPr>
                  <a:t>’s location. An entangled state of the type </a:t>
                </a:r>
              </a:p>
              <a:p>
                <a:r>
                  <a:rPr lang="en-GB" sz="2400" dirty="0">
                    <a:solidFill>
                      <a:srgbClr val="000000"/>
                    </a:solidFill>
                  </a:rPr>
                  <a:t>                                                                                                                                                                  </a:t>
                </a:r>
                <a14:m>
                  <m:oMath xmlns:m="http://schemas.openxmlformats.org/officeDocument/2006/math">
                    <m:d>
                      <m:dPr>
                        <m:ctrlPr>
                          <a:rPr lang="en-GB" sz="2400" i="1" smtClean="0">
                            <a:solidFill>
                              <a:srgbClr val="000000"/>
                            </a:solidFill>
                            <a:latin typeface="Cambria Math" panose="02040503050406030204" pitchFamily="18" charset="0"/>
                          </a:rPr>
                        </m:ctrlPr>
                      </m:dPr>
                      <m:e>
                        <m:r>
                          <a:rPr lang="en-US" sz="2400" b="0" i="1" smtClean="0">
                            <a:solidFill>
                              <a:srgbClr val="000000"/>
                            </a:solidFill>
                            <a:latin typeface="Cambria Math" panose="02040503050406030204" pitchFamily="18" charset="0"/>
                          </a:rPr>
                          <m:t>∗</m:t>
                        </m:r>
                      </m:e>
                    </m:d>
                  </m:oMath>
                </a14:m>
                <a:br>
                  <a:rPr lang="en-US" sz="2400" dirty="0">
                    <a:solidFill>
                      <a:srgbClr val="000000"/>
                    </a:solidFill>
                    <a:effectLst/>
                    <a:latin typeface="Helvetica" pitchFamily="2" charset="0"/>
                  </a:rPr>
                </a:br>
                <a:r>
                  <a:rPr lang="en-US" sz="2400" dirty="0">
                    <a:solidFill>
                      <a:srgbClr val="000000"/>
                    </a:solidFill>
                    <a:effectLst/>
                    <a:latin typeface="Helvetica" pitchFamily="2" charset="0"/>
                  </a:rPr>
                  <a:t>    </a:t>
                </a:r>
                <a:r>
                  <a:rPr lang="en-GB" sz="2400" dirty="0">
                    <a:solidFill>
                      <a:srgbClr val="000000"/>
                    </a:solidFill>
                    <a:effectLst/>
                    <a:latin typeface="Helvetica" pitchFamily="2" charset="0"/>
                  </a:rPr>
                  <a:t>with components at these two locations.</a:t>
                </a:r>
              </a:p>
              <a:p>
                <a:pPr marL="342900" indent="-342900">
                  <a:buFont typeface="Arial" panose="020B0604020202020204" pitchFamily="34" charset="0"/>
                  <a:buChar char="•"/>
                </a:pPr>
                <a:r>
                  <a:rPr lang="en-GB" sz="2400" dirty="0">
                    <a:solidFill>
                      <a:schemeClr val="accent2">
                        <a:lumMod val="75000"/>
                      </a:schemeClr>
                    </a:solidFill>
                    <a:effectLst/>
                    <a:latin typeface="Helvetica" pitchFamily="2" charset="0"/>
                  </a:rPr>
                  <a:t>Two possible measurements of some physical observable, whose result is dependent on some local variable </a:t>
                </a:r>
                <a14:m>
                  <m:oMath xmlns:m="http://schemas.openxmlformats.org/officeDocument/2006/math">
                    <m:sSub>
                      <m:sSubPr>
                        <m:ctrlPr>
                          <a:rPr lang="en-GB" sz="2400" i="1" smtClean="0">
                            <a:solidFill>
                              <a:schemeClr val="accent2">
                                <a:lumMod val="75000"/>
                              </a:schemeClr>
                            </a:solidFill>
                            <a:effectLst/>
                            <a:latin typeface="Cambria Math" panose="02040503050406030204" pitchFamily="18" charset="0"/>
                          </a:rPr>
                        </m:ctrlPr>
                      </m:sSubPr>
                      <m:e>
                        <m:r>
                          <a:rPr lang="en-GB" sz="2400" i="1" smtClean="0">
                            <a:solidFill>
                              <a:schemeClr val="accent2">
                                <a:lumMod val="75000"/>
                              </a:schemeClr>
                            </a:solidFill>
                            <a:effectLst/>
                            <a:latin typeface="Cambria Math" panose="02040503050406030204" pitchFamily="18" charset="0"/>
                            <a:ea typeface="Cambria Math" panose="02040503050406030204" pitchFamily="18" charset="0"/>
                          </a:rPr>
                          <m:t>𝜃</m:t>
                        </m:r>
                      </m:e>
                      <m:sub>
                        <m:r>
                          <a:rPr lang="en-US" sz="2400" b="0" i="1" smtClean="0">
                            <a:solidFill>
                              <a:schemeClr val="accent2">
                                <a:lumMod val="75000"/>
                              </a:schemeClr>
                            </a:solidFill>
                            <a:effectLst/>
                            <a:latin typeface="Cambria Math" panose="02040503050406030204" pitchFamily="18" charset="0"/>
                          </a:rPr>
                          <m:t>𝑖</m:t>
                        </m:r>
                      </m:sub>
                    </m:sSub>
                  </m:oMath>
                </a14:m>
                <a:r>
                  <a:rPr lang="en-GB" sz="2400" dirty="0">
                    <a:solidFill>
                      <a:schemeClr val="accent2">
                        <a:lumMod val="75000"/>
                      </a:schemeClr>
                    </a:solidFill>
                    <a:effectLst/>
                    <a:latin typeface="Helvetica" pitchFamily="2" charset="0"/>
                  </a:rPr>
                  <a:t>(or on some random choice between </a:t>
                </a:r>
                <a:r>
                  <a:rPr lang="en-GB" sz="2400" dirty="0">
                    <a:solidFill>
                      <a:schemeClr val="accent2">
                        <a:lumMod val="75000"/>
                      </a:schemeClr>
                    </a:solidFill>
                  </a:rPr>
                  <a:t> </a:t>
                </a:r>
                <a14:m>
                  <m:oMath xmlns:m="http://schemas.openxmlformats.org/officeDocument/2006/math">
                    <m:sSub>
                      <m:sSubPr>
                        <m:ctrlPr>
                          <a:rPr lang="en-GB" sz="2400" i="1">
                            <a:solidFill>
                              <a:schemeClr val="accent2">
                                <a:lumMod val="75000"/>
                              </a:schemeClr>
                            </a:solidFill>
                            <a:latin typeface="Cambria Math" panose="02040503050406030204" pitchFamily="18" charset="0"/>
                          </a:rPr>
                        </m:ctrlPr>
                      </m:sSubPr>
                      <m:e>
                        <m:r>
                          <a:rPr lang="en-GB" sz="2400" i="1">
                            <a:solidFill>
                              <a:schemeClr val="accent2">
                                <a:lumMod val="75000"/>
                              </a:schemeClr>
                            </a:solidFill>
                            <a:latin typeface="Cambria Math" panose="02040503050406030204" pitchFamily="18" charset="0"/>
                            <a:ea typeface="Cambria Math" panose="02040503050406030204" pitchFamily="18" charset="0"/>
                          </a:rPr>
                          <m:t>𝜃</m:t>
                        </m:r>
                      </m:e>
                      <m:sub>
                        <m:r>
                          <a:rPr lang="en-US" sz="2400" i="1">
                            <a:solidFill>
                              <a:schemeClr val="accent2">
                                <a:lumMod val="75000"/>
                              </a:schemeClr>
                            </a:solidFill>
                            <a:latin typeface="Cambria Math" panose="02040503050406030204" pitchFamily="18" charset="0"/>
                          </a:rPr>
                          <m:t>𝑖</m:t>
                        </m:r>
                      </m:sub>
                    </m:sSub>
                  </m:oMath>
                </a14:m>
                <a:r>
                  <a:rPr lang="en-GB" sz="2400" dirty="0">
                    <a:solidFill>
                      <a:schemeClr val="accent2">
                        <a:lumMod val="75000"/>
                      </a:schemeClr>
                    </a:solidFill>
                    <a:effectLst/>
                    <a:latin typeface="Helvetica" pitchFamily="2" charset="0"/>
                  </a:rPr>
                  <a:t> and </a:t>
                </a:r>
                <a14:m>
                  <m:oMath xmlns:m="http://schemas.openxmlformats.org/officeDocument/2006/math">
                    <m:sSub>
                      <m:sSubPr>
                        <m:ctrlPr>
                          <a:rPr lang="en-GB" sz="2400" i="1">
                            <a:solidFill>
                              <a:schemeClr val="accent2">
                                <a:lumMod val="75000"/>
                              </a:schemeClr>
                            </a:solidFill>
                            <a:latin typeface="Cambria Math" panose="02040503050406030204" pitchFamily="18" charset="0"/>
                          </a:rPr>
                        </m:ctrlPr>
                      </m:sSubPr>
                      <m:e>
                        <m:r>
                          <a:rPr lang="en-GB" sz="2400" i="1">
                            <a:solidFill>
                              <a:schemeClr val="accent2">
                                <a:lumMod val="75000"/>
                              </a:schemeClr>
                            </a:solidFill>
                            <a:latin typeface="Cambria Math" panose="02040503050406030204" pitchFamily="18" charset="0"/>
                            <a:ea typeface="Cambria Math" panose="02040503050406030204" pitchFamily="18" charset="0"/>
                          </a:rPr>
                          <m:t>𝜃</m:t>
                        </m:r>
                        <m:r>
                          <a:rPr lang="en-US" sz="2400" b="0" i="1" smtClean="0">
                            <a:solidFill>
                              <a:schemeClr val="accent2">
                                <a:lumMod val="75000"/>
                              </a:schemeClr>
                            </a:solidFill>
                            <a:latin typeface="Cambria Math" panose="02040503050406030204" pitchFamily="18" charset="0"/>
                            <a:ea typeface="Cambria Math" panose="02040503050406030204" pitchFamily="18" charset="0"/>
                          </a:rPr>
                          <m:t>′</m:t>
                        </m:r>
                      </m:e>
                      <m:sub>
                        <m:r>
                          <a:rPr lang="en-US" sz="2400" i="1">
                            <a:solidFill>
                              <a:schemeClr val="accent2">
                                <a:lumMod val="75000"/>
                              </a:schemeClr>
                            </a:solidFill>
                            <a:latin typeface="Cambria Math" panose="02040503050406030204" pitchFamily="18" charset="0"/>
                          </a:rPr>
                          <m:t>𝑖</m:t>
                        </m:r>
                      </m:sub>
                    </m:sSub>
                  </m:oMath>
                </a14:m>
                <a:r>
                  <a:rPr lang="en-GB" sz="2400" dirty="0">
                    <a:solidFill>
                      <a:schemeClr val="accent2">
                        <a:lumMod val="75000"/>
                      </a:schemeClr>
                    </a:solidFill>
                    <a:effectLst/>
                    <a:latin typeface="Helvetica" pitchFamily="2" charset="0"/>
                  </a:rPr>
                  <a:t>), at each of the spatial locations (denoted by </a:t>
                </a:r>
                <a14:m>
                  <m:oMath xmlns:m="http://schemas.openxmlformats.org/officeDocument/2006/math">
                    <m:r>
                      <a:rPr lang="en-US" sz="2400" i="1">
                        <a:solidFill>
                          <a:schemeClr val="accent2">
                            <a:lumMod val="75000"/>
                          </a:schemeClr>
                        </a:solidFill>
                        <a:latin typeface="Cambria Math" panose="02040503050406030204" pitchFamily="18" charset="0"/>
                      </a:rPr>
                      <m:t>𝑖</m:t>
                    </m:r>
                    <m:r>
                      <a:rPr lang="en-US" sz="2400" b="0" i="1" smtClean="0">
                        <a:solidFill>
                          <a:schemeClr val="accent2">
                            <a:lumMod val="75000"/>
                          </a:schemeClr>
                        </a:solidFill>
                        <a:latin typeface="Cambria Math" panose="02040503050406030204" pitchFamily="18" charset="0"/>
                      </a:rPr>
                      <m:t>=1, 2</m:t>
                    </m:r>
                    <m:r>
                      <a:rPr lang="en-US" sz="2400" i="1">
                        <a:solidFill>
                          <a:schemeClr val="accent2">
                            <a:lumMod val="75000"/>
                          </a:schemeClr>
                        </a:solidFill>
                        <a:latin typeface="Cambria Math" panose="02040503050406030204" pitchFamily="18" charset="0"/>
                      </a:rPr>
                      <m:t> </m:t>
                    </m:r>
                  </m:oMath>
                </a14:m>
                <a:r>
                  <a:rPr lang="en-GB" sz="2400" dirty="0">
                    <a:solidFill>
                      <a:schemeClr val="accent2">
                        <a:lumMod val="75000"/>
                      </a:schemeClr>
                    </a:solidFill>
                    <a:effectLst/>
                    <a:latin typeface="Helvetica" pitchFamily="2" charset="0"/>
                  </a:rPr>
                  <a:t>). </a:t>
                </a:r>
              </a:p>
              <a:p>
                <a:pPr marL="342900" indent="-342900">
                  <a:buFont typeface="Arial" panose="020B0604020202020204" pitchFamily="34" charset="0"/>
                  <a:buChar char="•"/>
                </a:pPr>
                <a:r>
                  <a:rPr lang="en-GB" sz="2400" dirty="0">
                    <a:solidFill>
                      <a:schemeClr val="accent2">
                        <a:lumMod val="75000"/>
                      </a:schemeClr>
                    </a:solidFill>
                    <a:effectLst/>
                    <a:latin typeface="Helvetica" pitchFamily="2" charset="0"/>
                  </a:rPr>
                  <a:t>Each observation (/measurement) is represented by non-commuting operators, call them </a:t>
                </a:r>
                <a14:m>
                  <m:oMath xmlns:m="http://schemas.openxmlformats.org/officeDocument/2006/math">
                    <m:r>
                      <a:rPr lang="en-US" sz="2400" b="0" i="1" smtClean="0">
                        <a:solidFill>
                          <a:schemeClr val="accent2">
                            <a:lumMod val="75000"/>
                          </a:schemeClr>
                        </a:solidFill>
                        <a:effectLst/>
                        <a:latin typeface="Cambria Math" panose="02040503050406030204" pitchFamily="18" charset="0"/>
                      </a:rPr>
                      <m:t>𝐴</m:t>
                    </m:r>
                    <m:r>
                      <a:rPr lang="en-US" sz="2400" b="0" i="1" smtClean="0">
                        <a:solidFill>
                          <a:schemeClr val="accent2">
                            <a:lumMod val="75000"/>
                          </a:schemeClr>
                        </a:solidFill>
                        <a:effectLst/>
                        <a:latin typeface="Cambria Math" panose="02040503050406030204" pitchFamily="18" charset="0"/>
                      </a:rPr>
                      <m:t>(</m:t>
                    </m:r>
                    <m:sSub>
                      <m:sSubPr>
                        <m:ctrlPr>
                          <a:rPr lang="en-US" sz="2400" b="0" i="1" smtClean="0">
                            <a:solidFill>
                              <a:schemeClr val="accent2">
                                <a:lumMod val="75000"/>
                              </a:schemeClr>
                            </a:solidFill>
                            <a:effectLst/>
                            <a:latin typeface="Cambria Math" panose="02040503050406030204" pitchFamily="18" charset="0"/>
                          </a:rPr>
                        </m:ctrlPr>
                      </m:sSubPr>
                      <m:e>
                        <m:r>
                          <a:rPr lang="en-US" sz="2400" b="0" i="1" smtClean="0">
                            <a:solidFill>
                              <a:schemeClr val="accent2">
                                <a:lumMod val="75000"/>
                              </a:schemeClr>
                            </a:solidFill>
                            <a:effectLst/>
                            <a:latin typeface="Cambria Math" panose="02040503050406030204" pitchFamily="18" charset="0"/>
                            <a:ea typeface="Cambria Math" panose="02040503050406030204" pitchFamily="18" charset="0"/>
                          </a:rPr>
                          <m:t>𝜃</m:t>
                        </m:r>
                      </m:e>
                      <m:sub>
                        <m:r>
                          <a:rPr lang="en-US" sz="2400" b="0" i="1" smtClean="0">
                            <a:solidFill>
                              <a:schemeClr val="accent2">
                                <a:lumMod val="75000"/>
                              </a:schemeClr>
                            </a:solidFill>
                            <a:effectLst/>
                            <a:latin typeface="Cambria Math" panose="02040503050406030204" pitchFamily="18" charset="0"/>
                          </a:rPr>
                          <m:t>1</m:t>
                        </m:r>
                      </m:sub>
                    </m:sSub>
                    <m:r>
                      <a:rPr lang="en-US" sz="2400" b="0" i="1" smtClean="0">
                        <a:solidFill>
                          <a:schemeClr val="accent2">
                            <a:lumMod val="75000"/>
                          </a:schemeClr>
                        </a:solidFill>
                        <a:effectLst/>
                        <a:latin typeface="Cambria Math" panose="02040503050406030204" pitchFamily="18" charset="0"/>
                      </a:rPr>
                      <m:t>)</m:t>
                    </m:r>
                  </m:oMath>
                </a14:m>
                <a:r>
                  <a:rPr lang="el-GR" sz="2400" dirty="0">
                    <a:solidFill>
                      <a:schemeClr val="accent2">
                        <a:lumMod val="75000"/>
                      </a:schemeClr>
                    </a:solidFill>
                    <a:effectLst/>
                    <a:latin typeface="Helvetica" pitchFamily="2" charset="0"/>
                  </a:rPr>
                  <a:t> </a:t>
                </a:r>
                <a:r>
                  <a:rPr lang="en-GB" sz="2400" dirty="0">
                    <a:solidFill>
                      <a:schemeClr val="accent2">
                        <a:lumMod val="75000"/>
                      </a:schemeClr>
                    </a:solidFill>
                    <a:effectLst/>
                    <a:latin typeface="Helvetica" pitchFamily="2" charset="0"/>
                  </a:rPr>
                  <a:t>and </a:t>
                </a:r>
                <a14:m>
                  <m:oMath xmlns:m="http://schemas.openxmlformats.org/officeDocument/2006/math">
                    <m:r>
                      <a:rPr lang="en-US" sz="2400" i="1">
                        <a:solidFill>
                          <a:schemeClr val="accent2">
                            <a:lumMod val="75000"/>
                          </a:schemeClr>
                        </a:solidFill>
                        <a:latin typeface="Cambria Math" panose="02040503050406030204" pitchFamily="18" charset="0"/>
                      </a:rPr>
                      <m:t>𝐴</m:t>
                    </m:r>
                    <m:r>
                      <a:rPr lang="en-US" sz="2400" i="1">
                        <a:solidFill>
                          <a:schemeClr val="accent2">
                            <a:lumMod val="75000"/>
                          </a:schemeClr>
                        </a:solidFill>
                        <a:latin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ea typeface="Cambria Math" panose="02040503050406030204" pitchFamily="18" charset="0"/>
                          </a:rPr>
                          <m:t>𝜃</m:t>
                        </m:r>
                        <m:r>
                          <a:rPr lang="en-US" sz="2400" b="0" i="1" smtClean="0">
                            <a:solidFill>
                              <a:schemeClr val="accent2">
                                <a:lumMod val="75000"/>
                              </a:schemeClr>
                            </a:solidFill>
                            <a:latin typeface="Cambria Math" panose="02040503050406030204" pitchFamily="18" charset="0"/>
                            <a:ea typeface="Cambria Math" panose="02040503050406030204" pitchFamily="18" charset="0"/>
                          </a:rPr>
                          <m:t>′</m:t>
                        </m:r>
                      </m:e>
                      <m:sub>
                        <m:r>
                          <a:rPr lang="en-US" sz="2400" i="1">
                            <a:solidFill>
                              <a:schemeClr val="accent2">
                                <a:lumMod val="75000"/>
                              </a:schemeClr>
                            </a:solidFill>
                            <a:latin typeface="Cambria Math" panose="02040503050406030204" pitchFamily="18" charset="0"/>
                          </a:rPr>
                          <m:t>1</m:t>
                        </m:r>
                      </m:sub>
                    </m:sSub>
                    <m:r>
                      <a:rPr lang="en-US" sz="2400" i="1">
                        <a:solidFill>
                          <a:schemeClr val="accent2">
                            <a:lumMod val="75000"/>
                          </a:schemeClr>
                        </a:solidFill>
                        <a:latin typeface="Cambria Math" panose="02040503050406030204" pitchFamily="18" charset="0"/>
                      </a:rPr>
                      <m:t>)</m:t>
                    </m:r>
                  </m:oMath>
                </a14:m>
                <a:r>
                  <a:rPr lang="el-GR" sz="2400" dirty="0">
                    <a:solidFill>
                      <a:schemeClr val="accent2">
                        <a:lumMod val="75000"/>
                      </a:schemeClr>
                    </a:solidFill>
                    <a:effectLst/>
                    <a:latin typeface="Helvetica" pitchFamily="2" charset="0"/>
                  </a:rPr>
                  <a:t>, </a:t>
                </a:r>
                <a:r>
                  <a:rPr lang="en-GB" sz="2400" dirty="0">
                    <a:solidFill>
                      <a:schemeClr val="accent2">
                        <a:lumMod val="75000"/>
                      </a:schemeClr>
                    </a:solidFill>
                    <a:effectLst/>
                    <a:latin typeface="Helvetica" pitchFamily="2" charset="0"/>
                  </a:rPr>
                  <a:t>and </a:t>
                </a:r>
                <a14:m>
                  <m:oMath xmlns:m="http://schemas.openxmlformats.org/officeDocument/2006/math">
                    <m:r>
                      <a:rPr lang="en-US" sz="2400" b="0" i="1" smtClean="0">
                        <a:solidFill>
                          <a:schemeClr val="accent2">
                            <a:lumMod val="75000"/>
                          </a:schemeClr>
                        </a:solidFill>
                        <a:latin typeface="Cambria Math" panose="02040503050406030204" pitchFamily="18" charset="0"/>
                      </a:rPr>
                      <m:t>𝐵</m:t>
                    </m:r>
                    <m:r>
                      <a:rPr lang="en-US" sz="2400" i="1">
                        <a:solidFill>
                          <a:schemeClr val="accent2">
                            <a:lumMod val="75000"/>
                          </a:schemeClr>
                        </a:solidFill>
                        <a:latin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ea typeface="Cambria Math" panose="02040503050406030204" pitchFamily="18" charset="0"/>
                          </a:rPr>
                          <m:t>𝜃</m:t>
                        </m:r>
                      </m:e>
                      <m:sub>
                        <m:r>
                          <a:rPr lang="en-US" sz="2400" b="0" i="1" smtClean="0">
                            <a:solidFill>
                              <a:schemeClr val="accent2">
                                <a:lumMod val="75000"/>
                              </a:schemeClr>
                            </a:solidFill>
                            <a:latin typeface="Cambria Math" panose="02040503050406030204" pitchFamily="18" charset="0"/>
                          </a:rPr>
                          <m:t>2</m:t>
                        </m:r>
                      </m:sub>
                    </m:sSub>
                    <m:r>
                      <a:rPr lang="en-US" sz="2400" i="1">
                        <a:solidFill>
                          <a:schemeClr val="accent2">
                            <a:lumMod val="75000"/>
                          </a:schemeClr>
                        </a:solidFill>
                        <a:latin typeface="Cambria Math" panose="02040503050406030204" pitchFamily="18" charset="0"/>
                      </a:rPr>
                      <m:t>)</m:t>
                    </m:r>
                  </m:oMath>
                </a14:m>
                <a:r>
                  <a:rPr lang="el-GR" sz="2400" dirty="0">
                    <a:solidFill>
                      <a:schemeClr val="accent2">
                        <a:lumMod val="75000"/>
                      </a:schemeClr>
                    </a:solidFill>
                    <a:effectLst/>
                    <a:latin typeface="Helvetica" pitchFamily="2" charset="0"/>
                  </a:rPr>
                  <a:t> </a:t>
                </a:r>
                <a:r>
                  <a:rPr lang="en-GB" sz="2400" dirty="0">
                    <a:solidFill>
                      <a:schemeClr val="accent2">
                        <a:lumMod val="75000"/>
                      </a:schemeClr>
                    </a:solidFill>
                    <a:effectLst/>
                    <a:latin typeface="Helvetica" pitchFamily="2" charset="0"/>
                  </a:rPr>
                  <a:t>and </a:t>
                </a:r>
                <a14:m>
                  <m:oMath xmlns:m="http://schemas.openxmlformats.org/officeDocument/2006/math">
                    <m:r>
                      <a:rPr lang="en-US" sz="2400" i="1">
                        <a:solidFill>
                          <a:schemeClr val="accent2">
                            <a:lumMod val="75000"/>
                          </a:schemeClr>
                        </a:solidFill>
                        <a:latin typeface="Cambria Math" panose="02040503050406030204" pitchFamily="18" charset="0"/>
                      </a:rPr>
                      <m:t>𝐵</m:t>
                    </m:r>
                    <m:r>
                      <a:rPr lang="en-US" sz="2400" i="1">
                        <a:solidFill>
                          <a:schemeClr val="accent2">
                            <a:lumMod val="75000"/>
                          </a:schemeClr>
                        </a:solidFill>
                        <a:latin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ea typeface="Cambria Math" panose="02040503050406030204" pitchFamily="18" charset="0"/>
                          </a:rPr>
                          <m:t>𝜃</m:t>
                        </m:r>
                        <m:r>
                          <a:rPr lang="en-US" sz="2400" b="0" i="1" smtClean="0">
                            <a:solidFill>
                              <a:schemeClr val="accent2">
                                <a:lumMod val="75000"/>
                              </a:schemeClr>
                            </a:solidFill>
                            <a:latin typeface="Cambria Math" panose="02040503050406030204" pitchFamily="18" charset="0"/>
                            <a:ea typeface="Cambria Math" panose="02040503050406030204" pitchFamily="18" charset="0"/>
                          </a:rPr>
                          <m:t>′</m:t>
                        </m:r>
                      </m:e>
                      <m:sub>
                        <m:r>
                          <a:rPr lang="en-US" sz="2400" i="1">
                            <a:solidFill>
                              <a:schemeClr val="accent2">
                                <a:lumMod val="75000"/>
                              </a:schemeClr>
                            </a:solidFill>
                            <a:latin typeface="Cambria Math" panose="02040503050406030204" pitchFamily="18" charset="0"/>
                          </a:rPr>
                          <m:t>2</m:t>
                        </m:r>
                      </m:sub>
                    </m:sSub>
                    <m:r>
                      <a:rPr lang="en-US" sz="2400" i="1">
                        <a:solidFill>
                          <a:schemeClr val="accent2">
                            <a:lumMod val="75000"/>
                          </a:schemeClr>
                        </a:solidFill>
                        <a:latin typeface="Cambria Math" panose="02040503050406030204" pitchFamily="18" charset="0"/>
                      </a:rPr>
                      <m:t>)</m:t>
                    </m:r>
                  </m:oMath>
                </a14:m>
                <a:r>
                  <a:rPr lang="el-GR" sz="2400" dirty="0">
                    <a:solidFill>
                      <a:schemeClr val="accent2">
                        <a:lumMod val="75000"/>
                      </a:schemeClr>
                    </a:solidFill>
                    <a:effectLst/>
                    <a:latin typeface="Helvetica" pitchFamily="2" charset="0"/>
                  </a:rPr>
                  <a:t>,</a:t>
                </a:r>
                <a:r>
                  <a:rPr lang="en-US" sz="2400" dirty="0">
                    <a:solidFill>
                      <a:schemeClr val="accent2">
                        <a:lumMod val="75000"/>
                      </a:schemeClr>
                    </a:solidFill>
                    <a:latin typeface="Helvetica" pitchFamily="2" charset="0"/>
                  </a:rPr>
                  <a:t> </a:t>
                </a:r>
                <a:r>
                  <a:rPr lang="en-GB" sz="2400" dirty="0">
                    <a:solidFill>
                      <a:schemeClr val="accent2">
                        <a:lumMod val="75000"/>
                      </a:schemeClr>
                    </a:solidFill>
                    <a:effectLst/>
                    <a:latin typeface="Helvetica" pitchFamily="2" charset="0"/>
                  </a:rPr>
                  <a:t>respectively.</a:t>
                </a:r>
              </a:p>
            </p:txBody>
          </p:sp>
        </mc:Choice>
        <mc:Fallback xmlns="">
          <p:sp>
            <p:nvSpPr>
              <p:cNvPr id="3" name="TextBox 2">
                <a:extLst>
                  <a:ext uri="{FF2B5EF4-FFF2-40B4-BE49-F238E27FC236}">
                    <a16:creationId xmlns:a16="http://schemas.microsoft.com/office/drawing/2014/main" id="{51F472B4-8A3A-3235-4E57-047788E4127D}"/>
                  </a:ext>
                </a:extLst>
              </p:cNvPr>
              <p:cNvSpPr txBox="1">
                <a:spLocks noRot="1" noChangeAspect="1" noMove="1" noResize="1" noEditPoints="1" noAdjustHandles="1" noChangeArrowheads="1" noChangeShapeType="1" noTextEdit="1"/>
              </p:cNvSpPr>
              <p:nvPr/>
            </p:nvSpPr>
            <p:spPr>
              <a:xfrm>
                <a:off x="253218" y="1009070"/>
                <a:ext cx="11710182" cy="4154984"/>
              </a:xfrm>
              <a:prstGeom prst="rect">
                <a:avLst/>
              </a:prstGeom>
              <a:blipFill>
                <a:blip r:embed="rId2"/>
                <a:stretch>
                  <a:fillRect l="-867" t="-1220" r="-650" b="-2439"/>
                </a:stretch>
              </a:blipFill>
            </p:spPr>
            <p:txBody>
              <a:bodyPr/>
              <a:lstStyle/>
              <a:p>
                <a:r>
                  <a:rPr lang="en-IT">
                    <a:noFill/>
                  </a:rPr>
                  <a:t> </a:t>
                </a:r>
              </a:p>
            </p:txBody>
          </p:sp>
        </mc:Fallback>
      </mc:AlternateContent>
      <p:pic>
        <p:nvPicPr>
          <p:cNvPr id="6" name="Picture 5">
            <a:extLst>
              <a:ext uri="{FF2B5EF4-FFF2-40B4-BE49-F238E27FC236}">
                <a16:creationId xmlns:a16="http://schemas.microsoft.com/office/drawing/2014/main" id="{64E3B5B4-0773-71E9-5992-8322266C8E96}"/>
              </a:ext>
            </a:extLst>
          </p:cNvPr>
          <p:cNvPicPr>
            <a:picLocks noChangeAspect="1"/>
          </p:cNvPicPr>
          <p:nvPr/>
        </p:nvPicPr>
        <p:blipFill>
          <a:blip r:embed="rId3"/>
          <a:stretch>
            <a:fillRect/>
          </a:stretch>
        </p:blipFill>
        <p:spPr>
          <a:xfrm>
            <a:off x="3263706" y="2478990"/>
            <a:ext cx="5219114" cy="451481"/>
          </a:xfrm>
          <a:prstGeom prst="rect">
            <a:avLst/>
          </a:prstGeom>
        </p:spPr>
      </p:pic>
    </p:spTree>
    <p:extLst>
      <p:ext uri="{BB962C8B-B14F-4D97-AF65-F5344CB8AC3E}">
        <p14:creationId xmlns:p14="http://schemas.microsoft.com/office/powerpoint/2010/main" val="2697133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DA3A7-10EA-CA96-8088-1D385964ED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D96F0CE-87CF-D560-3F17-508B985DA971}"/>
              </a:ext>
            </a:extLst>
          </p:cNvPr>
          <p:cNvPicPr>
            <a:picLocks noChangeAspect="1"/>
          </p:cNvPicPr>
          <p:nvPr/>
        </p:nvPicPr>
        <p:blipFill>
          <a:blip r:embed="rId2"/>
          <a:stretch>
            <a:fillRect/>
          </a:stretch>
        </p:blipFill>
        <p:spPr>
          <a:xfrm>
            <a:off x="356184" y="2098174"/>
            <a:ext cx="6313138" cy="527304"/>
          </a:xfrm>
          <a:prstGeom prst="rect">
            <a:avLst/>
          </a:prstGeom>
        </p:spPr>
      </p:pic>
      <p:pic>
        <p:nvPicPr>
          <p:cNvPr id="9" name="Picture 8">
            <a:extLst>
              <a:ext uri="{FF2B5EF4-FFF2-40B4-BE49-F238E27FC236}">
                <a16:creationId xmlns:a16="http://schemas.microsoft.com/office/drawing/2014/main" id="{1843E3E1-B72B-47A1-5C20-A9975FC576F9}"/>
              </a:ext>
            </a:extLst>
          </p:cNvPr>
          <p:cNvPicPr>
            <a:picLocks noChangeAspect="1"/>
          </p:cNvPicPr>
          <p:nvPr/>
        </p:nvPicPr>
        <p:blipFill>
          <a:blip r:embed="rId3"/>
          <a:stretch>
            <a:fillRect/>
          </a:stretch>
        </p:blipFill>
        <p:spPr>
          <a:xfrm>
            <a:off x="356184" y="3073923"/>
            <a:ext cx="3420887" cy="484418"/>
          </a:xfrm>
          <a:prstGeom prst="rect">
            <a:avLst/>
          </a:prstGeom>
        </p:spPr>
      </p:pic>
      <p:sp>
        <p:nvSpPr>
          <p:cNvPr id="4" name="TextBox 3">
            <a:extLst>
              <a:ext uri="{FF2B5EF4-FFF2-40B4-BE49-F238E27FC236}">
                <a16:creationId xmlns:a16="http://schemas.microsoft.com/office/drawing/2014/main" id="{75829504-03F9-9297-4EBC-9A166A8D6C13}"/>
              </a:ext>
            </a:extLst>
          </p:cNvPr>
          <p:cNvSpPr txBox="1"/>
          <p:nvPr/>
        </p:nvSpPr>
        <p:spPr>
          <a:xfrm>
            <a:off x="158469" y="1589265"/>
            <a:ext cx="7085625" cy="2246769"/>
          </a:xfrm>
          <a:prstGeom prst="rect">
            <a:avLst/>
          </a:prstGeom>
          <a:noFill/>
        </p:spPr>
        <p:txBody>
          <a:bodyPr wrap="square">
            <a:spAutoFit/>
          </a:bodyPr>
          <a:lstStyle/>
          <a:p>
            <a:r>
              <a:rPr lang="en-GB" sz="2000" dirty="0">
                <a:solidFill>
                  <a:srgbClr val="000000"/>
                </a:solidFill>
                <a:effectLst/>
                <a:latin typeface="Helvetica" pitchFamily="2" charset="0"/>
              </a:rPr>
              <a:t>Then we can define the observable:</a:t>
            </a:r>
          </a:p>
          <a:p>
            <a:endParaRPr lang="en-GB" sz="2000" dirty="0">
              <a:solidFill>
                <a:srgbClr val="000000"/>
              </a:solidFill>
              <a:latin typeface="Helvetica" pitchFamily="2" charset="0"/>
            </a:endParaRPr>
          </a:p>
          <a:p>
            <a:endParaRPr lang="en-GB" sz="2000" dirty="0">
              <a:solidFill>
                <a:srgbClr val="000000"/>
              </a:solidFill>
              <a:latin typeface="Helvetica" pitchFamily="2" charset="0"/>
            </a:endParaRPr>
          </a:p>
          <a:p>
            <a:r>
              <a:rPr lang="en-GB" sz="2000" dirty="0">
                <a:solidFill>
                  <a:srgbClr val="000000"/>
                </a:solidFill>
                <a:effectLst/>
                <a:latin typeface="Helvetica" pitchFamily="2" charset="0"/>
              </a:rPr>
              <a:t>where</a:t>
            </a:r>
          </a:p>
          <a:p>
            <a:endParaRPr lang="en-GB" sz="2000" dirty="0">
              <a:solidFill>
                <a:srgbClr val="000000"/>
              </a:solidFill>
              <a:latin typeface="Helvetica" pitchFamily="2" charset="0"/>
            </a:endParaRPr>
          </a:p>
          <a:p>
            <a:endParaRPr lang="en-GB" sz="2000" dirty="0">
              <a:solidFill>
                <a:srgbClr val="000000"/>
              </a:solidFill>
              <a:effectLst/>
              <a:latin typeface="Helvetica" pitchFamily="2" charset="0"/>
            </a:endParaRPr>
          </a:p>
          <a:p>
            <a:endParaRPr lang="en-GB" sz="2000" dirty="0">
              <a:solidFill>
                <a:srgbClr val="000000"/>
              </a:solidFill>
              <a:latin typeface="Helvetica" pitchFamily="2" charset="0"/>
            </a:endParaRPr>
          </a:p>
        </p:txBody>
      </p:sp>
      <p:sp>
        <p:nvSpPr>
          <p:cNvPr id="15" name="Title 1">
            <a:extLst>
              <a:ext uri="{FF2B5EF4-FFF2-40B4-BE49-F238E27FC236}">
                <a16:creationId xmlns:a16="http://schemas.microsoft.com/office/drawing/2014/main" id="{AEB595C3-ECCA-C4FC-3D54-55E6106A6073}"/>
              </a:ext>
            </a:extLst>
          </p:cNvPr>
          <p:cNvSpPr>
            <a:spLocks noGrp="1"/>
          </p:cNvSpPr>
          <p:nvPr>
            <p:ph type="title"/>
          </p:nvPr>
        </p:nvSpPr>
        <p:spPr>
          <a:xfrm>
            <a:off x="373967" y="7071"/>
            <a:ext cx="10515600" cy="1325563"/>
          </a:xfrm>
        </p:spPr>
        <p:txBody>
          <a:bodyPr/>
          <a:lstStyle/>
          <a:p>
            <a:r>
              <a:rPr lang="es-ES"/>
              <a:t>Bell </a:t>
            </a:r>
            <a:r>
              <a:rPr lang="es-ES" err="1"/>
              <a:t>Experiment</a:t>
            </a:r>
            <a:r>
              <a:rPr lang="es-ES"/>
              <a:t> and </a:t>
            </a:r>
            <a:r>
              <a:rPr lang="es-ES" err="1"/>
              <a:t>Inequalities</a:t>
            </a:r>
            <a:endParaRPr lang="en-US"/>
          </a:p>
        </p:txBody>
      </p:sp>
    </p:spTree>
    <p:extLst>
      <p:ext uri="{BB962C8B-B14F-4D97-AF65-F5344CB8AC3E}">
        <p14:creationId xmlns:p14="http://schemas.microsoft.com/office/powerpoint/2010/main" val="4145432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064BF-520E-B6E6-B16B-E1A8759A758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1AAE3BD-3285-BF0F-742F-7C1C3B5CE816}"/>
              </a:ext>
            </a:extLst>
          </p:cNvPr>
          <p:cNvPicPr>
            <a:picLocks noChangeAspect="1"/>
          </p:cNvPicPr>
          <p:nvPr/>
        </p:nvPicPr>
        <p:blipFill>
          <a:blip r:embed="rId2"/>
          <a:stretch>
            <a:fillRect/>
          </a:stretch>
        </p:blipFill>
        <p:spPr>
          <a:xfrm>
            <a:off x="356184" y="2098174"/>
            <a:ext cx="6313138" cy="527304"/>
          </a:xfrm>
          <a:prstGeom prst="rect">
            <a:avLst/>
          </a:prstGeom>
        </p:spPr>
      </p:pic>
      <p:pic>
        <p:nvPicPr>
          <p:cNvPr id="9" name="Picture 8">
            <a:extLst>
              <a:ext uri="{FF2B5EF4-FFF2-40B4-BE49-F238E27FC236}">
                <a16:creationId xmlns:a16="http://schemas.microsoft.com/office/drawing/2014/main" id="{1E135786-EEA5-ED3B-F247-6A1018BCF50E}"/>
              </a:ext>
            </a:extLst>
          </p:cNvPr>
          <p:cNvPicPr>
            <a:picLocks noChangeAspect="1"/>
          </p:cNvPicPr>
          <p:nvPr/>
        </p:nvPicPr>
        <p:blipFill>
          <a:blip r:embed="rId3"/>
          <a:stretch>
            <a:fillRect/>
          </a:stretch>
        </p:blipFill>
        <p:spPr>
          <a:xfrm>
            <a:off x="356184" y="3073923"/>
            <a:ext cx="3420887" cy="48441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A253290-5A7C-61A6-F0CF-9C36BA9252A1}"/>
                  </a:ext>
                </a:extLst>
              </p:cNvPr>
              <p:cNvSpPr txBox="1"/>
              <p:nvPr/>
            </p:nvSpPr>
            <p:spPr>
              <a:xfrm>
                <a:off x="158469" y="1589265"/>
                <a:ext cx="7085625" cy="3170099"/>
              </a:xfrm>
              <a:prstGeom prst="rect">
                <a:avLst/>
              </a:prstGeom>
              <a:noFill/>
            </p:spPr>
            <p:txBody>
              <a:bodyPr wrap="square">
                <a:spAutoFit/>
              </a:bodyPr>
              <a:lstStyle/>
              <a:p>
                <a:r>
                  <a:rPr lang="en-GB" sz="2000" dirty="0">
                    <a:solidFill>
                      <a:srgbClr val="000000"/>
                    </a:solidFill>
                    <a:effectLst/>
                    <a:latin typeface="Helvetica" pitchFamily="2" charset="0"/>
                  </a:rPr>
                  <a:t>Then we can define the observable:</a:t>
                </a:r>
              </a:p>
              <a:p>
                <a:endParaRPr lang="en-GB" sz="2000" dirty="0">
                  <a:solidFill>
                    <a:srgbClr val="000000"/>
                  </a:solidFill>
                  <a:latin typeface="Helvetica" pitchFamily="2" charset="0"/>
                </a:endParaRPr>
              </a:p>
              <a:p>
                <a:endParaRPr lang="en-GB" sz="2000" dirty="0">
                  <a:solidFill>
                    <a:srgbClr val="000000"/>
                  </a:solidFill>
                  <a:latin typeface="Helvetica" pitchFamily="2" charset="0"/>
                </a:endParaRPr>
              </a:p>
              <a:p>
                <a:r>
                  <a:rPr lang="en-GB" sz="2000" dirty="0">
                    <a:solidFill>
                      <a:srgbClr val="000000"/>
                    </a:solidFill>
                    <a:effectLst/>
                    <a:latin typeface="Helvetica" pitchFamily="2" charset="0"/>
                  </a:rPr>
                  <a:t>where</a:t>
                </a:r>
              </a:p>
              <a:p>
                <a:endParaRPr lang="en-GB" sz="2000" dirty="0">
                  <a:solidFill>
                    <a:srgbClr val="000000"/>
                  </a:solidFill>
                  <a:latin typeface="Helvetica" pitchFamily="2" charset="0"/>
                </a:endParaRPr>
              </a:p>
              <a:p>
                <a:endParaRPr lang="en-GB" sz="2000" dirty="0">
                  <a:solidFill>
                    <a:srgbClr val="000000"/>
                  </a:solidFill>
                  <a:effectLst/>
                  <a:latin typeface="Helvetica" pitchFamily="2" charset="0"/>
                </a:endParaRPr>
              </a:p>
              <a:p>
                <a:endParaRPr lang="en-GB" sz="2000" dirty="0">
                  <a:solidFill>
                    <a:srgbClr val="000000"/>
                  </a:solidFill>
                  <a:latin typeface="Helvetica" pitchFamily="2" charset="0"/>
                </a:endParaRPr>
              </a:p>
              <a:p>
                <a14:m>
                  <m:oMath xmlns:m="http://schemas.openxmlformats.org/officeDocument/2006/math">
                    <m:r>
                      <a:rPr lang="en-US" sz="2000" b="0" i="1" smtClean="0">
                        <a:solidFill>
                          <a:srgbClr val="000000"/>
                        </a:solidFill>
                        <a:effectLst/>
                        <a:latin typeface="Cambria Math" panose="02040503050406030204" pitchFamily="18" charset="0"/>
                      </a:rPr>
                      <m:t>𝑆</m:t>
                    </m:r>
                  </m:oMath>
                </a14:m>
                <a:r>
                  <a:rPr lang="en-GB" sz="2000" dirty="0">
                    <a:solidFill>
                      <a:srgbClr val="000000"/>
                    </a:solidFill>
                    <a:effectLst/>
                    <a:latin typeface="Helvetica" pitchFamily="2" charset="0"/>
                  </a:rPr>
                  <a:t> is such that in a description with a </a:t>
                </a:r>
                <a:r>
                  <a:rPr lang="en-GB" sz="2000" dirty="0">
                    <a:solidFill>
                      <a:srgbClr val="0070C0"/>
                    </a:solidFill>
                    <a:effectLst/>
                    <a:latin typeface="Helvetica" pitchFamily="2" charset="0"/>
                  </a:rPr>
                  <a:t>classical</a:t>
                </a:r>
                <a:r>
                  <a:rPr lang="en-GB" sz="2000" dirty="0">
                    <a:solidFill>
                      <a:srgbClr val="000000"/>
                    </a:solidFill>
                    <a:effectLst/>
                    <a:latin typeface="Helvetica" pitchFamily="2" charset="0"/>
                  </a:rPr>
                  <a:t>, </a:t>
                </a:r>
                <a:r>
                  <a:rPr lang="en-GB" sz="2000" dirty="0">
                    <a:solidFill>
                      <a:srgbClr val="FF0000"/>
                    </a:solidFill>
                    <a:effectLst/>
                    <a:latin typeface="Helvetica" pitchFamily="2" charset="0"/>
                  </a:rPr>
                  <a:t>local hidden variable</a:t>
                </a:r>
                <a:r>
                  <a:rPr lang="en-GB" sz="2000" dirty="0">
                    <a:solidFill>
                      <a:srgbClr val="000000"/>
                    </a:solidFill>
                    <a:effectLst/>
                    <a:latin typeface="Helvetica" pitchFamily="2" charset="0"/>
                  </a:rPr>
                  <a:t> theory (where the measure of </a:t>
                </a:r>
                <a14:m>
                  <m:oMath xmlns:m="http://schemas.openxmlformats.org/officeDocument/2006/math">
                    <m:r>
                      <a:rPr lang="en-US" sz="2000" b="0" i="1" smtClean="0">
                        <a:solidFill>
                          <a:srgbClr val="000000"/>
                        </a:solidFill>
                        <a:effectLst/>
                        <a:latin typeface="Cambria Math" panose="02040503050406030204" pitchFamily="18" charset="0"/>
                      </a:rPr>
                      <m:t>𝐴</m:t>
                    </m:r>
                  </m:oMath>
                </a14:m>
                <a:r>
                  <a:rPr lang="en-GB" sz="2000" dirty="0">
                    <a:solidFill>
                      <a:srgbClr val="000000"/>
                    </a:solidFill>
                    <a:effectLst/>
                    <a:latin typeface="Helvetica" pitchFamily="2" charset="0"/>
                  </a:rPr>
                  <a:t> is uncorrelated with the measure of </a:t>
                </a:r>
                <a14:m>
                  <m:oMath xmlns:m="http://schemas.openxmlformats.org/officeDocument/2006/math">
                    <m:r>
                      <a:rPr lang="en-US" sz="2000" b="0" i="1" smtClean="0">
                        <a:solidFill>
                          <a:srgbClr val="000000"/>
                        </a:solidFill>
                        <a:effectLst/>
                        <a:latin typeface="Cambria Math" panose="02040503050406030204" pitchFamily="18" charset="0"/>
                      </a:rPr>
                      <m:t>𝐵</m:t>
                    </m:r>
                  </m:oMath>
                </a14:m>
                <a:r>
                  <a:rPr lang="en-GB" sz="2000" dirty="0">
                    <a:solidFill>
                      <a:srgbClr val="000000"/>
                    </a:solidFill>
                    <a:effectLst/>
                    <a:latin typeface="Helvetica" pitchFamily="2" charset="0"/>
                  </a:rPr>
                  <a:t>)</a:t>
                </a:r>
              </a:p>
            </p:txBody>
          </p:sp>
        </mc:Choice>
        <mc:Fallback xmlns="">
          <p:sp>
            <p:nvSpPr>
              <p:cNvPr id="4" name="TextBox 3">
                <a:extLst>
                  <a:ext uri="{FF2B5EF4-FFF2-40B4-BE49-F238E27FC236}">
                    <a16:creationId xmlns:a16="http://schemas.microsoft.com/office/drawing/2014/main" id="{AA253290-5A7C-61A6-F0CF-9C36BA9252A1}"/>
                  </a:ext>
                </a:extLst>
              </p:cNvPr>
              <p:cNvSpPr txBox="1">
                <a:spLocks noRot="1" noChangeAspect="1" noMove="1" noResize="1" noEditPoints="1" noAdjustHandles="1" noChangeArrowheads="1" noChangeShapeType="1" noTextEdit="1"/>
              </p:cNvSpPr>
              <p:nvPr/>
            </p:nvSpPr>
            <p:spPr>
              <a:xfrm>
                <a:off x="158469" y="1589265"/>
                <a:ext cx="7085625" cy="3170099"/>
              </a:xfrm>
              <a:prstGeom prst="rect">
                <a:avLst/>
              </a:prstGeom>
              <a:blipFill>
                <a:blip r:embed="rId4"/>
                <a:stretch>
                  <a:fillRect l="-894" t="-1200" b="-3200"/>
                </a:stretch>
              </a:blipFill>
            </p:spPr>
            <p:txBody>
              <a:bodyPr/>
              <a:lstStyle/>
              <a:p>
                <a:r>
                  <a:rPr lang="en-IT">
                    <a:noFill/>
                  </a:rPr>
                  <a:t> </a:t>
                </a:r>
              </a:p>
            </p:txBody>
          </p:sp>
        </mc:Fallback>
      </mc:AlternateContent>
      <p:sp>
        <p:nvSpPr>
          <p:cNvPr id="15" name="Title 1">
            <a:extLst>
              <a:ext uri="{FF2B5EF4-FFF2-40B4-BE49-F238E27FC236}">
                <a16:creationId xmlns:a16="http://schemas.microsoft.com/office/drawing/2014/main" id="{C56A410C-B524-593F-00BB-FCFAE3536D9F}"/>
              </a:ext>
            </a:extLst>
          </p:cNvPr>
          <p:cNvSpPr>
            <a:spLocks noGrp="1"/>
          </p:cNvSpPr>
          <p:nvPr>
            <p:ph type="title"/>
          </p:nvPr>
        </p:nvSpPr>
        <p:spPr>
          <a:xfrm>
            <a:off x="373967" y="7071"/>
            <a:ext cx="10515600" cy="1325563"/>
          </a:xfrm>
        </p:spPr>
        <p:txBody>
          <a:bodyPr/>
          <a:lstStyle/>
          <a:p>
            <a:r>
              <a:rPr lang="es-ES"/>
              <a:t>Bell </a:t>
            </a:r>
            <a:r>
              <a:rPr lang="es-ES" err="1"/>
              <a:t>Experiment</a:t>
            </a:r>
            <a:r>
              <a:rPr lang="es-ES"/>
              <a:t> and </a:t>
            </a:r>
            <a:r>
              <a:rPr lang="es-ES" err="1"/>
              <a:t>Inequalities</a:t>
            </a:r>
            <a:endParaRPr lang="en-US"/>
          </a:p>
        </p:txBody>
      </p:sp>
    </p:spTree>
    <p:extLst>
      <p:ext uri="{BB962C8B-B14F-4D97-AF65-F5344CB8AC3E}">
        <p14:creationId xmlns:p14="http://schemas.microsoft.com/office/powerpoint/2010/main" val="764315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0BF81-BC9D-080B-5056-EFD28669A27F}"/>
            </a:ext>
          </a:extLst>
        </p:cNvPr>
        <p:cNvGrpSpPr/>
        <p:nvPr/>
      </p:nvGrpSpPr>
      <p:grpSpPr>
        <a:xfrm>
          <a:off x="0" y="0"/>
          <a:ext cx="0" cy="0"/>
          <a:chOff x="0" y="0"/>
          <a:chExt cx="0" cy="0"/>
        </a:xfrm>
      </p:grpSpPr>
      <p:pic>
        <p:nvPicPr>
          <p:cNvPr id="1026" name="Picture 2" descr="enter image description here">
            <a:extLst>
              <a:ext uri="{FF2B5EF4-FFF2-40B4-BE49-F238E27FC236}">
                <a16:creationId xmlns:a16="http://schemas.microsoft.com/office/drawing/2014/main" id="{381A5A9D-9CC6-FE22-2AC2-8C5099DFC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406" y="757788"/>
            <a:ext cx="4515410" cy="387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983A04E-F259-07A8-6957-8F6F5CF6047A}"/>
              </a:ext>
            </a:extLst>
          </p:cNvPr>
          <p:cNvPicPr>
            <a:picLocks noChangeAspect="1"/>
          </p:cNvPicPr>
          <p:nvPr/>
        </p:nvPicPr>
        <p:blipFill>
          <a:blip r:embed="rId3"/>
          <a:stretch>
            <a:fillRect/>
          </a:stretch>
        </p:blipFill>
        <p:spPr>
          <a:xfrm>
            <a:off x="356184" y="2098174"/>
            <a:ext cx="6313138" cy="527304"/>
          </a:xfrm>
          <a:prstGeom prst="rect">
            <a:avLst/>
          </a:prstGeom>
        </p:spPr>
      </p:pic>
      <p:pic>
        <p:nvPicPr>
          <p:cNvPr id="9" name="Picture 8">
            <a:extLst>
              <a:ext uri="{FF2B5EF4-FFF2-40B4-BE49-F238E27FC236}">
                <a16:creationId xmlns:a16="http://schemas.microsoft.com/office/drawing/2014/main" id="{C7590EB9-3546-800A-BB70-AAA3F2C7CDE9}"/>
              </a:ext>
            </a:extLst>
          </p:cNvPr>
          <p:cNvPicPr>
            <a:picLocks noChangeAspect="1"/>
          </p:cNvPicPr>
          <p:nvPr/>
        </p:nvPicPr>
        <p:blipFill>
          <a:blip r:embed="rId4"/>
          <a:stretch>
            <a:fillRect/>
          </a:stretch>
        </p:blipFill>
        <p:spPr>
          <a:xfrm>
            <a:off x="356184" y="3073923"/>
            <a:ext cx="3420887" cy="484418"/>
          </a:xfrm>
          <a:prstGeom prst="rect">
            <a:avLst/>
          </a:prstGeom>
        </p:spPr>
      </p:pic>
      <p:grpSp>
        <p:nvGrpSpPr>
          <p:cNvPr id="22" name="Group 21">
            <a:extLst>
              <a:ext uri="{FF2B5EF4-FFF2-40B4-BE49-F238E27FC236}">
                <a16:creationId xmlns:a16="http://schemas.microsoft.com/office/drawing/2014/main" id="{039F642C-433B-599E-7387-BC16971D706B}"/>
              </a:ext>
            </a:extLst>
          </p:cNvPr>
          <p:cNvGrpSpPr/>
          <p:nvPr/>
        </p:nvGrpSpPr>
        <p:grpSpPr>
          <a:xfrm>
            <a:off x="5570546" y="4779478"/>
            <a:ext cx="5190497" cy="765860"/>
            <a:chOff x="5570546" y="5259555"/>
            <a:chExt cx="5190497" cy="765860"/>
          </a:xfrm>
        </p:grpSpPr>
        <p:pic>
          <p:nvPicPr>
            <p:cNvPr id="11" name="Picture 10">
              <a:extLst>
                <a:ext uri="{FF2B5EF4-FFF2-40B4-BE49-F238E27FC236}">
                  <a16:creationId xmlns:a16="http://schemas.microsoft.com/office/drawing/2014/main" id="{5A252EB7-371F-6FF5-B86C-27640F1C4DFF}"/>
                </a:ext>
              </a:extLst>
            </p:cNvPr>
            <p:cNvPicPr>
              <a:picLocks noChangeAspect="1"/>
            </p:cNvPicPr>
            <p:nvPr/>
          </p:nvPicPr>
          <p:blipFill>
            <a:blip r:embed="rId5"/>
            <a:srcRect t="8870" r="2416" b="50015"/>
            <a:stretch/>
          </p:blipFill>
          <p:spPr>
            <a:xfrm>
              <a:off x="5682589" y="5383583"/>
              <a:ext cx="4858405" cy="511753"/>
            </a:xfrm>
            <a:prstGeom prst="rect">
              <a:avLst/>
            </a:prstGeom>
          </p:spPr>
        </p:pic>
        <p:sp>
          <p:nvSpPr>
            <p:cNvPr id="13" name="Rectangle: Rounded Corners 12">
              <a:extLst>
                <a:ext uri="{FF2B5EF4-FFF2-40B4-BE49-F238E27FC236}">
                  <a16:creationId xmlns:a16="http://schemas.microsoft.com/office/drawing/2014/main" id="{249C3E41-3E1A-28C6-A360-1A798E8401BB}"/>
                </a:ext>
              </a:extLst>
            </p:cNvPr>
            <p:cNvSpPr/>
            <p:nvPr/>
          </p:nvSpPr>
          <p:spPr>
            <a:xfrm>
              <a:off x="5570546" y="5259555"/>
              <a:ext cx="5190497" cy="765860"/>
            </a:xfrm>
            <a:prstGeom prst="round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0F7BB28-00CA-68ED-F8EB-7F58B99D175A}"/>
              </a:ext>
            </a:extLst>
          </p:cNvPr>
          <p:cNvGrpSpPr/>
          <p:nvPr/>
        </p:nvGrpSpPr>
        <p:grpSpPr>
          <a:xfrm>
            <a:off x="1199038" y="4759364"/>
            <a:ext cx="2954956" cy="765860"/>
            <a:chOff x="1357162" y="5259555"/>
            <a:chExt cx="2954956" cy="765860"/>
          </a:xfrm>
        </p:grpSpPr>
        <p:pic>
          <p:nvPicPr>
            <p:cNvPr id="12" name="Picture 11">
              <a:extLst>
                <a:ext uri="{FF2B5EF4-FFF2-40B4-BE49-F238E27FC236}">
                  <a16:creationId xmlns:a16="http://schemas.microsoft.com/office/drawing/2014/main" id="{93432BFE-160E-991C-74B3-4F41B41FD7DF}"/>
                </a:ext>
              </a:extLst>
            </p:cNvPr>
            <p:cNvPicPr>
              <a:picLocks noChangeAspect="1"/>
            </p:cNvPicPr>
            <p:nvPr/>
          </p:nvPicPr>
          <p:blipFill>
            <a:blip r:embed="rId5"/>
            <a:srcRect l="799" t="52327" r="49158" b="-2313"/>
            <a:stretch/>
          </p:blipFill>
          <p:spPr>
            <a:xfrm>
              <a:off x="1589081" y="5403262"/>
              <a:ext cx="2491459" cy="622153"/>
            </a:xfrm>
            <a:prstGeom prst="rect">
              <a:avLst/>
            </a:prstGeom>
          </p:spPr>
        </p:pic>
        <p:sp>
          <p:nvSpPr>
            <p:cNvPr id="14" name="Rectangle: Rounded Corners 13">
              <a:extLst>
                <a:ext uri="{FF2B5EF4-FFF2-40B4-BE49-F238E27FC236}">
                  <a16:creationId xmlns:a16="http://schemas.microsoft.com/office/drawing/2014/main" id="{DA3B2403-59CE-BFA7-F335-931A75216066}"/>
                </a:ext>
              </a:extLst>
            </p:cNvPr>
            <p:cNvSpPr/>
            <p:nvPr/>
          </p:nvSpPr>
          <p:spPr>
            <a:xfrm>
              <a:off x="1357162" y="5259555"/>
              <a:ext cx="2954956" cy="76586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BBFF113-C216-4C92-60F3-92D09FEB8A7C}"/>
                  </a:ext>
                </a:extLst>
              </p:cNvPr>
              <p:cNvSpPr txBox="1"/>
              <p:nvPr/>
            </p:nvSpPr>
            <p:spPr>
              <a:xfrm>
                <a:off x="158469" y="1589265"/>
                <a:ext cx="7085625" cy="3170099"/>
              </a:xfrm>
              <a:prstGeom prst="rect">
                <a:avLst/>
              </a:prstGeom>
              <a:noFill/>
            </p:spPr>
            <p:txBody>
              <a:bodyPr wrap="square">
                <a:spAutoFit/>
              </a:bodyPr>
              <a:lstStyle/>
              <a:p>
                <a:r>
                  <a:rPr lang="en-GB" sz="2000" dirty="0">
                    <a:solidFill>
                      <a:srgbClr val="000000"/>
                    </a:solidFill>
                    <a:effectLst/>
                    <a:latin typeface="Helvetica" pitchFamily="2" charset="0"/>
                  </a:rPr>
                  <a:t>Then we can define the observable:</a:t>
                </a:r>
              </a:p>
              <a:p>
                <a:endParaRPr lang="en-GB" sz="2000" dirty="0">
                  <a:solidFill>
                    <a:srgbClr val="000000"/>
                  </a:solidFill>
                  <a:latin typeface="Helvetica" pitchFamily="2" charset="0"/>
                </a:endParaRPr>
              </a:p>
              <a:p>
                <a:endParaRPr lang="en-GB" sz="2000" dirty="0">
                  <a:solidFill>
                    <a:srgbClr val="000000"/>
                  </a:solidFill>
                  <a:latin typeface="Helvetica" pitchFamily="2" charset="0"/>
                </a:endParaRPr>
              </a:p>
              <a:p>
                <a:r>
                  <a:rPr lang="en-GB" sz="2000" dirty="0">
                    <a:solidFill>
                      <a:srgbClr val="000000"/>
                    </a:solidFill>
                    <a:effectLst/>
                    <a:latin typeface="Helvetica" pitchFamily="2" charset="0"/>
                  </a:rPr>
                  <a:t>where</a:t>
                </a:r>
              </a:p>
              <a:p>
                <a:endParaRPr lang="en-GB" sz="2000" dirty="0">
                  <a:solidFill>
                    <a:srgbClr val="000000"/>
                  </a:solidFill>
                  <a:latin typeface="Helvetica" pitchFamily="2" charset="0"/>
                </a:endParaRPr>
              </a:p>
              <a:p>
                <a:endParaRPr lang="en-GB" sz="2000" dirty="0">
                  <a:solidFill>
                    <a:srgbClr val="000000"/>
                  </a:solidFill>
                  <a:effectLst/>
                  <a:latin typeface="Helvetica" pitchFamily="2" charset="0"/>
                </a:endParaRPr>
              </a:p>
              <a:p>
                <a:endParaRPr lang="en-GB" sz="2000" dirty="0">
                  <a:solidFill>
                    <a:srgbClr val="000000"/>
                  </a:solidFill>
                  <a:latin typeface="Helvetica" pitchFamily="2" charset="0"/>
                </a:endParaRPr>
              </a:p>
              <a:p>
                <a14:m>
                  <m:oMath xmlns:m="http://schemas.openxmlformats.org/officeDocument/2006/math">
                    <m:r>
                      <a:rPr lang="en-US" sz="2000" b="0" i="1" smtClean="0">
                        <a:solidFill>
                          <a:srgbClr val="000000"/>
                        </a:solidFill>
                        <a:effectLst/>
                        <a:latin typeface="Cambria Math" panose="02040503050406030204" pitchFamily="18" charset="0"/>
                      </a:rPr>
                      <m:t>𝑆</m:t>
                    </m:r>
                  </m:oMath>
                </a14:m>
                <a:r>
                  <a:rPr lang="en-GB" sz="2000" dirty="0">
                    <a:solidFill>
                      <a:srgbClr val="000000"/>
                    </a:solidFill>
                    <a:effectLst/>
                    <a:latin typeface="Helvetica" pitchFamily="2" charset="0"/>
                  </a:rPr>
                  <a:t> is such that in a description with a </a:t>
                </a:r>
                <a:r>
                  <a:rPr lang="en-GB" sz="2000" dirty="0">
                    <a:solidFill>
                      <a:srgbClr val="0070C0"/>
                    </a:solidFill>
                    <a:effectLst/>
                    <a:latin typeface="Helvetica" pitchFamily="2" charset="0"/>
                  </a:rPr>
                  <a:t>classical</a:t>
                </a:r>
                <a:r>
                  <a:rPr lang="en-GB" sz="2000" dirty="0">
                    <a:solidFill>
                      <a:srgbClr val="000000"/>
                    </a:solidFill>
                    <a:effectLst/>
                    <a:latin typeface="Helvetica" pitchFamily="2" charset="0"/>
                  </a:rPr>
                  <a:t>, </a:t>
                </a:r>
                <a:r>
                  <a:rPr lang="en-GB" sz="2000" dirty="0">
                    <a:solidFill>
                      <a:srgbClr val="FF0000"/>
                    </a:solidFill>
                    <a:effectLst/>
                    <a:latin typeface="Helvetica" pitchFamily="2" charset="0"/>
                  </a:rPr>
                  <a:t>local hidden variable</a:t>
                </a:r>
                <a:r>
                  <a:rPr lang="en-GB" sz="2000" dirty="0">
                    <a:solidFill>
                      <a:srgbClr val="000000"/>
                    </a:solidFill>
                    <a:effectLst/>
                    <a:latin typeface="Helvetica" pitchFamily="2" charset="0"/>
                  </a:rPr>
                  <a:t> theory (where the measure of </a:t>
                </a:r>
                <a14:m>
                  <m:oMath xmlns:m="http://schemas.openxmlformats.org/officeDocument/2006/math">
                    <m:r>
                      <a:rPr lang="en-US" sz="2000" b="0" i="1" smtClean="0">
                        <a:solidFill>
                          <a:srgbClr val="000000"/>
                        </a:solidFill>
                        <a:effectLst/>
                        <a:latin typeface="Cambria Math" panose="02040503050406030204" pitchFamily="18" charset="0"/>
                      </a:rPr>
                      <m:t>𝐴</m:t>
                    </m:r>
                  </m:oMath>
                </a14:m>
                <a:r>
                  <a:rPr lang="en-GB" sz="2000" dirty="0">
                    <a:solidFill>
                      <a:srgbClr val="000000"/>
                    </a:solidFill>
                    <a:effectLst/>
                    <a:latin typeface="Helvetica" pitchFamily="2" charset="0"/>
                  </a:rPr>
                  <a:t> is uncorrelated with the measure of </a:t>
                </a:r>
                <a14:m>
                  <m:oMath xmlns:m="http://schemas.openxmlformats.org/officeDocument/2006/math">
                    <m:r>
                      <a:rPr lang="en-US" sz="2000" b="0" i="1" smtClean="0">
                        <a:solidFill>
                          <a:srgbClr val="000000"/>
                        </a:solidFill>
                        <a:effectLst/>
                        <a:latin typeface="Cambria Math" panose="02040503050406030204" pitchFamily="18" charset="0"/>
                      </a:rPr>
                      <m:t>𝐵</m:t>
                    </m:r>
                  </m:oMath>
                </a14:m>
                <a:r>
                  <a:rPr lang="en-GB" sz="2000" dirty="0">
                    <a:solidFill>
                      <a:srgbClr val="000000"/>
                    </a:solidFill>
                    <a:effectLst/>
                    <a:latin typeface="Helvetica" pitchFamily="2" charset="0"/>
                  </a:rPr>
                  <a:t>):</a:t>
                </a:r>
              </a:p>
            </p:txBody>
          </p:sp>
        </mc:Choice>
        <mc:Fallback xmlns="">
          <p:sp>
            <p:nvSpPr>
              <p:cNvPr id="4" name="TextBox 3">
                <a:extLst>
                  <a:ext uri="{FF2B5EF4-FFF2-40B4-BE49-F238E27FC236}">
                    <a16:creationId xmlns:a16="http://schemas.microsoft.com/office/drawing/2014/main" id="{4BBFF113-C216-4C92-60F3-92D09FEB8A7C}"/>
                  </a:ext>
                </a:extLst>
              </p:cNvPr>
              <p:cNvSpPr txBox="1">
                <a:spLocks noRot="1" noChangeAspect="1" noMove="1" noResize="1" noEditPoints="1" noAdjustHandles="1" noChangeArrowheads="1" noChangeShapeType="1" noTextEdit="1"/>
              </p:cNvSpPr>
              <p:nvPr/>
            </p:nvSpPr>
            <p:spPr>
              <a:xfrm>
                <a:off x="158469" y="1589265"/>
                <a:ext cx="7085625" cy="3170099"/>
              </a:xfrm>
              <a:prstGeom prst="rect">
                <a:avLst/>
              </a:prstGeom>
              <a:blipFill>
                <a:blip r:embed="rId6"/>
                <a:stretch>
                  <a:fillRect l="-894" t="-1200" b="-3200"/>
                </a:stretch>
              </a:blipFill>
            </p:spPr>
            <p:txBody>
              <a:bodyPr/>
              <a:lstStyle/>
              <a:p>
                <a:r>
                  <a:rPr lang="en-IT">
                    <a:noFill/>
                  </a:rPr>
                  <a:t> </a:t>
                </a:r>
              </a:p>
            </p:txBody>
          </p:sp>
        </mc:Fallback>
      </mc:AlternateContent>
      <p:sp>
        <p:nvSpPr>
          <p:cNvPr id="15" name="Title 1">
            <a:extLst>
              <a:ext uri="{FF2B5EF4-FFF2-40B4-BE49-F238E27FC236}">
                <a16:creationId xmlns:a16="http://schemas.microsoft.com/office/drawing/2014/main" id="{4CD9C4F3-22FC-568B-ECC3-50A2DD8B0C55}"/>
              </a:ext>
            </a:extLst>
          </p:cNvPr>
          <p:cNvSpPr>
            <a:spLocks noGrp="1"/>
          </p:cNvSpPr>
          <p:nvPr>
            <p:ph type="title"/>
          </p:nvPr>
        </p:nvSpPr>
        <p:spPr>
          <a:xfrm>
            <a:off x="373967" y="7071"/>
            <a:ext cx="10515600" cy="1325563"/>
          </a:xfrm>
        </p:spPr>
        <p:txBody>
          <a:bodyPr/>
          <a:lstStyle/>
          <a:p>
            <a:r>
              <a:rPr lang="es-ES"/>
              <a:t>Bell </a:t>
            </a:r>
            <a:r>
              <a:rPr lang="es-ES" err="1"/>
              <a:t>Experiment</a:t>
            </a:r>
            <a:r>
              <a:rPr lang="es-ES"/>
              <a:t> and </a:t>
            </a:r>
            <a:r>
              <a:rPr lang="es-ES" err="1"/>
              <a:t>Inequalities</a:t>
            </a:r>
            <a:endParaRPr lang="en-US"/>
          </a:p>
        </p:txBody>
      </p:sp>
    </p:spTree>
    <p:extLst>
      <p:ext uri="{BB962C8B-B14F-4D97-AF65-F5344CB8AC3E}">
        <p14:creationId xmlns:p14="http://schemas.microsoft.com/office/powerpoint/2010/main" val="308580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6333-08C1-5918-13AC-D16EB0628778}"/>
            </a:ext>
          </a:extLst>
        </p:cNvPr>
        <p:cNvGrpSpPr/>
        <p:nvPr/>
      </p:nvGrpSpPr>
      <p:grpSpPr>
        <a:xfrm>
          <a:off x="0" y="0"/>
          <a:ext cx="0" cy="0"/>
          <a:chOff x="0" y="0"/>
          <a:chExt cx="0" cy="0"/>
        </a:xfrm>
      </p:grpSpPr>
      <p:pic>
        <p:nvPicPr>
          <p:cNvPr id="1026" name="Picture 2" descr="enter image description here">
            <a:extLst>
              <a:ext uri="{FF2B5EF4-FFF2-40B4-BE49-F238E27FC236}">
                <a16:creationId xmlns:a16="http://schemas.microsoft.com/office/drawing/2014/main" id="{B44C1BA1-5A7F-54D2-ED12-ADC48EE64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406" y="757788"/>
            <a:ext cx="4515410" cy="38719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80882B4-C38C-2BCB-9694-C3CA97376245}"/>
              </a:ext>
            </a:extLst>
          </p:cNvPr>
          <p:cNvPicPr>
            <a:picLocks noChangeAspect="1"/>
          </p:cNvPicPr>
          <p:nvPr/>
        </p:nvPicPr>
        <p:blipFill>
          <a:blip r:embed="rId3"/>
          <a:stretch>
            <a:fillRect/>
          </a:stretch>
        </p:blipFill>
        <p:spPr>
          <a:xfrm>
            <a:off x="356184" y="2098174"/>
            <a:ext cx="6313138" cy="527304"/>
          </a:xfrm>
          <a:prstGeom prst="rect">
            <a:avLst/>
          </a:prstGeom>
        </p:spPr>
      </p:pic>
      <p:pic>
        <p:nvPicPr>
          <p:cNvPr id="9" name="Picture 8">
            <a:extLst>
              <a:ext uri="{FF2B5EF4-FFF2-40B4-BE49-F238E27FC236}">
                <a16:creationId xmlns:a16="http://schemas.microsoft.com/office/drawing/2014/main" id="{2826E96F-13E6-A136-1D70-9001B9B4FC75}"/>
              </a:ext>
            </a:extLst>
          </p:cNvPr>
          <p:cNvPicPr>
            <a:picLocks noChangeAspect="1"/>
          </p:cNvPicPr>
          <p:nvPr/>
        </p:nvPicPr>
        <p:blipFill>
          <a:blip r:embed="rId4"/>
          <a:stretch>
            <a:fillRect/>
          </a:stretch>
        </p:blipFill>
        <p:spPr>
          <a:xfrm>
            <a:off x="356184" y="3073923"/>
            <a:ext cx="3420887" cy="484418"/>
          </a:xfrm>
          <a:prstGeom prst="rect">
            <a:avLst/>
          </a:prstGeom>
        </p:spPr>
      </p:pic>
      <p:grpSp>
        <p:nvGrpSpPr>
          <p:cNvPr id="22" name="Group 21">
            <a:extLst>
              <a:ext uri="{FF2B5EF4-FFF2-40B4-BE49-F238E27FC236}">
                <a16:creationId xmlns:a16="http://schemas.microsoft.com/office/drawing/2014/main" id="{CAE11243-26FD-E902-914A-51E038868D89}"/>
              </a:ext>
            </a:extLst>
          </p:cNvPr>
          <p:cNvGrpSpPr/>
          <p:nvPr/>
        </p:nvGrpSpPr>
        <p:grpSpPr>
          <a:xfrm>
            <a:off x="5570546" y="4779478"/>
            <a:ext cx="5190497" cy="765860"/>
            <a:chOff x="5570546" y="5259555"/>
            <a:chExt cx="5190497" cy="765860"/>
          </a:xfrm>
        </p:grpSpPr>
        <p:pic>
          <p:nvPicPr>
            <p:cNvPr id="11" name="Picture 10">
              <a:extLst>
                <a:ext uri="{FF2B5EF4-FFF2-40B4-BE49-F238E27FC236}">
                  <a16:creationId xmlns:a16="http://schemas.microsoft.com/office/drawing/2014/main" id="{2DD7CBC7-7E84-7C1A-7523-F3D32F753074}"/>
                </a:ext>
              </a:extLst>
            </p:cNvPr>
            <p:cNvPicPr>
              <a:picLocks noChangeAspect="1"/>
            </p:cNvPicPr>
            <p:nvPr/>
          </p:nvPicPr>
          <p:blipFill>
            <a:blip r:embed="rId5"/>
            <a:srcRect t="8870" r="2416" b="50015"/>
            <a:stretch/>
          </p:blipFill>
          <p:spPr>
            <a:xfrm>
              <a:off x="5682589" y="5383583"/>
              <a:ext cx="4858405" cy="511753"/>
            </a:xfrm>
            <a:prstGeom prst="rect">
              <a:avLst/>
            </a:prstGeom>
          </p:spPr>
        </p:pic>
        <p:sp>
          <p:nvSpPr>
            <p:cNvPr id="13" name="Rectangle: Rounded Corners 12">
              <a:extLst>
                <a:ext uri="{FF2B5EF4-FFF2-40B4-BE49-F238E27FC236}">
                  <a16:creationId xmlns:a16="http://schemas.microsoft.com/office/drawing/2014/main" id="{0661FB02-3348-CD0F-95E6-4AF83FB09294}"/>
                </a:ext>
              </a:extLst>
            </p:cNvPr>
            <p:cNvSpPr/>
            <p:nvPr/>
          </p:nvSpPr>
          <p:spPr>
            <a:xfrm>
              <a:off x="5570546" y="5259555"/>
              <a:ext cx="5190497" cy="765860"/>
            </a:xfrm>
            <a:prstGeom prst="round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89789DD-1514-8B4E-C880-CD01B876CC92}"/>
              </a:ext>
            </a:extLst>
          </p:cNvPr>
          <p:cNvGrpSpPr/>
          <p:nvPr/>
        </p:nvGrpSpPr>
        <p:grpSpPr>
          <a:xfrm>
            <a:off x="1199038" y="4759364"/>
            <a:ext cx="2954956" cy="765860"/>
            <a:chOff x="1357162" y="5259555"/>
            <a:chExt cx="2954956" cy="765860"/>
          </a:xfrm>
        </p:grpSpPr>
        <p:pic>
          <p:nvPicPr>
            <p:cNvPr id="12" name="Picture 11">
              <a:extLst>
                <a:ext uri="{FF2B5EF4-FFF2-40B4-BE49-F238E27FC236}">
                  <a16:creationId xmlns:a16="http://schemas.microsoft.com/office/drawing/2014/main" id="{145274B8-BBD3-C146-14F1-6B62D940A170}"/>
                </a:ext>
              </a:extLst>
            </p:cNvPr>
            <p:cNvPicPr>
              <a:picLocks noChangeAspect="1"/>
            </p:cNvPicPr>
            <p:nvPr/>
          </p:nvPicPr>
          <p:blipFill>
            <a:blip r:embed="rId5"/>
            <a:srcRect l="799" t="52327" r="49158" b="-2313"/>
            <a:stretch/>
          </p:blipFill>
          <p:spPr>
            <a:xfrm>
              <a:off x="1589081" y="5403262"/>
              <a:ext cx="2491459" cy="622153"/>
            </a:xfrm>
            <a:prstGeom prst="rect">
              <a:avLst/>
            </a:prstGeom>
          </p:spPr>
        </p:pic>
        <p:sp>
          <p:nvSpPr>
            <p:cNvPr id="14" name="Rectangle: Rounded Corners 13">
              <a:extLst>
                <a:ext uri="{FF2B5EF4-FFF2-40B4-BE49-F238E27FC236}">
                  <a16:creationId xmlns:a16="http://schemas.microsoft.com/office/drawing/2014/main" id="{5E6B11C5-EF17-2584-6280-C2D9AFFA9D44}"/>
                </a:ext>
              </a:extLst>
            </p:cNvPr>
            <p:cNvSpPr/>
            <p:nvPr/>
          </p:nvSpPr>
          <p:spPr>
            <a:xfrm>
              <a:off x="1357162" y="5259555"/>
              <a:ext cx="2954956" cy="765860"/>
            </a:xfrm>
            <a:prstGeom prst="roundRect">
              <a:avLst/>
            </a:prstGeom>
            <a:solidFill>
              <a:srgbClr val="0070C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1C9D6B7-3DF5-7955-F8C9-5861DCF7FE04}"/>
                  </a:ext>
                </a:extLst>
              </p:cNvPr>
              <p:cNvSpPr txBox="1"/>
              <p:nvPr/>
            </p:nvSpPr>
            <p:spPr>
              <a:xfrm>
                <a:off x="158469" y="1589265"/>
                <a:ext cx="7085625" cy="3170099"/>
              </a:xfrm>
              <a:prstGeom prst="rect">
                <a:avLst/>
              </a:prstGeom>
              <a:noFill/>
            </p:spPr>
            <p:txBody>
              <a:bodyPr wrap="square">
                <a:spAutoFit/>
              </a:bodyPr>
              <a:lstStyle/>
              <a:p>
                <a:r>
                  <a:rPr lang="en-GB" sz="2000" dirty="0">
                    <a:solidFill>
                      <a:srgbClr val="000000"/>
                    </a:solidFill>
                    <a:effectLst/>
                    <a:latin typeface="Helvetica" pitchFamily="2" charset="0"/>
                  </a:rPr>
                  <a:t>Then we can define the observable:</a:t>
                </a:r>
              </a:p>
              <a:p>
                <a:endParaRPr lang="en-GB" sz="2000" dirty="0">
                  <a:solidFill>
                    <a:srgbClr val="000000"/>
                  </a:solidFill>
                  <a:latin typeface="Helvetica" pitchFamily="2" charset="0"/>
                </a:endParaRPr>
              </a:p>
              <a:p>
                <a:endParaRPr lang="en-GB" sz="2000" dirty="0">
                  <a:solidFill>
                    <a:srgbClr val="000000"/>
                  </a:solidFill>
                  <a:latin typeface="Helvetica" pitchFamily="2" charset="0"/>
                </a:endParaRPr>
              </a:p>
              <a:p>
                <a:r>
                  <a:rPr lang="en-GB" sz="2000" dirty="0">
                    <a:solidFill>
                      <a:srgbClr val="000000"/>
                    </a:solidFill>
                    <a:effectLst/>
                    <a:latin typeface="Helvetica" pitchFamily="2" charset="0"/>
                  </a:rPr>
                  <a:t>where</a:t>
                </a:r>
              </a:p>
              <a:p>
                <a:endParaRPr lang="en-GB" sz="2000" dirty="0">
                  <a:solidFill>
                    <a:srgbClr val="000000"/>
                  </a:solidFill>
                  <a:latin typeface="Helvetica" pitchFamily="2" charset="0"/>
                </a:endParaRPr>
              </a:p>
              <a:p>
                <a:endParaRPr lang="en-GB" sz="2000" dirty="0">
                  <a:solidFill>
                    <a:srgbClr val="000000"/>
                  </a:solidFill>
                  <a:effectLst/>
                  <a:latin typeface="Helvetica" pitchFamily="2" charset="0"/>
                </a:endParaRPr>
              </a:p>
              <a:p>
                <a:endParaRPr lang="en-GB" sz="2000" dirty="0">
                  <a:solidFill>
                    <a:srgbClr val="000000"/>
                  </a:solidFill>
                  <a:latin typeface="Helvetica" pitchFamily="2" charset="0"/>
                </a:endParaRPr>
              </a:p>
              <a:p>
                <a14:m>
                  <m:oMath xmlns:m="http://schemas.openxmlformats.org/officeDocument/2006/math">
                    <m:r>
                      <a:rPr lang="en-US" sz="2000" b="0" i="1" smtClean="0">
                        <a:solidFill>
                          <a:srgbClr val="000000"/>
                        </a:solidFill>
                        <a:effectLst/>
                        <a:latin typeface="Cambria Math" panose="02040503050406030204" pitchFamily="18" charset="0"/>
                      </a:rPr>
                      <m:t>𝑆</m:t>
                    </m:r>
                  </m:oMath>
                </a14:m>
                <a:r>
                  <a:rPr lang="en-GB" sz="2000" dirty="0">
                    <a:solidFill>
                      <a:srgbClr val="000000"/>
                    </a:solidFill>
                    <a:effectLst/>
                    <a:latin typeface="Helvetica" pitchFamily="2" charset="0"/>
                  </a:rPr>
                  <a:t> is such that in a description with a </a:t>
                </a:r>
                <a:r>
                  <a:rPr lang="en-GB" sz="2000" dirty="0">
                    <a:solidFill>
                      <a:srgbClr val="0070C0"/>
                    </a:solidFill>
                    <a:effectLst/>
                    <a:latin typeface="Helvetica" pitchFamily="2" charset="0"/>
                  </a:rPr>
                  <a:t>classical</a:t>
                </a:r>
                <a:r>
                  <a:rPr lang="en-GB" sz="2000" dirty="0">
                    <a:solidFill>
                      <a:srgbClr val="000000"/>
                    </a:solidFill>
                    <a:effectLst/>
                    <a:latin typeface="Helvetica" pitchFamily="2" charset="0"/>
                  </a:rPr>
                  <a:t>, </a:t>
                </a:r>
                <a:r>
                  <a:rPr lang="en-GB" sz="2000" dirty="0">
                    <a:solidFill>
                      <a:srgbClr val="FF0000"/>
                    </a:solidFill>
                    <a:effectLst/>
                    <a:latin typeface="Helvetica" pitchFamily="2" charset="0"/>
                  </a:rPr>
                  <a:t>local hidden variable</a:t>
                </a:r>
                <a:r>
                  <a:rPr lang="en-GB" sz="2000" dirty="0">
                    <a:solidFill>
                      <a:srgbClr val="000000"/>
                    </a:solidFill>
                    <a:effectLst/>
                    <a:latin typeface="Helvetica" pitchFamily="2" charset="0"/>
                  </a:rPr>
                  <a:t> theory (where the measure of </a:t>
                </a:r>
                <a14:m>
                  <m:oMath xmlns:m="http://schemas.openxmlformats.org/officeDocument/2006/math">
                    <m:r>
                      <a:rPr lang="en-US" sz="2000" b="0" i="1" smtClean="0">
                        <a:solidFill>
                          <a:srgbClr val="000000"/>
                        </a:solidFill>
                        <a:effectLst/>
                        <a:latin typeface="Cambria Math" panose="02040503050406030204" pitchFamily="18" charset="0"/>
                      </a:rPr>
                      <m:t>𝐴</m:t>
                    </m:r>
                  </m:oMath>
                </a14:m>
                <a:r>
                  <a:rPr lang="en-GB" sz="2000" dirty="0">
                    <a:solidFill>
                      <a:srgbClr val="000000"/>
                    </a:solidFill>
                    <a:effectLst/>
                    <a:latin typeface="Helvetica" pitchFamily="2" charset="0"/>
                  </a:rPr>
                  <a:t> is uncorrelated with the measure of </a:t>
                </a:r>
                <a14:m>
                  <m:oMath xmlns:m="http://schemas.openxmlformats.org/officeDocument/2006/math">
                    <m:r>
                      <a:rPr lang="en-US" sz="2000" b="0" i="1" smtClean="0">
                        <a:solidFill>
                          <a:srgbClr val="000000"/>
                        </a:solidFill>
                        <a:effectLst/>
                        <a:latin typeface="Cambria Math" panose="02040503050406030204" pitchFamily="18" charset="0"/>
                      </a:rPr>
                      <m:t>𝐵</m:t>
                    </m:r>
                  </m:oMath>
                </a14:m>
                <a:r>
                  <a:rPr lang="en-GB" sz="2000" dirty="0">
                    <a:solidFill>
                      <a:srgbClr val="000000"/>
                    </a:solidFill>
                    <a:effectLst/>
                    <a:latin typeface="Helvetica" pitchFamily="2" charset="0"/>
                  </a:rPr>
                  <a:t>):</a:t>
                </a:r>
              </a:p>
            </p:txBody>
          </p:sp>
        </mc:Choice>
        <mc:Fallback xmlns="">
          <p:sp>
            <p:nvSpPr>
              <p:cNvPr id="4" name="TextBox 3">
                <a:extLst>
                  <a:ext uri="{FF2B5EF4-FFF2-40B4-BE49-F238E27FC236}">
                    <a16:creationId xmlns:a16="http://schemas.microsoft.com/office/drawing/2014/main" id="{11C9D6B7-3DF5-7955-F8C9-5861DCF7FE04}"/>
                  </a:ext>
                </a:extLst>
              </p:cNvPr>
              <p:cNvSpPr txBox="1">
                <a:spLocks noRot="1" noChangeAspect="1" noMove="1" noResize="1" noEditPoints="1" noAdjustHandles="1" noChangeArrowheads="1" noChangeShapeType="1" noTextEdit="1"/>
              </p:cNvSpPr>
              <p:nvPr/>
            </p:nvSpPr>
            <p:spPr>
              <a:xfrm>
                <a:off x="158469" y="1589265"/>
                <a:ext cx="7085625" cy="3170099"/>
              </a:xfrm>
              <a:prstGeom prst="rect">
                <a:avLst/>
              </a:prstGeom>
              <a:blipFill>
                <a:blip r:embed="rId6"/>
                <a:stretch>
                  <a:fillRect l="-894" t="-1200" b="-3200"/>
                </a:stretch>
              </a:blipFill>
            </p:spPr>
            <p:txBody>
              <a:bodyPr/>
              <a:lstStyle/>
              <a:p>
                <a:r>
                  <a:rPr lang="en-IT">
                    <a:noFill/>
                  </a:rPr>
                  <a:t> </a:t>
                </a:r>
              </a:p>
            </p:txBody>
          </p:sp>
        </mc:Fallback>
      </mc:AlternateContent>
      <p:sp>
        <p:nvSpPr>
          <p:cNvPr id="6" name="TextBox 5">
            <a:extLst>
              <a:ext uri="{FF2B5EF4-FFF2-40B4-BE49-F238E27FC236}">
                <a16:creationId xmlns:a16="http://schemas.microsoft.com/office/drawing/2014/main" id="{ACC42CDA-BF2F-0B3F-BEE6-CD0C76F2791F}"/>
              </a:ext>
            </a:extLst>
          </p:cNvPr>
          <p:cNvSpPr txBox="1"/>
          <p:nvPr/>
        </p:nvSpPr>
        <p:spPr>
          <a:xfrm>
            <a:off x="158469" y="5564844"/>
            <a:ext cx="11841273" cy="1323439"/>
          </a:xfrm>
          <a:prstGeom prst="rect">
            <a:avLst/>
          </a:prstGeom>
          <a:noFill/>
        </p:spPr>
        <p:txBody>
          <a:bodyPr wrap="square">
            <a:spAutoFit/>
          </a:bodyPr>
          <a:lstStyle/>
          <a:p>
            <a:pPr>
              <a:buNone/>
            </a:pPr>
            <a:r>
              <a:rPr lang="en-GB" sz="2000" dirty="0">
                <a:solidFill>
                  <a:srgbClr val="000000"/>
                </a:solidFill>
                <a:effectLst/>
                <a:latin typeface="Helvetica" pitchFamily="2" charset="0"/>
              </a:rPr>
              <a:t>By exceeding the former inequality in experimental measures, one proves the non-locality as an intrinsic property of entanglement and quantum mechanics. </a:t>
            </a:r>
          </a:p>
          <a:p>
            <a:pPr>
              <a:buNone/>
            </a:pPr>
            <a:r>
              <a:rPr lang="en-GB" sz="2000" dirty="0">
                <a:solidFill>
                  <a:srgbClr val="000000"/>
                </a:solidFill>
                <a:effectLst/>
                <a:latin typeface="Helvetica" pitchFamily="2" charset="0"/>
              </a:rPr>
              <a:t>This particular Bell inequality is known as the Clauser-Horne-</a:t>
            </a:r>
            <a:r>
              <a:rPr lang="en-GB" sz="2000" dirty="0" err="1">
                <a:solidFill>
                  <a:srgbClr val="000000"/>
                </a:solidFill>
                <a:effectLst/>
                <a:latin typeface="Helvetica" pitchFamily="2" charset="0"/>
              </a:rPr>
              <a:t>Shimony</a:t>
            </a:r>
            <a:r>
              <a:rPr lang="en-GB" sz="2000" dirty="0">
                <a:solidFill>
                  <a:srgbClr val="000000"/>
                </a:solidFill>
                <a:effectLst/>
                <a:latin typeface="Helvetica" pitchFamily="2" charset="0"/>
              </a:rPr>
              <a:t>-Holt inequality, see Clauser + (</a:t>
            </a:r>
            <a:r>
              <a:rPr lang="en-IT" sz="2000" dirty="0">
                <a:solidFill>
                  <a:srgbClr val="000000"/>
                </a:solidFill>
                <a:effectLst/>
                <a:latin typeface="Helvetica" pitchFamily="2" charset="0"/>
              </a:rPr>
              <a:t>1969)</a:t>
            </a:r>
          </a:p>
        </p:txBody>
      </p:sp>
      <p:sp>
        <p:nvSpPr>
          <p:cNvPr id="15" name="Title 1">
            <a:extLst>
              <a:ext uri="{FF2B5EF4-FFF2-40B4-BE49-F238E27FC236}">
                <a16:creationId xmlns:a16="http://schemas.microsoft.com/office/drawing/2014/main" id="{18FEAD1A-4363-DCFB-0A25-58749E1D7AE5}"/>
              </a:ext>
            </a:extLst>
          </p:cNvPr>
          <p:cNvSpPr>
            <a:spLocks noGrp="1"/>
          </p:cNvSpPr>
          <p:nvPr>
            <p:ph type="title"/>
          </p:nvPr>
        </p:nvSpPr>
        <p:spPr>
          <a:xfrm>
            <a:off x="373967" y="7071"/>
            <a:ext cx="10515600" cy="1325563"/>
          </a:xfrm>
        </p:spPr>
        <p:txBody>
          <a:bodyPr/>
          <a:lstStyle/>
          <a:p>
            <a:r>
              <a:rPr lang="es-ES"/>
              <a:t>Bell </a:t>
            </a:r>
            <a:r>
              <a:rPr lang="es-ES" err="1"/>
              <a:t>Experiment</a:t>
            </a:r>
            <a:r>
              <a:rPr lang="es-ES"/>
              <a:t> and </a:t>
            </a:r>
            <a:r>
              <a:rPr lang="es-ES" err="1"/>
              <a:t>Inequalities</a:t>
            </a:r>
            <a:endParaRPr lang="en-US"/>
          </a:p>
        </p:txBody>
      </p:sp>
    </p:spTree>
    <p:extLst>
      <p:ext uri="{BB962C8B-B14F-4D97-AF65-F5344CB8AC3E}">
        <p14:creationId xmlns:p14="http://schemas.microsoft.com/office/powerpoint/2010/main" val="2645998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2E63-CE49-10FE-9057-167106F6C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FA1A70-E1E1-7EB7-9BC7-F85208C5D9E0}"/>
              </a:ext>
            </a:extLst>
          </p:cNvPr>
          <p:cNvSpPr>
            <a:spLocks noGrp="1"/>
          </p:cNvSpPr>
          <p:nvPr>
            <p:ph type="title"/>
          </p:nvPr>
        </p:nvSpPr>
        <p:spPr>
          <a:xfrm>
            <a:off x="373967" y="7071"/>
            <a:ext cx="10515600" cy="1325563"/>
          </a:xfrm>
        </p:spPr>
        <p:txBody>
          <a:bodyPr/>
          <a:lstStyle/>
          <a:p>
            <a:r>
              <a:rPr lang="es-ES" dirty="0"/>
              <a:t>Bell </a:t>
            </a:r>
            <a:r>
              <a:rPr lang="es-ES" dirty="0" err="1"/>
              <a:t>Experiment</a:t>
            </a:r>
            <a:r>
              <a:rPr lang="es-ES" dirty="0"/>
              <a:t> and </a:t>
            </a:r>
            <a:r>
              <a:rPr lang="es-ES" dirty="0" err="1"/>
              <a:t>Inequalities</a:t>
            </a: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B8A96E5-74B0-B049-2D4B-122AFFE013D8}"/>
                  </a:ext>
                </a:extLst>
              </p:cNvPr>
              <p:cNvSpPr txBox="1"/>
              <p:nvPr/>
            </p:nvSpPr>
            <p:spPr>
              <a:xfrm>
                <a:off x="253218" y="1009070"/>
                <a:ext cx="11710182" cy="5632311"/>
              </a:xfrm>
              <a:prstGeom prst="rect">
                <a:avLst/>
              </a:prstGeom>
              <a:noFill/>
            </p:spPr>
            <p:txBody>
              <a:bodyPr wrap="square">
                <a:spAutoFit/>
              </a:bodyPr>
              <a:lstStyle/>
              <a:p>
                <a:r>
                  <a:rPr lang="en-GB" sz="2400" dirty="0">
                    <a:solidFill>
                      <a:srgbClr val="000000"/>
                    </a:solidFill>
                    <a:effectLst/>
                    <a:latin typeface="Helvetica" pitchFamily="2" charset="0"/>
                  </a:rPr>
                  <a:t>Here, we are interested in replicating each of the needed elements of the Bell experiment in our inflationary paradigm. These elements are Juan Maldacena (2015):</a:t>
                </a:r>
              </a:p>
              <a:p>
                <a:pPr marL="342900" indent="-342900">
                  <a:buFont typeface="Arial" panose="020B0604020202020204" pitchFamily="34" charset="0"/>
                  <a:buChar char="•"/>
                </a:pPr>
                <a:r>
                  <a:rPr lang="en-GB" sz="2400" dirty="0">
                    <a:solidFill>
                      <a:srgbClr val="000000"/>
                    </a:solidFill>
                    <a:effectLst/>
                    <a:latin typeface="Helvetica" pitchFamily="2" charset="0"/>
                  </a:rPr>
                  <a:t>Two separate spatial locations, call them </a:t>
                </a:r>
                <a:r>
                  <a:rPr lang="en-GB" sz="2400" dirty="0">
                    <a:solidFill>
                      <a:srgbClr val="FF0000"/>
                    </a:solidFill>
                    <a:effectLst/>
                    <a:latin typeface="Helvetica" pitchFamily="2" charset="0"/>
                  </a:rPr>
                  <a:t>Alice</a:t>
                </a:r>
                <a:r>
                  <a:rPr lang="en-GB" sz="2400" dirty="0">
                    <a:solidFill>
                      <a:srgbClr val="000000"/>
                    </a:solidFill>
                    <a:effectLst/>
                    <a:latin typeface="Helvetica" pitchFamily="2" charset="0"/>
                  </a:rPr>
                  <a:t>’s location and </a:t>
                </a:r>
                <a:r>
                  <a:rPr lang="en-GB" sz="2400" dirty="0">
                    <a:solidFill>
                      <a:schemeClr val="tx2">
                        <a:lumMod val="75000"/>
                        <a:lumOff val="25000"/>
                      </a:schemeClr>
                    </a:solidFill>
                    <a:effectLst/>
                    <a:latin typeface="Helvetica" pitchFamily="2" charset="0"/>
                  </a:rPr>
                  <a:t>Bob</a:t>
                </a:r>
                <a:r>
                  <a:rPr lang="en-GB" sz="2400" dirty="0">
                    <a:solidFill>
                      <a:srgbClr val="000000"/>
                    </a:solidFill>
                    <a:effectLst/>
                    <a:latin typeface="Helvetica" pitchFamily="2" charset="0"/>
                  </a:rPr>
                  <a:t>’s location. An entangled state of the type </a:t>
                </a:r>
              </a:p>
              <a:p>
                <a:r>
                  <a:rPr lang="en-GB" sz="2400" dirty="0">
                    <a:solidFill>
                      <a:srgbClr val="000000"/>
                    </a:solidFill>
                  </a:rPr>
                  <a:t>                                                                                                                                                                  </a:t>
                </a:r>
                <a14:m>
                  <m:oMath xmlns:m="http://schemas.openxmlformats.org/officeDocument/2006/math">
                    <m:d>
                      <m:dPr>
                        <m:ctrlPr>
                          <a:rPr lang="en-GB" sz="2400" i="1" smtClean="0">
                            <a:solidFill>
                              <a:srgbClr val="000000"/>
                            </a:solidFill>
                            <a:latin typeface="Cambria Math" panose="02040503050406030204" pitchFamily="18" charset="0"/>
                          </a:rPr>
                        </m:ctrlPr>
                      </m:dPr>
                      <m:e>
                        <m:r>
                          <a:rPr lang="en-US" sz="2400" b="0" i="1" smtClean="0">
                            <a:solidFill>
                              <a:srgbClr val="000000"/>
                            </a:solidFill>
                            <a:latin typeface="Cambria Math" panose="02040503050406030204" pitchFamily="18" charset="0"/>
                          </a:rPr>
                          <m:t>∗</m:t>
                        </m:r>
                      </m:e>
                    </m:d>
                  </m:oMath>
                </a14:m>
                <a:br>
                  <a:rPr lang="en-US" sz="2400" dirty="0">
                    <a:solidFill>
                      <a:srgbClr val="000000"/>
                    </a:solidFill>
                    <a:effectLst/>
                    <a:latin typeface="Helvetica" pitchFamily="2" charset="0"/>
                  </a:rPr>
                </a:br>
                <a:r>
                  <a:rPr lang="en-US" sz="2400" dirty="0">
                    <a:solidFill>
                      <a:srgbClr val="000000"/>
                    </a:solidFill>
                    <a:effectLst/>
                    <a:latin typeface="Helvetica" pitchFamily="2" charset="0"/>
                  </a:rPr>
                  <a:t>    </a:t>
                </a:r>
                <a:r>
                  <a:rPr lang="en-GB" sz="2400" dirty="0">
                    <a:solidFill>
                      <a:srgbClr val="000000"/>
                    </a:solidFill>
                    <a:effectLst/>
                    <a:latin typeface="Helvetica" pitchFamily="2" charset="0"/>
                  </a:rPr>
                  <a:t>with components at these two locations.</a:t>
                </a:r>
              </a:p>
              <a:p>
                <a:pPr marL="342900" indent="-342900">
                  <a:buFont typeface="Arial" panose="020B0604020202020204" pitchFamily="34" charset="0"/>
                  <a:buChar char="•"/>
                </a:pPr>
                <a:r>
                  <a:rPr lang="en-GB" sz="2400" dirty="0">
                    <a:solidFill>
                      <a:srgbClr val="000000"/>
                    </a:solidFill>
                    <a:effectLst/>
                    <a:latin typeface="Helvetica" pitchFamily="2" charset="0"/>
                  </a:rPr>
                  <a:t>Two possible measurements of some physical observable, whose result is dependent on some local variable </a:t>
                </a:r>
                <a14:m>
                  <m:oMath xmlns:m="http://schemas.openxmlformats.org/officeDocument/2006/math">
                    <m:sSub>
                      <m:sSubPr>
                        <m:ctrlPr>
                          <a:rPr lang="en-GB" sz="2400" i="1" smtClean="0">
                            <a:solidFill>
                              <a:srgbClr val="000000"/>
                            </a:solidFill>
                            <a:effectLst/>
                            <a:latin typeface="Cambria Math" panose="02040503050406030204" pitchFamily="18" charset="0"/>
                          </a:rPr>
                        </m:ctrlPr>
                      </m:sSubPr>
                      <m:e>
                        <m:r>
                          <a:rPr lang="en-GB" sz="2400" i="1" smtClean="0">
                            <a:solidFill>
                              <a:srgbClr val="000000"/>
                            </a:solidFill>
                            <a:effectLst/>
                            <a:latin typeface="Cambria Math" panose="02040503050406030204" pitchFamily="18" charset="0"/>
                            <a:ea typeface="Cambria Math" panose="02040503050406030204" pitchFamily="18" charset="0"/>
                          </a:rPr>
                          <m:t>𝜃</m:t>
                        </m:r>
                      </m:e>
                      <m:sub>
                        <m:r>
                          <a:rPr lang="en-US" sz="2400" b="0" i="1" smtClean="0">
                            <a:solidFill>
                              <a:srgbClr val="000000"/>
                            </a:solidFill>
                            <a:effectLst/>
                            <a:latin typeface="Cambria Math" panose="02040503050406030204" pitchFamily="18" charset="0"/>
                          </a:rPr>
                          <m:t>𝑖</m:t>
                        </m:r>
                      </m:sub>
                    </m:sSub>
                  </m:oMath>
                </a14:m>
                <a:r>
                  <a:rPr lang="en-GB" sz="2400" dirty="0">
                    <a:solidFill>
                      <a:srgbClr val="000000"/>
                    </a:solidFill>
                    <a:effectLst/>
                    <a:latin typeface="Helvetica" pitchFamily="2" charset="0"/>
                  </a:rPr>
                  <a:t>(or on some random choice between </a:t>
                </a:r>
                <a:r>
                  <a:rPr lang="en-GB" sz="2400" dirty="0">
                    <a:solidFill>
                      <a:srgbClr val="000000"/>
                    </a:solidFill>
                  </a:rPr>
                  <a:t> </a:t>
                </a:r>
                <a14:m>
                  <m:oMath xmlns:m="http://schemas.openxmlformats.org/officeDocument/2006/math">
                    <m:sSub>
                      <m:sSubPr>
                        <m:ctrlPr>
                          <a:rPr lang="en-GB" sz="2400" i="1">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rPr>
                          <m:t>𝜃</m:t>
                        </m:r>
                      </m:e>
                      <m:sub>
                        <m:r>
                          <a:rPr lang="en-US" sz="2400" i="1">
                            <a:solidFill>
                              <a:srgbClr val="000000"/>
                            </a:solidFill>
                            <a:latin typeface="Cambria Math" panose="02040503050406030204" pitchFamily="18" charset="0"/>
                          </a:rPr>
                          <m:t>𝑖</m:t>
                        </m:r>
                      </m:sub>
                    </m:sSub>
                  </m:oMath>
                </a14:m>
                <a:r>
                  <a:rPr lang="en-GB" sz="2400" dirty="0">
                    <a:solidFill>
                      <a:srgbClr val="000000"/>
                    </a:solidFill>
                    <a:effectLst/>
                    <a:latin typeface="Helvetica" pitchFamily="2" charset="0"/>
                  </a:rPr>
                  <a:t> and </a:t>
                </a:r>
                <a14:m>
                  <m:oMath xmlns:m="http://schemas.openxmlformats.org/officeDocument/2006/math">
                    <m:sSub>
                      <m:sSubPr>
                        <m:ctrlPr>
                          <a:rPr lang="en-GB" sz="2400" i="1">
                            <a:solidFill>
                              <a:srgbClr val="000000"/>
                            </a:solidFill>
                            <a:latin typeface="Cambria Math" panose="02040503050406030204" pitchFamily="18" charset="0"/>
                          </a:rPr>
                        </m:ctrlPr>
                      </m:sSubPr>
                      <m:e>
                        <m:r>
                          <a:rPr lang="en-GB" sz="2400" i="1">
                            <a:solidFill>
                              <a:srgbClr val="000000"/>
                            </a:solidFill>
                            <a:latin typeface="Cambria Math" panose="02040503050406030204" pitchFamily="18" charset="0"/>
                            <a:ea typeface="Cambria Math" panose="02040503050406030204" pitchFamily="18" charset="0"/>
                          </a:rPr>
                          <m:t>𝜃</m:t>
                        </m:r>
                        <m:r>
                          <a:rPr lang="en-US" sz="2400" b="0" i="1" smtClean="0">
                            <a:solidFill>
                              <a:srgbClr val="000000"/>
                            </a:solidFill>
                            <a:latin typeface="Cambria Math" panose="02040503050406030204" pitchFamily="18" charset="0"/>
                            <a:ea typeface="Cambria Math" panose="02040503050406030204" pitchFamily="18" charset="0"/>
                          </a:rPr>
                          <m:t>′</m:t>
                        </m:r>
                      </m:e>
                      <m:sub>
                        <m:r>
                          <a:rPr lang="en-US" sz="2400" i="1">
                            <a:solidFill>
                              <a:srgbClr val="000000"/>
                            </a:solidFill>
                            <a:latin typeface="Cambria Math" panose="02040503050406030204" pitchFamily="18" charset="0"/>
                          </a:rPr>
                          <m:t>𝑖</m:t>
                        </m:r>
                      </m:sub>
                    </m:sSub>
                  </m:oMath>
                </a14:m>
                <a:r>
                  <a:rPr lang="en-GB" sz="2400" dirty="0">
                    <a:solidFill>
                      <a:srgbClr val="000000"/>
                    </a:solidFill>
                    <a:effectLst/>
                    <a:latin typeface="Helvetica" pitchFamily="2" charset="0"/>
                  </a:rPr>
                  <a:t>), at each of the spatial locations (denoted by </a:t>
                </a:r>
                <a14:m>
                  <m:oMath xmlns:m="http://schemas.openxmlformats.org/officeDocument/2006/math">
                    <m:r>
                      <a:rPr lang="en-US" sz="2400" i="1">
                        <a:solidFill>
                          <a:srgbClr val="000000"/>
                        </a:solidFill>
                        <a:latin typeface="Cambria Math" panose="02040503050406030204" pitchFamily="18" charset="0"/>
                      </a:rPr>
                      <m:t>𝑖</m:t>
                    </m:r>
                    <m:r>
                      <a:rPr lang="en-US" sz="2400" b="0" i="1" smtClean="0">
                        <a:solidFill>
                          <a:srgbClr val="000000"/>
                        </a:solidFill>
                        <a:latin typeface="Cambria Math" panose="02040503050406030204" pitchFamily="18" charset="0"/>
                      </a:rPr>
                      <m:t>=1, 2</m:t>
                    </m:r>
                    <m:r>
                      <a:rPr lang="en-US" sz="2400" i="1">
                        <a:solidFill>
                          <a:srgbClr val="000000"/>
                        </a:solidFill>
                        <a:latin typeface="Cambria Math" panose="02040503050406030204" pitchFamily="18" charset="0"/>
                      </a:rPr>
                      <m:t> </m:t>
                    </m:r>
                  </m:oMath>
                </a14:m>
                <a:r>
                  <a:rPr lang="en-GB" sz="2400" dirty="0">
                    <a:solidFill>
                      <a:srgbClr val="000000"/>
                    </a:solidFill>
                    <a:effectLst/>
                    <a:latin typeface="Helvetica" pitchFamily="2" charset="0"/>
                  </a:rPr>
                  <a:t>). </a:t>
                </a:r>
              </a:p>
              <a:p>
                <a:pPr marL="342900" indent="-342900">
                  <a:buFont typeface="Arial" panose="020B0604020202020204" pitchFamily="34" charset="0"/>
                  <a:buChar char="•"/>
                </a:pPr>
                <a:r>
                  <a:rPr lang="en-GB" sz="2400" dirty="0">
                    <a:solidFill>
                      <a:srgbClr val="000000"/>
                    </a:solidFill>
                    <a:effectLst/>
                    <a:latin typeface="Helvetica" pitchFamily="2" charset="0"/>
                  </a:rPr>
                  <a:t>Each observation (/measurement) is represented by non-commuting operators, call them </a:t>
                </a:r>
                <a14:m>
                  <m:oMath xmlns:m="http://schemas.openxmlformats.org/officeDocument/2006/math">
                    <m:r>
                      <a:rPr lang="en-US" sz="2400" b="0" i="1" smtClean="0">
                        <a:solidFill>
                          <a:srgbClr val="000000"/>
                        </a:solidFill>
                        <a:effectLst/>
                        <a:latin typeface="Cambria Math" panose="02040503050406030204" pitchFamily="18" charset="0"/>
                      </a:rPr>
                      <m:t>𝐴</m:t>
                    </m:r>
                    <m:r>
                      <a:rPr lang="en-US" sz="2400" b="0" i="1" smtClean="0">
                        <a:solidFill>
                          <a:srgbClr val="000000"/>
                        </a:solidFill>
                        <a:effectLst/>
                        <a:latin typeface="Cambria Math" panose="02040503050406030204" pitchFamily="18" charset="0"/>
                      </a:rPr>
                      <m:t>(</m:t>
                    </m:r>
                    <m:sSub>
                      <m:sSubPr>
                        <m:ctrlPr>
                          <a:rPr lang="en-US" sz="2400" b="0" i="1" smtClean="0">
                            <a:solidFill>
                              <a:srgbClr val="000000"/>
                            </a:solidFill>
                            <a:effectLst/>
                            <a:latin typeface="Cambria Math" panose="02040503050406030204" pitchFamily="18" charset="0"/>
                          </a:rPr>
                        </m:ctrlPr>
                      </m:sSubPr>
                      <m:e>
                        <m:r>
                          <a:rPr lang="en-US" sz="2400" b="0" i="1" smtClean="0">
                            <a:solidFill>
                              <a:srgbClr val="000000"/>
                            </a:solidFill>
                            <a:effectLst/>
                            <a:latin typeface="Cambria Math" panose="02040503050406030204" pitchFamily="18" charset="0"/>
                            <a:ea typeface="Cambria Math" panose="02040503050406030204" pitchFamily="18" charset="0"/>
                          </a:rPr>
                          <m:t>𝜃</m:t>
                        </m:r>
                      </m:e>
                      <m:sub>
                        <m:r>
                          <a:rPr lang="en-US" sz="2400" b="0" i="1" smtClean="0">
                            <a:solidFill>
                              <a:srgbClr val="000000"/>
                            </a:solidFill>
                            <a:effectLst/>
                            <a:latin typeface="Cambria Math" panose="02040503050406030204" pitchFamily="18" charset="0"/>
                          </a:rPr>
                          <m:t>1</m:t>
                        </m:r>
                      </m:sub>
                    </m:sSub>
                    <m:r>
                      <a:rPr lang="en-US" sz="2400" b="0" i="1" smtClean="0">
                        <a:solidFill>
                          <a:srgbClr val="000000"/>
                        </a:solidFill>
                        <a:effectLst/>
                        <a:latin typeface="Cambria Math" panose="02040503050406030204" pitchFamily="18" charset="0"/>
                      </a:rPr>
                      <m:t>)</m:t>
                    </m:r>
                  </m:oMath>
                </a14:m>
                <a:r>
                  <a:rPr lang="el-GR" sz="2400" dirty="0">
                    <a:solidFill>
                      <a:srgbClr val="000000"/>
                    </a:solidFill>
                    <a:effectLst/>
                    <a:latin typeface="Helvetica" pitchFamily="2" charset="0"/>
                  </a:rPr>
                  <a:t> </a:t>
                </a:r>
                <a:r>
                  <a:rPr lang="en-GB" sz="2400" dirty="0">
                    <a:solidFill>
                      <a:srgbClr val="000000"/>
                    </a:solidFill>
                    <a:effectLst/>
                    <a:latin typeface="Helvetica" pitchFamily="2" charset="0"/>
                  </a:rPr>
                  <a:t>and </a:t>
                </a:r>
                <a14:m>
                  <m:oMath xmlns:m="http://schemas.openxmlformats.org/officeDocument/2006/math">
                    <m:r>
                      <a:rPr lang="en-US" sz="2400" i="1">
                        <a:solidFill>
                          <a:srgbClr val="000000"/>
                        </a:solidFill>
                        <a:latin typeface="Cambria Math" panose="02040503050406030204" pitchFamily="18" charset="0"/>
                      </a:rPr>
                      <m:t>𝐴</m:t>
                    </m:r>
                    <m:r>
                      <a:rPr lang="en-US" sz="2400" i="1">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𝜃</m:t>
                        </m:r>
                        <m:r>
                          <a:rPr lang="en-US" sz="2400" b="0" i="1" smtClean="0">
                            <a:solidFill>
                              <a:srgbClr val="000000"/>
                            </a:solidFill>
                            <a:latin typeface="Cambria Math" panose="02040503050406030204" pitchFamily="18" charset="0"/>
                            <a:ea typeface="Cambria Math" panose="02040503050406030204" pitchFamily="18" charset="0"/>
                          </a:rPr>
                          <m:t>′</m:t>
                        </m:r>
                      </m:e>
                      <m:sub>
                        <m:r>
                          <a:rPr lang="en-US" sz="2400" i="1">
                            <a:solidFill>
                              <a:srgbClr val="000000"/>
                            </a:solidFill>
                            <a:latin typeface="Cambria Math" panose="02040503050406030204" pitchFamily="18" charset="0"/>
                          </a:rPr>
                          <m:t>1</m:t>
                        </m:r>
                      </m:sub>
                    </m:sSub>
                    <m:r>
                      <a:rPr lang="en-US" sz="2400" i="1">
                        <a:solidFill>
                          <a:srgbClr val="000000"/>
                        </a:solidFill>
                        <a:latin typeface="Cambria Math" panose="02040503050406030204" pitchFamily="18" charset="0"/>
                      </a:rPr>
                      <m:t>)</m:t>
                    </m:r>
                  </m:oMath>
                </a14:m>
                <a:r>
                  <a:rPr lang="el-GR" sz="2400" dirty="0">
                    <a:solidFill>
                      <a:srgbClr val="000000"/>
                    </a:solidFill>
                    <a:effectLst/>
                    <a:latin typeface="Helvetica" pitchFamily="2" charset="0"/>
                  </a:rPr>
                  <a:t>, </a:t>
                </a:r>
                <a:r>
                  <a:rPr lang="en-GB" sz="2400" dirty="0">
                    <a:solidFill>
                      <a:srgbClr val="000000"/>
                    </a:solidFill>
                    <a:effectLst/>
                    <a:latin typeface="Helvetica" pitchFamily="2" charset="0"/>
                  </a:rPr>
                  <a:t>and </a:t>
                </a:r>
                <a14:m>
                  <m:oMath xmlns:m="http://schemas.openxmlformats.org/officeDocument/2006/math">
                    <m:r>
                      <a:rPr lang="en-US" sz="2400" b="0" i="1" smtClean="0">
                        <a:solidFill>
                          <a:srgbClr val="000000"/>
                        </a:solidFill>
                        <a:latin typeface="Cambria Math" panose="02040503050406030204" pitchFamily="18" charset="0"/>
                      </a:rPr>
                      <m:t>𝐵</m:t>
                    </m:r>
                    <m:r>
                      <a:rPr lang="en-US" sz="2400" i="1">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𝜃</m:t>
                        </m:r>
                      </m:e>
                      <m:sub>
                        <m:r>
                          <a:rPr lang="en-US" sz="2400" b="0" i="1" smtClean="0">
                            <a:solidFill>
                              <a:srgbClr val="000000"/>
                            </a:solidFill>
                            <a:latin typeface="Cambria Math" panose="02040503050406030204" pitchFamily="18" charset="0"/>
                          </a:rPr>
                          <m:t>2</m:t>
                        </m:r>
                      </m:sub>
                    </m:sSub>
                    <m:r>
                      <a:rPr lang="en-US" sz="2400" i="1">
                        <a:solidFill>
                          <a:srgbClr val="000000"/>
                        </a:solidFill>
                        <a:latin typeface="Cambria Math" panose="02040503050406030204" pitchFamily="18" charset="0"/>
                      </a:rPr>
                      <m:t>)</m:t>
                    </m:r>
                  </m:oMath>
                </a14:m>
                <a:r>
                  <a:rPr lang="el-GR" sz="2400" dirty="0">
                    <a:solidFill>
                      <a:srgbClr val="000000"/>
                    </a:solidFill>
                    <a:effectLst/>
                    <a:latin typeface="Helvetica" pitchFamily="2" charset="0"/>
                  </a:rPr>
                  <a:t> </a:t>
                </a:r>
                <a:r>
                  <a:rPr lang="en-GB" sz="2400" dirty="0">
                    <a:solidFill>
                      <a:srgbClr val="000000"/>
                    </a:solidFill>
                    <a:effectLst/>
                    <a:latin typeface="Helvetica" pitchFamily="2" charset="0"/>
                  </a:rPr>
                  <a:t>and </a:t>
                </a:r>
                <a14:m>
                  <m:oMath xmlns:m="http://schemas.openxmlformats.org/officeDocument/2006/math">
                    <m:r>
                      <a:rPr lang="en-US" sz="2400" i="1">
                        <a:solidFill>
                          <a:srgbClr val="000000"/>
                        </a:solidFill>
                        <a:latin typeface="Cambria Math" panose="02040503050406030204" pitchFamily="18" charset="0"/>
                      </a:rPr>
                      <m:t>𝐵</m:t>
                    </m:r>
                    <m:r>
                      <a:rPr lang="en-US" sz="2400" i="1">
                        <a:solidFill>
                          <a:srgbClr val="000000"/>
                        </a:solidFill>
                        <a:latin typeface="Cambria Math" panose="02040503050406030204" pitchFamily="18" charset="0"/>
                      </a:rPr>
                      <m:t>(</m:t>
                    </m:r>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ea typeface="Cambria Math" panose="02040503050406030204" pitchFamily="18" charset="0"/>
                          </a:rPr>
                          <m:t>𝜃</m:t>
                        </m:r>
                        <m:r>
                          <a:rPr lang="en-US" sz="2400" b="0" i="1" smtClean="0">
                            <a:solidFill>
                              <a:srgbClr val="000000"/>
                            </a:solidFill>
                            <a:latin typeface="Cambria Math" panose="02040503050406030204" pitchFamily="18" charset="0"/>
                            <a:ea typeface="Cambria Math" panose="02040503050406030204" pitchFamily="18" charset="0"/>
                          </a:rPr>
                          <m:t>′</m:t>
                        </m:r>
                      </m:e>
                      <m:sub>
                        <m:r>
                          <a:rPr lang="en-US" sz="2400" i="1">
                            <a:solidFill>
                              <a:srgbClr val="000000"/>
                            </a:solidFill>
                            <a:latin typeface="Cambria Math" panose="02040503050406030204" pitchFamily="18" charset="0"/>
                          </a:rPr>
                          <m:t>2</m:t>
                        </m:r>
                      </m:sub>
                    </m:sSub>
                    <m:r>
                      <a:rPr lang="en-US" sz="2400" i="1">
                        <a:solidFill>
                          <a:srgbClr val="000000"/>
                        </a:solidFill>
                        <a:latin typeface="Cambria Math" panose="02040503050406030204" pitchFamily="18" charset="0"/>
                      </a:rPr>
                      <m:t>)</m:t>
                    </m:r>
                  </m:oMath>
                </a14:m>
                <a:r>
                  <a:rPr lang="el-GR" sz="2400" dirty="0">
                    <a:solidFill>
                      <a:srgbClr val="000000"/>
                    </a:solidFill>
                    <a:effectLst/>
                    <a:latin typeface="Helvetica" pitchFamily="2" charset="0"/>
                  </a:rPr>
                  <a:t>,</a:t>
                </a:r>
                <a:r>
                  <a:rPr lang="en-US" sz="2400" dirty="0">
                    <a:solidFill>
                      <a:srgbClr val="000000"/>
                    </a:solidFill>
                    <a:latin typeface="Helvetica" pitchFamily="2" charset="0"/>
                  </a:rPr>
                  <a:t> </a:t>
                </a:r>
                <a:r>
                  <a:rPr lang="en-GB" sz="2400" dirty="0">
                    <a:solidFill>
                      <a:srgbClr val="000000"/>
                    </a:solidFill>
                    <a:effectLst/>
                    <a:latin typeface="Helvetica" pitchFamily="2" charset="0"/>
                  </a:rPr>
                  <a:t>respectively.</a:t>
                </a:r>
              </a:p>
              <a:p>
                <a:pPr marL="342900" indent="-342900">
                  <a:buFont typeface="Arial" panose="020B0604020202020204" pitchFamily="34" charset="0"/>
                  <a:buChar char="•"/>
                </a:pPr>
                <a:r>
                  <a:rPr lang="en-GB" sz="2400" dirty="0">
                    <a:solidFill>
                      <a:srgbClr val="00B050"/>
                    </a:solidFill>
                    <a:effectLst/>
                    <a:latin typeface="Helvetica" pitchFamily="2" charset="0"/>
                  </a:rPr>
                  <a:t>Definite results for the quantum measurement of the operators. For the inequality </a:t>
                </a:r>
                <a:r>
                  <a:rPr lang="en-GB" sz="2400" dirty="0">
                    <a:solidFill>
                      <a:srgbClr val="00B050"/>
                    </a:solidFill>
                    <a:latin typeface="Helvetica" pitchFamily="2" charset="0"/>
                  </a:rPr>
                  <a:t>in </a:t>
                </a:r>
                <a14:m>
                  <m:oMath xmlns:m="http://schemas.openxmlformats.org/officeDocument/2006/math">
                    <m:r>
                      <a:rPr lang="en-US" sz="2400" b="0" i="1" smtClean="0">
                        <a:solidFill>
                          <a:srgbClr val="00B050"/>
                        </a:solidFill>
                        <a:latin typeface="Cambria Math" panose="02040503050406030204" pitchFamily="18" charset="0"/>
                      </a:rPr>
                      <m:t>𝑆</m:t>
                    </m:r>
                  </m:oMath>
                </a14:m>
                <a:r>
                  <a:rPr lang="en-GB" sz="2400" dirty="0">
                    <a:solidFill>
                      <a:srgbClr val="00B050"/>
                    </a:solidFill>
                    <a:effectLst/>
                    <a:latin typeface="Helvetica" pitchFamily="2" charset="0"/>
                  </a:rPr>
                  <a:t>, both </a:t>
                </a:r>
                <a14:m>
                  <m:oMath xmlns:m="http://schemas.openxmlformats.org/officeDocument/2006/math">
                    <m:r>
                      <a:rPr lang="en-US" sz="2400" i="1">
                        <a:solidFill>
                          <a:srgbClr val="00B050"/>
                        </a:solidFill>
                        <a:latin typeface="Cambria Math" panose="02040503050406030204" pitchFamily="18" charset="0"/>
                      </a:rPr>
                      <m:t>𝐴</m:t>
                    </m:r>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𝜃</m:t>
                        </m:r>
                      </m:e>
                      <m:sub>
                        <m:r>
                          <a:rPr lang="en-US" sz="2400" i="1">
                            <a:solidFill>
                              <a:srgbClr val="00B050"/>
                            </a:solidFill>
                            <a:latin typeface="Cambria Math" panose="02040503050406030204" pitchFamily="18" charset="0"/>
                          </a:rPr>
                          <m:t>1</m:t>
                        </m:r>
                      </m:sub>
                    </m:sSub>
                    <m:r>
                      <a:rPr lang="en-US" sz="2400" i="1">
                        <a:solidFill>
                          <a:srgbClr val="00B050"/>
                        </a:solidFill>
                        <a:latin typeface="Cambria Math" panose="02040503050406030204" pitchFamily="18" charset="0"/>
                      </a:rPr>
                      <m:t>)</m:t>
                    </m:r>
                  </m:oMath>
                </a14:m>
                <a:r>
                  <a:rPr lang="el-GR" sz="2400" dirty="0">
                    <a:solidFill>
                      <a:srgbClr val="00B050"/>
                    </a:solidFill>
                    <a:effectLst/>
                    <a:latin typeface="Helvetica" pitchFamily="2" charset="0"/>
                  </a:rPr>
                  <a:t> </a:t>
                </a:r>
                <a:r>
                  <a:rPr lang="en-GB" sz="2400" dirty="0">
                    <a:solidFill>
                      <a:srgbClr val="00B050"/>
                    </a:solidFill>
                    <a:effectLst/>
                    <a:latin typeface="Helvetica" pitchFamily="2" charset="0"/>
                  </a:rPr>
                  <a:t>and </a:t>
                </a:r>
                <a14:m>
                  <m:oMath xmlns:m="http://schemas.openxmlformats.org/officeDocument/2006/math">
                    <m:r>
                      <a:rPr lang="en-US" sz="2400" i="1">
                        <a:solidFill>
                          <a:srgbClr val="00B050"/>
                        </a:solidFill>
                        <a:latin typeface="Cambria Math" panose="02040503050406030204" pitchFamily="18" charset="0"/>
                      </a:rPr>
                      <m:t>𝐵</m:t>
                    </m:r>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𝜃</m:t>
                        </m:r>
                      </m:e>
                      <m:sub>
                        <m:r>
                          <a:rPr lang="en-US" sz="2400" i="1">
                            <a:solidFill>
                              <a:srgbClr val="00B050"/>
                            </a:solidFill>
                            <a:latin typeface="Cambria Math" panose="02040503050406030204" pitchFamily="18" charset="0"/>
                          </a:rPr>
                          <m:t>2</m:t>
                        </m:r>
                      </m:sub>
                    </m:sSub>
                    <m:r>
                      <a:rPr lang="en-US" sz="2400" i="1">
                        <a:solidFill>
                          <a:srgbClr val="00B050"/>
                        </a:solidFill>
                        <a:latin typeface="Cambria Math" panose="02040503050406030204" pitchFamily="18" charset="0"/>
                      </a:rPr>
                      <m:t>)</m:t>
                    </m:r>
                  </m:oMath>
                </a14:m>
                <a:r>
                  <a:rPr lang="el-GR" sz="2400" dirty="0">
                    <a:solidFill>
                      <a:srgbClr val="00B050"/>
                    </a:solidFill>
                    <a:effectLst/>
                    <a:latin typeface="Helvetica" pitchFamily="2" charset="0"/>
                  </a:rPr>
                  <a:t> </a:t>
                </a:r>
                <a:r>
                  <a:rPr lang="en-GB" sz="2400" dirty="0">
                    <a:solidFill>
                      <a:srgbClr val="00B050"/>
                    </a:solidFill>
                    <a:effectLst/>
                    <a:latin typeface="Helvetica" pitchFamily="2" charset="0"/>
                  </a:rPr>
                  <a:t>measured on the state </a:t>
                </a:r>
                <a14:m>
                  <m:oMath xmlns:m="http://schemas.openxmlformats.org/officeDocument/2006/math">
                    <m:d>
                      <m:dPr>
                        <m:ctrlPr>
                          <a:rPr lang="en-GB" sz="2400" i="1" smtClean="0">
                            <a:solidFill>
                              <a:srgbClr val="00B050"/>
                            </a:solidFill>
                            <a:latin typeface="Cambria Math" panose="02040503050406030204" pitchFamily="18" charset="0"/>
                          </a:rPr>
                        </m:ctrlPr>
                      </m:dPr>
                      <m:e>
                        <m:r>
                          <a:rPr lang="en-US" sz="2400" b="0" i="1" smtClean="0">
                            <a:solidFill>
                              <a:srgbClr val="00B050"/>
                            </a:solidFill>
                            <a:latin typeface="Cambria Math" panose="02040503050406030204" pitchFamily="18" charset="0"/>
                          </a:rPr>
                          <m:t>∗</m:t>
                        </m:r>
                      </m:e>
                    </m:d>
                  </m:oMath>
                </a14:m>
                <a:r>
                  <a:rPr lang="en-GB" sz="2400" dirty="0">
                    <a:solidFill>
                      <a:srgbClr val="00B050"/>
                    </a:solidFill>
                    <a:effectLst/>
                    <a:latin typeface="Helvetica" pitchFamily="2" charset="0"/>
                  </a:rPr>
                  <a:t> can yield </a:t>
                </a:r>
                <a14:m>
                  <m:oMath xmlns:m="http://schemas.openxmlformats.org/officeDocument/2006/math">
                    <m:r>
                      <a:rPr lang="en-GB" sz="2400" i="1" smtClean="0">
                        <a:solidFill>
                          <a:srgbClr val="00B050"/>
                        </a:solidFill>
                        <a:effectLst/>
                        <a:latin typeface="Cambria Math" panose="02040503050406030204" pitchFamily="18" charset="0"/>
                        <a:ea typeface="Cambria Math" panose="02040503050406030204" pitchFamily="18" charset="0"/>
                      </a:rPr>
                      <m:t>±</m:t>
                    </m:r>
                    <m:r>
                      <a:rPr lang="en-US" sz="2400" b="0" i="1" smtClean="0">
                        <a:solidFill>
                          <a:srgbClr val="00B050"/>
                        </a:solidFill>
                        <a:effectLst/>
                        <a:latin typeface="Cambria Math" panose="02040503050406030204" pitchFamily="18" charset="0"/>
                        <a:ea typeface="Cambria Math" panose="02040503050406030204" pitchFamily="18" charset="0"/>
                      </a:rPr>
                      <m:t>1</m:t>
                    </m:r>
                  </m:oMath>
                </a14:m>
                <a:r>
                  <a:rPr lang="en-GB" sz="2400" dirty="0">
                    <a:solidFill>
                      <a:srgbClr val="00B050"/>
                    </a:solidFill>
                    <a:effectLst/>
                    <a:latin typeface="Helvetica" pitchFamily="2" charset="0"/>
                  </a:rPr>
                  <a:t>.</a:t>
                </a:r>
              </a:p>
              <a:p>
                <a:pPr marL="342900" indent="-342900">
                  <a:buFont typeface="Arial" panose="020B0604020202020204" pitchFamily="34" charset="0"/>
                  <a:buChar char="•"/>
                </a:pPr>
                <a:r>
                  <a:rPr lang="en-GB" sz="2400" dirty="0">
                    <a:solidFill>
                      <a:srgbClr val="00B050"/>
                    </a:solidFill>
                    <a:effectLst/>
                    <a:latin typeface="Helvetica" pitchFamily="2" charset="0"/>
                  </a:rPr>
                  <a:t>A classical channel to transmit the results of the measurements to a common location where they can be correlated.</a:t>
                </a:r>
              </a:p>
            </p:txBody>
          </p:sp>
        </mc:Choice>
        <mc:Fallback xmlns="">
          <p:sp>
            <p:nvSpPr>
              <p:cNvPr id="3" name="TextBox 2">
                <a:extLst>
                  <a:ext uri="{FF2B5EF4-FFF2-40B4-BE49-F238E27FC236}">
                    <a16:creationId xmlns:a16="http://schemas.microsoft.com/office/drawing/2014/main" id="{2B8A96E5-74B0-B049-2D4B-122AFFE013D8}"/>
                  </a:ext>
                </a:extLst>
              </p:cNvPr>
              <p:cNvSpPr txBox="1">
                <a:spLocks noRot="1" noChangeAspect="1" noMove="1" noResize="1" noEditPoints="1" noAdjustHandles="1" noChangeArrowheads="1" noChangeShapeType="1" noTextEdit="1"/>
              </p:cNvSpPr>
              <p:nvPr/>
            </p:nvSpPr>
            <p:spPr>
              <a:xfrm>
                <a:off x="253218" y="1009070"/>
                <a:ext cx="11710182" cy="5632311"/>
              </a:xfrm>
              <a:prstGeom prst="rect">
                <a:avLst/>
              </a:prstGeom>
              <a:blipFill>
                <a:blip r:embed="rId2"/>
                <a:stretch>
                  <a:fillRect l="-867" t="-901" r="-650" b="-1577"/>
                </a:stretch>
              </a:blipFill>
            </p:spPr>
            <p:txBody>
              <a:bodyPr/>
              <a:lstStyle/>
              <a:p>
                <a:r>
                  <a:rPr lang="en-IT">
                    <a:noFill/>
                  </a:rPr>
                  <a:t> </a:t>
                </a:r>
              </a:p>
            </p:txBody>
          </p:sp>
        </mc:Fallback>
      </mc:AlternateContent>
      <p:pic>
        <p:nvPicPr>
          <p:cNvPr id="6" name="Picture 5">
            <a:extLst>
              <a:ext uri="{FF2B5EF4-FFF2-40B4-BE49-F238E27FC236}">
                <a16:creationId xmlns:a16="http://schemas.microsoft.com/office/drawing/2014/main" id="{BC511C00-2AB9-3CD2-D14F-A317FA2F41CC}"/>
              </a:ext>
            </a:extLst>
          </p:cNvPr>
          <p:cNvPicPr>
            <a:picLocks noChangeAspect="1"/>
          </p:cNvPicPr>
          <p:nvPr/>
        </p:nvPicPr>
        <p:blipFill>
          <a:blip r:embed="rId3"/>
          <a:stretch>
            <a:fillRect/>
          </a:stretch>
        </p:blipFill>
        <p:spPr>
          <a:xfrm>
            <a:off x="3263706" y="2478990"/>
            <a:ext cx="5219114" cy="451481"/>
          </a:xfrm>
          <a:prstGeom prst="rect">
            <a:avLst/>
          </a:prstGeom>
        </p:spPr>
      </p:pic>
    </p:spTree>
    <p:extLst>
      <p:ext uri="{BB962C8B-B14F-4D97-AF65-F5344CB8AC3E}">
        <p14:creationId xmlns:p14="http://schemas.microsoft.com/office/powerpoint/2010/main" val="4061346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41183-35FF-70D2-05FC-ED91C931EF84}"/>
              </a:ext>
            </a:extLst>
          </p:cNvPr>
          <p:cNvPicPr>
            <a:picLocks noChangeAspect="1"/>
          </p:cNvPicPr>
          <p:nvPr/>
        </p:nvPicPr>
        <p:blipFill>
          <a:blip r:embed="rId2"/>
          <a:srcRect b="52515"/>
          <a:stretch/>
        </p:blipFill>
        <p:spPr>
          <a:xfrm>
            <a:off x="2992864" y="4637118"/>
            <a:ext cx="6150001" cy="1225222"/>
          </a:xfrm>
          <a:prstGeom prst="rect">
            <a:avLst/>
          </a:prstGeom>
        </p:spPr>
      </p:pic>
      <p:pic>
        <p:nvPicPr>
          <p:cNvPr id="4" name="Picture 3">
            <a:extLst>
              <a:ext uri="{FF2B5EF4-FFF2-40B4-BE49-F238E27FC236}">
                <a16:creationId xmlns:a16="http://schemas.microsoft.com/office/drawing/2014/main" id="{E6954E36-42C8-5EC9-64C1-52F21BDBCC31}"/>
              </a:ext>
            </a:extLst>
          </p:cNvPr>
          <p:cNvPicPr>
            <a:picLocks noChangeAspect="1"/>
          </p:cNvPicPr>
          <p:nvPr/>
        </p:nvPicPr>
        <p:blipFill>
          <a:blip r:embed="rId2"/>
          <a:srcRect l="19429" t="55211" b="-2696"/>
          <a:stretch/>
        </p:blipFill>
        <p:spPr>
          <a:xfrm>
            <a:off x="4187730" y="5632778"/>
            <a:ext cx="4955135" cy="1225222"/>
          </a:xfrm>
          <a:prstGeom prst="rect">
            <a:avLst/>
          </a:prstGeom>
        </p:spPr>
      </p:pic>
      <p:pic>
        <p:nvPicPr>
          <p:cNvPr id="5" name="Picture 4">
            <a:extLst>
              <a:ext uri="{FF2B5EF4-FFF2-40B4-BE49-F238E27FC236}">
                <a16:creationId xmlns:a16="http://schemas.microsoft.com/office/drawing/2014/main" id="{AA9AF31F-5EF1-A533-FB42-7D68D3526085}"/>
              </a:ext>
            </a:extLst>
          </p:cNvPr>
          <p:cNvPicPr>
            <a:picLocks noChangeAspect="1"/>
          </p:cNvPicPr>
          <p:nvPr/>
        </p:nvPicPr>
        <p:blipFill>
          <a:blip r:embed="rId2"/>
          <a:srcRect l="-135" t="54399" r="80389" b="-1884"/>
          <a:stretch/>
        </p:blipFill>
        <p:spPr>
          <a:xfrm>
            <a:off x="2973342" y="5626466"/>
            <a:ext cx="1214388" cy="1225222"/>
          </a:xfrm>
          <a:prstGeom prst="rect">
            <a:avLst/>
          </a:prstGeom>
        </p:spPr>
      </p:pic>
      <p:sp>
        <p:nvSpPr>
          <p:cNvPr id="10" name="TextBox 9">
            <a:extLst>
              <a:ext uri="{FF2B5EF4-FFF2-40B4-BE49-F238E27FC236}">
                <a16:creationId xmlns:a16="http://schemas.microsoft.com/office/drawing/2014/main" id="{941DED58-89A8-9098-8A1A-39D802D89946}"/>
              </a:ext>
            </a:extLst>
          </p:cNvPr>
          <p:cNvSpPr txBox="1"/>
          <p:nvPr/>
        </p:nvSpPr>
        <p:spPr>
          <a:xfrm>
            <a:off x="356184" y="4050470"/>
            <a:ext cx="6964222" cy="707886"/>
          </a:xfrm>
          <a:prstGeom prst="rect">
            <a:avLst/>
          </a:prstGeom>
          <a:noFill/>
        </p:spPr>
        <p:txBody>
          <a:bodyPr wrap="square">
            <a:spAutoFit/>
          </a:bodyPr>
          <a:lstStyle/>
          <a:p>
            <a:pPr>
              <a:buNone/>
            </a:pPr>
            <a:r>
              <a:rPr lang="en-GB" sz="2000">
                <a:solidFill>
                  <a:srgbClr val="000000"/>
                </a:solidFill>
                <a:effectLst/>
                <a:latin typeface="Helvetica" pitchFamily="2" charset="0"/>
              </a:rPr>
              <a:t>It is useful to work with 2-states known as Bell states, which are defined as</a:t>
            </a:r>
          </a:p>
        </p:txBody>
      </p:sp>
      <p:pic>
        <p:nvPicPr>
          <p:cNvPr id="11" name="Picture 10">
            <a:extLst>
              <a:ext uri="{FF2B5EF4-FFF2-40B4-BE49-F238E27FC236}">
                <a16:creationId xmlns:a16="http://schemas.microsoft.com/office/drawing/2014/main" id="{AE5EE6A8-2225-6581-B142-B2AFEFDB9112}"/>
              </a:ext>
            </a:extLst>
          </p:cNvPr>
          <p:cNvPicPr>
            <a:picLocks noChangeAspect="1"/>
          </p:cNvPicPr>
          <p:nvPr/>
        </p:nvPicPr>
        <p:blipFill>
          <a:blip r:embed="rId3"/>
          <a:stretch>
            <a:fillRect/>
          </a:stretch>
        </p:blipFill>
        <p:spPr>
          <a:xfrm>
            <a:off x="356184" y="2098174"/>
            <a:ext cx="6313138" cy="527304"/>
          </a:xfrm>
          <a:prstGeom prst="rect">
            <a:avLst/>
          </a:prstGeom>
        </p:spPr>
      </p:pic>
      <p:pic>
        <p:nvPicPr>
          <p:cNvPr id="12" name="Picture 11">
            <a:extLst>
              <a:ext uri="{FF2B5EF4-FFF2-40B4-BE49-F238E27FC236}">
                <a16:creationId xmlns:a16="http://schemas.microsoft.com/office/drawing/2014/main" id="{4275A355-C900-4802-00B1-8EAAA3B92573}"/>
              </a:ext>
            </a:extLst>
          </p:cNvPr>
          <p:cNvPicPr>
            <a:picLocks noChangeAspect="1"/>
          </p:cNvPicPr>
          <p:nvPr/>
        </p:nvPicPr>
        <p:blipFill>
          <a:blip r:embed="rId4"/>
          <a:stretch>
            <a:fillRect/>
          </a:stretch>
        </p:blipFill>
        <p:spPr>
          <a:xfrm>
            <a:off x="356184" y="3073923"/>
            <a:ext cx="3420887" cy="484418"/>
          </a:xfrm>
          <a:prstGeom prst="rect">
            <a:avLst/>
          </a:prstGeom>
        </p:spPr>
      </p:pic>
      <p:pic>
        <p:nvPicPr>
          <p:cNvPr id="13" name="Picture 2" descr="enter image description here">
            <a:extLst>
              <a:ext uri="{FF2B5EF4-FFF2-40B4-BE49-F238E27FC236}">
                <a16:creationId xmlns:a16="http://schemas.microsoft.com/office/drawing/2014/main" id="{383F6F05-E212-74F7-F126-A972105C0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406" y="757788"/>
            <a:ext cx="4515410" cy="387196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18DFD784-1E39-BB50-3DBD-8557E125CEB3}"/>
              </a:ext>
            </a:extLst>
          </p:cNvPr>
          <p:cNvSpPr/>
          <p:nvPr/>
        </p:nvSpPr>
        <p:spPr>
          <a:xfrm>
            <a:off x="2992864" y="5754016"/>
            <a:ext cx="6150001" cy="976434"/>
          </a:xfrm>
          <a:prstGeom prst="roundRect">
            <a:avLst/>
          </a:prstGeom>
          <a:solidFill>
            <a:schemeClr val="accent2">
              <a:alpha val="53356"/>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8" name="Left Arrow 17">
            <a:extLst>
              <a:ext uri="{FF2B5EF4-FFF2-40B4-BE49-F238E27FC236}">
                <a16:creationId xmlns:a16="http://schemas.microsoft.com/office/drawing/2014/main" id="{62F91C1F-84E1-E4B4-151F-CCE3E6BFE85D}"/>
              </a:ext>
            </a:extLst>
          </p:cNvPr>
          <p:cNvSpPr/>
          <p:nvPr/>
        </p:nvSpPr>
        <p:spPr>
          <a:xfrm>
            <a:off x="9218658" y="6030492"/>
            <a:ext cx="506437" cy="392663"/>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1" name="Title 1">
            <a:extLst>
              <a:ext uri="{FF2B5EF4-FFF2-40B4-BE49-F238E27FC236}">
                <a16:creationId xmlns:a16="http://schemas.microsoft.com/office/drawing/2014/main" id="{3C6F8A33-6C80-583C-450E-2AB2228CBDC5}"/>
              </a:ext>
            </a:extLst>
          </p:cNvPr>
          <p:cNvSpPr>
            <a:spLocks noGrp="1"/>
          </p:cNvSpPr>
          <p:nvPr>
            <p:ph type="title"/>
          </p:nvPr>
        </p:nvSpPr>
        <p:spPr>
          <a:xfrm>
            <a:off x="373967" y="7071"/>
            <a:ext cx="10515600" cy="1325563"/>
          </a:xfrm>
        </p:spPr>
        <p:txBody>
          <a:bodyPr/>
          <a:lstStyle/>
          <a:p>
            <a:r>
              <a:rPr lang="es-ES"/>
              <a:t>Bell </a:t>
            </a:r>
            <a:r>
              <a:rPr lang="es-ES" err="1"/>
              <a:t>Experiment</a:t>
            </a:r>
            <a:r>
              <a:rPr lang="es-ES"/>
              <a:t> and </a:t>
            </a:r>
            <a:r>
              <a:rPr lang="es-ES" err="1"/>
              <a:t>Inequalities</a:t>
            </a:r>
            <a:endParaRPr lang="en-US"/>
          </a:p>
        </p:txBody>
      </p:sp>
      <p:sp>
        <p:nvSpPr>
          <p:cNvPr id="22" name="TextBox 21">
            <a:extLst>
              <a:ext uri="{FF2B5EF4-FFF2-40B4-BE49-F238E27FC236}">
                <a16:creationId xmlns:a16="http://schemas.microsoft.com/office/drawing/2014/main" id="{5D9B972D-2A14-F778-0307-FCE32A20D44E}"/>
              </a:ext>
            </a:extLst>
          </p:cNvPr>
          <p:cNvSpPr txBox="1"/>
          <p:nvPr/>
        </p:nvSpPr>
        <p:spPr>
          <a:xfrm>
            <a:off x="10016197" y="5608511"/>
            <a:ext cx="2053883" cy="1200329"/>
          </a:xfrm>
          <a:prstGeom prst="rect">
            <a:avLst/>
          </a:prstGeom>
          <a:solidFill>
            <a:schemeClr val="accent2"/>
          </a:solidFill>
          <a:ln>
            <a:solidFill>
              <a:srgbClr val="002060"/>
            </a:solidFill>
          </a:ln>
        </p:spPr>
        <p:txBody>
          <a:bodyPr wrap="square" rtlCol="0">
            <a:spAutoFit/>
          </a:bodyPr>
          <a:lstStyle/>
          <a:p>
            <a:r>
              <a:rPr lang="en-IT" b="1"/>
              <a:t>As we will see later, let us cosider these Bell states</a:t>
            </a:r>
          </a:p>
        </p:txBody>
      </p:sp>
    </p:spTree>
    <p:extLst>
      <p:ext uri="{BB962C8B-B14F-4D97-AF65-F5344CB8AC3E}">
        <p14:creationId xmlns:p14="http://schemas.microsoft.com/office/powerpoint/2010/main" val="2187734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2"/>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3">
            <a:clrChange>
              <a:clrFrom>
                <a:srgbClr val="FFFFFF"/>
              </a:clrFrom>
              <a:clrTo>
                <a:srgbClr val="FFFFFF">
                  <a:alpha val="0"/>
                </a:srgbClr>
              </a:clrTo>
            </a:clrChange>
          </a:blip>
          <a:srcRect r="68319" b="5520"/>
          <a:stretch/>
        </p:blipFill>
        <p:spPr>
          <a:xfrm>
            <a:off x="2838893" y="6386265"/>
            <a:ext cx="263569" cy="343068"/>
          </a:xfrm>
          <a:prstGeom prst="rect">
            <a:avLst/>
          </a:prstGeom>
        </p:spPr>
      </p:pic>
      <p:pic>
        <p:nvPicPr>
          <p:cNvPr id="3" name="Picture 2">
            <a:extLst>
              <a:ext uri="{FF2B5EF4-FFF2-40B4-BE49-F238E27FC236}">
                <a16:creationId xmlns:a16="http://schemas.microsoft.com/office/drawing/2014/main" id="{9B76CAA4-6EED-90C2-79C5-1480184C3FFA}"/>
              </a:ext>
            </a:extLst>
          </p:cNvPr>
          <p:cNvPicPr>
            <a:picLocks noChangeAspect="1"/>
          </p:cNvPicPr>
          <p:nvPr/>
        </p:nvPicPr>
        <p:blipFill>
          <a:blip r:embed="rId4"/>
          <a:srcRect l="-135" t="54399" r="80389" b="-1884"/>
          <a:stretch/>
        </p:blipFill>
        <p:spPr>
          <a:xfrm>
            <a:off x="1723836" y="3054514"/>
            <a:ext cx="1214388" cy="1225222"/>
          </a:xfrm>
          <a:prstGeom prst="rect">
            <a:avLst/>
          </a:prstGeom>
        </p:spPr>
      </p:pic>
      <p:sp>
        <p:nvSpPr>
          <p:cNvPr id="4" name="Oval 3">
            <a:extLst>
              <a:ext uri="{FF2B5EF4-FFF2-40B4-BE49-F238E27FC236}">
                <a16:creationId xmlns:a16="http://schemas.microsoft.com/office/drawing/2014/main" id="{C48D98BF-F928-5078-2008-DEECC2CF63C2}"/>
              </a:ext>
            </a:extLst>
          </p:cNvPr>
          <p:cNvSpPr/>
          <p:nvPr/>
        </p:nvSpPr>
        <p:spPr>
          <a:xfrm>
            <a:off x="1830690" y="4062722"/>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a:extLst>
              <a:ext uri="{FF2B5EF4-FFF2-40B4-BE49-F238E27FC236}">
                <a16:creationId xmlns:a16="http://schemas.microsoft.com/office/drawing/2014/main" id="{6DBAB0A6-4814-FA36-54C9-16F68CA513B2}"/>
              </a:ext>
            </a:extLst>
          </p:cNvPr>
          <p:cNvSpPr txBox="1"/>
          <p:nvPr/>
        </p:nvSpPr>
        <p:spPr>
          <a:xfrm>
            <a:off x="1937514" y="3898890"/>
            <a:ext cx="413970" cy="523220"/>
          </a:xfrm>
          <a:prstGeom prst="rect">
            <a:avLst/>
          </a:prstGeom>
          <a:noFill/>
        </p:spPr>
        <p:txBody>
          <a:bodyPr wrap="square" rtlCol="0">
            <a:spAutoFit/>
          </a:bodyPr>
          <a:lstStyle/>
          <a:p>
            <a:r>
              <a:rPr lang="en-US" sz="2800">
                <a:solidFill>
                  <a:srgbClr val="FF0000"/>
                </a:solidFill>
              </a:rPr>
              <a:t>A</a:t>
            </a:r>
            <a:endParaRPr lang="en-US">
              <a:solidFill>
                <a:srgbClr val="FF0000"/>
              </a:solidFill>
            </a:endParaRPr>
          </a:p>
        </p:txBody>
      </p:sp>
      <p:sp>
        <p:nvSpPr>
          <p:cNvPr id="10" name="Oval 9">
            <a:extLst>
              <a:ext uri="{FF2B5EF4-FFF2-40B4-BE49-F238E27FC236}">
                <a16:creationId xmlns:a16="http://schemas.microsoft.com/office/drawing/2014/main" id="{231D4250-F9CB-856B-BA17-65EB9F1CF1B5}"/>
              </a:ext>
            </a:extLst>
          </p:cNvPr>
          <p:cNvSpPr/>
          <p:nvPr/>
        </p:nvSpPr>
        <p:spPr>
          <a:xfrm>
            <a:off x="2383529" y="4062722"/>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1" name="TextBox 10">
            <a:extLst>
              <a:ext uri="{FF2B5EF4-FFF2-40B4-BE49-F238E27FC236}">
                <a16:creationId xmlns:a16="http://schemas.microsoft.com/office/drawing/2014/main" id="{06B376B7-9673-B417-42E4-D5A8599F573A}"/>
              </a:ext>
            </a:extLst>
          </p:cNvPr>
          <p:cNvSpPr txBox="1"/>
          <p:nvPr/>
        </p:nvSpPr>
        <p:spPr>
          <a:xfrm>
            <a:off x="2512366" y="3898890"/>
            <a:ext cx="413970" cy="523220"/>
          </a:xfrm>
          <a:prstGeom prst="rect">
            <a:avLst/>
          </a:prstGeom>
          <a:noFill/>
        </p:spPr>
        <p:txBody>
          <a:bodyPr wrap="square" rtlCol="0">
            <a:spAutoFit/>
          </a:bodyPr>
          <a:lstStyle/>
          <a:p>
            <a:r>
              <a:rPr lang="en-US" sz="2800">
                <a:solidFill>
                  <a:srgbClr val="0070C0"/>
                </a:solidFill>
              </a:rPr>
              <a:t>B</a:t>
            </a:r>
            <a:endParaRPr lang="en-US">
              <a:solidFill>
                <a:srgbClr val="0070C0"/>
              </a:solidFill>
            </a:endParaRPr>
          </a:p>
        </p:txBody>
      </p:sp>
    </p:spTree>
    <p:extLst>
      <p:ext uri="{BB962C8B-B14F-4D97-AF65-F5344CB8AC3E}">
        <p14:creationId xmlns:p14="http://schemas.microsoft.com/office/powerpoint/2010/main" val="1801887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D498DC13-0381-D9FE-FF38-0045270EFE1E}"/>
              </a:ext>
            </a:extLst>
          </p:cNvPr>
          <p:cNvPicPr>
            <a:picLocks noChangeAspect="1"/>
          </p:cNvPicPr>
          <p:nvPr/>
        </p:nvPicPr>
        <p:blipFill>
          <a:blip r:embed="rId2">
            <a:alphaModFix amt="36000"/>
          </a:blip>
          <a:stretch>
            <a:fillRect/>
          </a:stretch>
        </p:blipFill>
        <p:spPr>
          <a:xfrm>
            <a:off x="0" y="-25674"/>
            <a:ext cx="12393922" cy="6883674"/>
          </a:xfrm>
          <a:prstGeom prst="rect">
            <a:avLst/>
          </a:prstGeom>
        </p:spPr>
      </p:pic>
      <p:sp>
        <p:nvSpPr>
          <p:cNvPr id="2" name="Title 1">
            <a:extLst>
              <a:ext uri="{FF2B5EF4-FFF2-40B4-BE49-F238E27FC236}">
                <a16:creationId xmlns:a16="http://schemas.microsoft.com/office/drawing/2014/main" id="{95329D5F-15A6-9466-C303-B8F4F448938B}"/>
              </a:ext>
            </a:extLst>
          </p:cNvPr>
          <p:cNvSpPr>
            <a:spLocks noGrp="1"/>
          </p:cNvSpPr>
          <p:nvPr>
            <p:ph type="ctrTitle"/>
          </p:nvPr>
        </p:nvSpPr>
        <p:spPr>
          <a:xfrm>
            <a:off x="1524000" y="2572620"/>
            <a:ext cx="9144000" cy="1098396"/>
          </a:xfrm>
          <a:noFill/>
        </p:spPr>
        <p:txBody>
          <a:bodyPr>
            <a:normAutofit/>
          </a:bodyPr>
          <a:lstStyle/>
          <a:p>
            <a:r>
              <a:rPr lang="es-ES">
                <a:solidFill>
                  <a:srgbClr val="FFFFFF"/>
                </a:solidFill>
              </a:rPr>
              <a:t>An </a:t>
            </a:r>
            <a:r>
              <a:rPr lang="es-ES" err="1">
                <a:solidFill>
                  <a:srgbClr val="FFFFFF"/>
                </a:solidFill>
              </a:rPr>
              <a:t>Entangled</a:t>
            </a:r>
            <a:r>
              <a:rPr lang="es-ES">
                <a:solidFill>
                  <a:srgbClr val="FFFFFF"/>
                </a:solidFill>
              </a:rPr>
              <a:t> Universe</a:t>
            </a:r>
            <a:endParaRPr lang="en-US">
              <a:solidFill>
                <a:srgbClr val="FFFFFF"/>
              </a:solidFill>
            </a:endParaRPr>
          </a:p>
        </p:txBody>
      </p:sp>
      <p:sp>
        <p:nvSpPr>
          <p:cNvPr id="3" name="Subtitle 2">
            <a:extLst>
              <a:ext uri="{FF2B5EF4-FFF2-40B4-BE49-F238E27FC236}">
                <a16:creationId xmlns:a16="http://schemas.microsoft.com/office/drawing/2014/main" id="{CBC4AF29-0110-5A88-2A7B-0CF458DC0232}"/>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Project by: </a:t>
            </a:r>
          </a:p>
          <a:p>
            <a:r>
              <a:rPr lang="en-US">
                <a:solidFill>
                  <a:srgbClr val="FFFFFF"/>
                </a:solidFill>
              </a:rPr>
              <a:t>Pablo Tejerina-Pérez, Daniele </a:t>
            </a:r>
            <a:r>
              <a:rPr lang="en-US" err="1">
                <a:solidFill>
                  <a:srgbClr val="FFFFFF"/>
                </a:solidFill>
              </a:rPr>
              <a:t>Bertacca</a:t>
            </a:r>
            <a:r>
              <a:rPr lang="en-US">
                <a:solidFill>
                  <a:srgbClr val="FFFFFF"/>
                </a:solidFill>
              </a:rPr>
              <a:t>, Raul Jiménez</a:t>
            </a:r>
          </a:p>
        </p:txBody>
      </p:sp>
      <p:sp>
        <p:nvSpPr>
          <p:cNvPr id="4" name="AutoShape 2" descr="What is Entanglement? Stretching Your Mind to Understand Quantum  Entanglement -- A Guest Post by Carl Kocher">
            <a:extLst>
              <a:ext uri="{FF2B5EF4-FFF2-40B4-BE49-F238E27FC236}">
                <a16:creationId xmlns:a16="http://schemas.microsoft.com/office/drawing/2014/main" id="{C3FF59E9-6212-9803-CA0C-913C58AB0219}"/>
              </a:ext>
            </a:extLst>
          </p:cNvPr>
          <p:cNvSpPr>
            <a:spLocks noChangeAspect="1" noChangeArrowheads="1"/>
          </p:cNvSpPr>
          <p:nvPr/>
        </p:nvSpPr>
        <p:spPr bwMode="auto">
          <a:xfrm>
            <a:off x="-538480" y="165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0843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2"/>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3">
            <a:clrChange>
              <a:clrFrom>
                <a:srgbClr val="FFFFFF"/>
              </a:clrFrom>
              <a:clrTo>
                <a:srgbClr val="FFFFFF">
                  <a:alpha val="0"/>
                </a:srgbClr>
              </a:clrTo>
            </a:clrChange>
          </a:blip>
          <a:srcRect r="68319" b="5520"/>
          <a:stretch/>
        </p:blipFill>
        <p:spPr>
          <a:xfrm>
            <a:off x="2838893" y="6386265"/>
            <a:ext cx="263569" cy="343068"/>
          </a:xfrm>
          <a:prstGeom prst="rect">
            <a:avLst/>
          </a:prstGeom>
        </p:spPr>
      </p:pic>
      <p:pic>
        <p:nvPicPr>
          <p:cNvPr id="3" name="Picture 2">
            <a:extLst>
              <a:ext uri="{FF2B5EF4-FFF2-40B4-BE49-F238E27FC236}">
                <a16:creationId xmlns:a16="http://schemas.microsoft.com/office/drawing/2014/main" id="{9B76CAA4-6EED-90C2-79C5-1480184C3FFA}"/>
              </a:ext>
            </a:extLst>
          </p:cNvPr>
          <p:cNvPicPr>
            <a:picLocks noChangeAspect="1"/>
          </p:cNvPicPr>
          <p:nvPr/>
        </p:nvPicPr>
        <p:blipFill>
          <a:blip r:embed="rId4"/>
          <a:srcRect l="-135" t="54399" r="80389" b="-1884"/>
          <a:stretch/>
        </p:blipFill>
        <p:spPr>
          <a:xfrm>
            <a:off x="1723836" y="3054514"/>
            <a:ext cx="1214388" cy="1225222"/>
          </a:xfrm>
          <a:prstGeom prst="rect">
            <a:avLst/>
          </a:prstGeom>
        </p:spPr>
      </p:pic>
      <p:sp>
        <p:nvSpPr>
          <p:cNvPr id="56" name="Oval 55">
            <a:extLst>
              <a:ext uri="{FF2B5EF4-FFF2-40B4-BE49-F238E27FC236}">
                <a16:creationId xmlns:a16="http://schemas.microsoft.com/office/drawing/2014/main" id="{54C8ECEA-7B7A-F410-964A-AD4C848474D8}"/>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7" name="Oval 56">
            <a:extLst>
              <a:ext uri="{FF2B5EF4-FFF2-40B4-BE49-F238E27FC236}">
                <a16:creationId xmlns:a16="http://schemas.microsoft.com/office/drawing/2014/main" id="{C5D1BE8C-4991-AFA6-4092-FFF8D783F60A}"/>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2492159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0D88EF9-2D54-E55B-7855-97C6E9A7891D}"/>
              </a:ext>
            </a:extLst>
          </p:cNvPr>
          <p:cNvPicPr>
            <a:picLocks noChangeAspect="1"/>
          </p:cNvPicPr>
          <p:nvPr/>
        </p:nvPicPr>
        <p:blipFill>
          <a:blip r:embed="rId2"/>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9D0D491A-0EF9-C4C6-564B-39BEF1A43297}"/>
              </a:ext>
            </a:extLst>
          </p:cNvPr>
          <p:cNvPicPr>
            <a:picLocks noChangeAspect="1"/>
          </p:cNvPicPr>
          <p:nvPr/>
        </p:nvPicPr>
        <p:blipFill>
          <a:blip r:embed="rId2"/>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59CD8940-775B-0DCC-A033-04E391E77FFF}"/>
              </a:ext>
            </a:extLst>
          </p:cNvPr>
          <p:cNvPicPr>
            <a:picLocks noChangeAspect="1"/>
          </p:cNvPicPr>
          <p:nvPr/>
        </p:nvPicPr>
        <p:blipFill>
          <a:blip r:embed="rId2"/>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8CBB96F0-4380-5824-48D3-1706B2217D61}"/>
              </a:ext>
            </a:extLst>
          </p:cNvPr>
          <p:cNvPicPr>
            <a:picLocks noChangeAspect="1"/>
          </p:cNvPicPr>
          <p:nvPr/>
        </p:nvPicPr>
        <p:blipFill>
          <a:blip r:embed="rId2"/>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4683DD-8C6A-413F-35AD-95D0C96D8DCC}"/>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CE9BE8D5-31B5-5DC6-1AAE-3B2B70A2BD71}"/>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E9E0A10E-A885-7E99-42E5-ACCEE27EFF59}"/>
                </a:ext>
              </a:extLst>
            </p:cNvPr>
            <p:cNvPicPr>
              <a:picLocks noChangeAspect="1"/>
            </p:cNvPicPr>
            <p:nvPr/>
          </p:nvPicPr>
          <p:blipFill rotWithShape="1">
            <a:blip r:embed="rId3">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B05B2F4A-6405-2128-4654-9E0975C8DC8D}"/>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0E1A3ED4-9B47-EE72-8A86-526232BBFD98}"/>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25083EAB-520B-5CD3-CA28-565106039EF4}"/>
                </a:ext>
              </a:extLst>
            </p:cNvPr>
            <p:cNvPicPr>
              <a:picLocks noChangeAspect="1"/>
            </p:cNvPicPr>
            <p:nvPr/>
          </p:nvPicPr>
          <p:blipFill rotWithShape="1">
            <a:blip r:embed="rId3">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4DCD988F-24EB-3156-92A9-040E15ED1DD6}"/>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CE88BF-E2CB-3A8B-2E2B-C62FED260814}"/>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98F82F-DE35-7A49-5506-E54B0DB5DAFE}"/>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FA3EE9-F4C4-4CC3-610B-9297B00B4DD1}"/>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AF8445-2808-0450-F785-1C7E8E725C5F}"/>
              </a:ext>
            </a:extLst>
          </p:cNvPr>
          <p:cNvPicPr>
            <a:picLocks noChangeAspect="1"/>
          </p:cNvPicPr>
          <p:nvPr/>
        </p:nvPicPr>
        <p:blipFill rotWithShape="1">
          <a:blip r:embed="rId4">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3A05D012-5940-013A-F2FD-A057EBCB2351}"/>
              </a:ext>
            </a:extLst>
          </p:cNvPr>
          <p:cNvPicPr>
            <a:picLocks noChangeAspect="1"/>
          </p:cNvPicPr>
          <p:nvPr/>
        </p:nvPicPr>
        <p:blipFill rotWithShape="1">
          <a:blip r:embed="rId4">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E0CFB5C7-C650-F239-C284-131972BAA6C9}"/>
              </a:ext>
            </a:extLst>
          </p:cNvPr>
          <p:cNvPicPr>
            <a:picLocks noChangeAspect="1"/>
          </p:cNvPicPr>
          <p:nvPr/>
        </p:nvPicPr>
        <p:blipFill rotWithShape="1">
          <a:blip r:embed="rId4">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907605B-8188-22C8-6699-E635FA356E22}"/>
              </a:ext>
            </a:extLst>
          </p:cNvPr>
          <p:cNvPicPr>
            <a:picLocks noChangeAspect="1"/>
          </p:cNvPicPr>
          <p:nvPr/>
        </p:nvPicPr>
        <p:blipFill rotWithShape="1">
          <a:blip r:embed="rId4">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5"/>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6">
            <a:clrChange>
              <a:clrFrom>
                <a:srgbClr val="FFFFFF"/>
              </a:clrFrom>
              <a:clrTo>
                <a:srgbClr val="FFFFFF">
                  <a:alpha val="0"/>
                </a:srgbClr>
              </a:clrTo>
            </a:clrChange>
          </a:blip>
          <a:srcRect r="68319" b="5520"/>
          <a:stretch/>
        </p:blipFill>
        <p:spPr>
          <a:xfrm>
            <a:off x="2838893" y="6386265"/>
            <a:ext cx="263569" cy="343068"/>
          </a:xfrm>
          <a:prstGeom prst="rect">
            <a:avLst/>
          </a:prstGeom>
        </p:spPr>
      </p:pic>
      <p:pic>
        <p:nvPicPr>
          <p:cNvPr id="3" name="Picture 2">
            <a:extLst>
              <a:ext uri="{FF2B5EF4-FFF2-40B4-BE49-F238E27FC236}">
                <a16:creationId xmlns:a16="http://schemas.microsoft.com/office/drawing/2014/main" id="{9B76CAA4-6EED-90C2-79C5-1480184C3FFA}"/>
              </a:ext>
            </a:extLst>
          </p:cNvPr>
          <p:cNvPicPr>
            <a:picLocks noChangeAspect="1"/>
          </p:cNvPicPr>
          <p:nvPr/>
        </p:nvPicPr>
        <p:blipFill>
          <a:blip r:embed="rId2"/>
          <a:srcRect l="-135" t="54399" r="80389" b="-1884"/>
          <a:stretch/>
        </p:blipFill>
        <p:spPr>
          <a:xfrm>
            <a:off x="1723836" y="3054514"/>
            <a:ext cx="1214388" cy="1225222"/>
          </a:xfrm>
          <a:prstGeom prst="rect">
            <a:avLst/>
          </a:prstGeom>
        </p:spPr>
      </p:pic>
      <p:sp>
        <p:nvSpPr>
          <p:cNvPr id="4" name="Oval 3">
            <a:extLst>
              <a:ext uri="{FF2B5EF4-FFF2-40B4-BE49-F238E27FC236}">
                <a16:creationId xmlns:a16="http://schemas.microsoft.com/office/drawing/2014/main" id="{E06D061F-B0BB-3F0D-81FA-64946CF379F5}"/>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B784CD91-061A-D69C-8D7C-2CE698A5D457}"/>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279675715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0D88EF9-2D54-E55B-7855-97C6E9A7891D}"/>
              </a:ext>
            </a:extLst>
          </p:cNvPr>
          <p:cNvPicPr>
            <a:picLocks noChangeAspect="1"/>
          </p:cNvPicPr>
          <p:nvPr/>
        </p:nvPicPr>
        <p:blipFill>
          <a:blip r:embed="rId2"/>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9D0D491A-0EF9-C4C6-564B-39BEF1A43297}"/>
              </a:ext>
            </a:extLst>
          </p:cNvPr>
          <p:cNvPicPr>
            <a:picLocks noChangeAspect="1"/>
          </p:cNvPicPr>
          <p:nvPr/>
        </p:nvPicPr>
        <p:blipFill>
          <a:blip r:embed="rId2"/>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59CD8940-775B-0DCC-A033-04E391E77FFF}"/>
              </a:ext>
            </a:extLst>
          </p:cNvPr>
          <p:cNvPicPr>
            <a:picLocks noChangeAspect="1"/>
          </p:cNvPicPr>
          <p:nvPr/>
        </p:nvPicPr>
        <p:blipFill>
          <a:blip r:embed="rId2"/>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8CBB96F0-4380-5824-48D3-1706B2217D61}"/>
              </a:ext>
            </a:extLst>
          </p:cNvPr>
          <p:cNvPicPr>
            <a:picLocks noChangeAspect="1"/>
          </p:cNvPicPr>
          <p:nvPr/>
        </p:nvPicPr>
        <p:blipFill>
          <a:blip r:embed="rId2"/>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4683DD-8C6A-413F-35AD-95D0C96D8DCC}"/>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CE9BE8D5-31B5-5DC6-1AAE-3B2B70A2BD71}"/>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E9E0A10E-A885-7E99-42E5-ACCEE27EFF59}"/>
                </a:ext>
              </a:extLst>
            </p:cNvPr>
            <p:cNvPicPr>
              <a:picLocks noChangeAspect="1"/>
            </p:cNvPicPr>
            <p:nvPr/>
          </p:nvPicPr>
          <p:blipFill rotWithShape="1">
            <a:blip r:embed="rId3">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B05B2F4A-6405-2128-4654-9E0975C8DC8D}"/>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0E1A3ED4-9B47-EE72-8A86-526232BBFD98}"/>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25083EAB-520B-5CD3-CA28-565106039EF4}"/>
                </a:ext>
              </a:extLst>
            </p:cNvPr>
            <p:cNvPicPr>
              <a:picLocks noChangeAspect="1"/>
            </p:cNvPicPr>
            <p:nvPr/>
          </p:nvPicPr>
          <p:blipFill rotWithShape="1">
            <a:blip r:embed="rId3">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4DCD988F-24EB-3156-92A9-040E15ED1DD6}"/>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CE88BF-E2CB-3A8B-2E2B-C62FED260814}"/>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98F82F-DE35-7A49-5506-E54B0DB5DAFE}"/>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FA3EE9-F4C4-4CC3-610B-9297B00B4DD1}"/>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AF8445-2808-0450-F785-1C7E8E725C5F}"/>
              </a:ext>
            </a:extLst>
          </p:cNvPr>
          <p:cNvPicPr>
            <a:picLocks noChangeAspect="1"/>
          </p:cNvPicPr>
          <p:nvPr/>
        </p:nvPicPr>
        <p:blipFill rotWithShape="1">
          <a:blip r:embed="rId4">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3A05D012-5940-013A-F2FD-A057EBCB2351}"/>
              </a:ext>
            </a:extLst>
          </p:cNvPr>
          <p:cNvPicPr>
            <a:picLocks noChangeAspect="1"/>
          </p:cNvPicPr>
          <p:nvPr/>
        </p:nvPicPr>
        <p:blipFill rotWithShape="1">
          <a:blip r:embed="rId4">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E0CFB5C7-C650-F239-C284-131972BAA6C9}"/>
              </a:ext>
            </a:extLst>
          </p:cNvPr>
          <p:cNvPicPr>
            <a:picLocks noChangeAspect="1"/>
          </p:cNvPicPr>
          <p:nvPr/>
        </p:nvPicPr>
        <p:blipFill rotWithShape="1">
          <a:blip r:embed="rId4">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907605B-8188-22C8-6699-E635FA356E22}"/>
              </a:ext>
            </a:extLst>
          </p:cNvPr>
          <p:cNvPicPr>
            <a:picLocks noChangeAspect="1"/>
          </p:cNvPicPr>
          <p:nvPr/>
        </p:nvPicPr>
        <p:blipFill rotWithShape="1">
          <a:blip r:embed="rId4">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5"/>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6">
            <a:clrChange>
              <a:clrFrom>
                <a:srgbClr val="FFFFFF"/>
              </a:clrFrom>
              <a:clrTo>
                <a:srgbClr val="FFFFFF">
                  <a:alpha val="0"/>
                </a:srgbClr>
              </a:clrTo>
            </a:clrChange>
          </a:blip>
          <a:srcRect r="68319" b="5520"/>
          <a:stretch/>
        </p:blipFill>
        <p:spPr>
          <a:xfrm>
            <a:off x="2838893" y="6386265"/>
            <a:ext cx="263569" cy="343068"/>
          </a:xfrm>
          <a:prstGeom prst="rect">
            <a:avLst/>
          </a:prstGeom>
        </p:spPr>
      </p:pic>
      <p:pic>
        <p:nvPicPr>
          <p:cNvPr id="3" name="Picture 2">
            <a:extLst>
              <a:ext uri="{FF2B5EF4-FFF2-40B4-BE49-F238E27FC236}">
                <a16:creationId xmlns:a16="http://schemas.microsoft.com/office/drawing/2014/main" id="{9B76CAA4-6EED-90C2-79C5-1480184C3FFA}"/>
              </a:ext>
            </a:extLst>
          </p:cNvPr>
          <p:cNvPicPr>
            <a:picLocks noChangeAspect="1"/>
          </p:cNvPicPr>
          <p:nvPr/>
        </p:nvPicPr>
        <p:blipFill>
          <a:blip r:embed="rId2"/>
          <a:srcRect l="-135" t="54399" r="80389" b="-1884"/>
          <a:stretch/>
        </p:blipFill>
        <p:spPr>
          <a:xfrm>
            <a:off x="1723836" y="3054514"/>
            <a:ext cx="1214388" cy="1225222"/>
          </a:xfrm>
          <a:prstGeom prst="rect">
            <a:avLst/>
          </a:prstGeom>
        </p:spPr>
      </p:pic>
      <p:sp>
        <p:nvSpPr>
          <p:cNvPr id="4" name="Oval 3">
            <a:extLst>
              <a:ext uri="{FF2B5EF4-FFF2-40B4-BE49-F238E27FC236}">
                <a16:creationId xmlns:a16="http://schemas.microsoft.com/office/drawing/2014/main" id="{E06D061F-B0BB-3F0D-81FA-64946CF379F5}"/>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B784CD91-061A-D69C-8D7C-2CE698A5D457}"/>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24" name="Straight Arrow Connector 23">
            <a:extLst>
              <a:ext uri="{FF2B5EF4-FFF2-40B4-BE49-F238E27FC236}">
                <a16:creationId xmlns:a16="http://schemas.microsoft.com/office/drawing/2014/main" id="{C5A03E36-ED92-9BD5-4F1B-B26F24BF5287}"/>
              </a:ext>
            </a:extLst>
          </p:cNvPr>
          <p:cNvCxnSpPr>
            <a:cxnSpLocks/>
          </p:cNvCxnSpPr>
          <p:nvPr/>
        </p:nvCxnSpPr>
        <p:spPr>
          <a:xfrm>
            <a:off x="7810421" y="2328084"/>
            <a:ext cx="1890312" cy="12067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03B52E-9524-3D1A-536C-8FBBE0D21687}"/>
              </a:ext>
            </a:extLst>
          </p:cNvPr>
          <p:cNvCxnSpPr>
            <a:cxnSpLocks/>
          </p:cNvCxnSpPr>
          <p:nvPr/>
        </p:nvCxnSpPr>
        <p:spPr>
          <a:xfrm flipV="1">
            <a:off x="7847616" y="3875598"/>
            <a:ext cx="1853117" cy="1214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08FB15-6841-C803-CA21-8BE1396C2E9F}"/>
              </a:ext>
            </a:extLst>
          </p:cNvPr>
          <p:cNvCxnSpPr>
            <a:cxnSpLocks/>
          </p:cNvCxnSpPr>
          <p:nvPr/>
        </p:nvCxnSpPr>
        <p:spPr>
          <a:xfrm>
            <a:off x="5626264" y="2665369"/>
            <a:ext cx="4074469" cy="86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B98C3E5-DA48-C6FF-8185-C2380BE000B4}"/>
              </a:ext>
            </a:extLst>
          </p:cNvPr>
          <p:cNvCxnSpPr>
            <a:cxnSpLocks/>
            <a:stCxn id="13" idx="0"/>
          </p:cNvCxnSpPr>
          <p:nvPr/>
        </p:nvCxnSpPr>
        <p:spPr>
          <a:xfrm flipV="1">
            <a:off x="5580502" y="3875598"/>
            <a:ext cx="4120231" cy="806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3C8081-09EA-250E-B704-52DF3BC7031E}"/>
              </a:ext>
            </a:extLst>
          </p:cNvPr>
          <p:cNvSpPr txBox="1"/>
          <p:nvPr/>
        </p:nvSpPr>
        <p:spPr>
          <a:xfrm>
            <a:off x="9550400" y="3520569"/>
            <a:ext cx="1971040" cy="369332"/>
          </a:xfrm>
          <a:prstGeom prst="rect">
            <a:avLst/>
          </a:prstGeom>
          <a:noFill/>
        </p:spPr>
        <p:txBody>
          <a:bodyPr wrap="square" rtlCol="0">
            <a:spAutoFit/>
          </a:bodyPr>
          <a:lstStyle/>
          <a:p>
            <a:r>
              <a:rPr lang="en-US"/>
              <a:t>Final Observer</a:t>
            </a:r>
          </a:p>
        </p:txBody>
      </p:sp>
    </p:spTree>
    <p:extLst>
      <p:ext uri="{BB962C8B-B14F-4D97-AF65-F5344CB8AC3E}">
        <p14:creationId xmlns:p14="http://schemas.microsoft.com/office/powerpoint/2010/main" val="1268933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80D88EF9-2D54-E55B-7855-97C6E9A7891D}"/>
              </a:ext>
            </a:extLst>
          </p:cNvPr>
          <p:cNvPicPr>
            <a:picLocks noChangeAspect="1"/>
          </p:cNvPicPr>
          <p:nvPr/>
        </p:nvPicPr>
        <p:blipFill>
          <a:blip r:embed="rId2"/>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9D0D491A-0EF9-C4C6-564B-39BEF1A43297}"/>
              </a:ext>
            </a:extLst>
          </p:cNvPr>
          <p:cNvPicPr>
            <a:picLocks noChangeAspect="1"/>
          </p:cNvPicPr>
          <p:nvPr/>
        </p:nvPicPr>
        <p:blipFill>
          <a:blip r:embed="rId2"/>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59CD8940-775B-0DCC-A033-04E391E77FFF}"/>
              </a:ext>
            </a:extLst>
          </p:cNvPr>
          <p:cNvPicPr>
            <a:picLocks noChangeAspect="1"/>
          </p:cNvPicPr>
          <p:nvPr/>
        </p:nvPicPr>
        <p:blipFill>
          <a:blip r:embed="rId2"/>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8CBB96F0-4380-5824-48D3-1706B2217D61}"/>
              </a:ext>
            </a:extLst>
          </p:cNvPr>
          <p:cNvPicPr>
            <a:picLocks noChangeAspect="1"/>
          </p:cNvPicPr>
          <p:nvPr/>
        </p:nvPicPr>
        <p:blipFill>
          <a:blip r:embed="rId2"/>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4683DD-8C6A-413F-35AD-95D0C96D8DCC}"/>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CE9BE8D5-31B5-5DC6-1AAE-3B2B70A2BD71}"/>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E9E0A10E-A885-7E99-42E5-ACCEE27EFF59}"/>
                </a:ext>
              </a:extLst>
            </p:cNvPr>
            <p:cNvPicPr>
              <a:picLocks noChangeAspect="1"/>
            </p:cNvPicPr>
            <p:nvPr/>
          </p:nvPicPr>
          <p:blipFill rotWithShape="1">
            <a:blip r:embed="rId3">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B05B2F4A-6405-2128-4654-9E0975C8DC8D}"/>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0E1A3ED4-9B47-EE72-8A86-526232BBFD98}"/>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25083EAB-520B-5CD3-CA28-565106039EF4}"/>
                </a:ext>
              </a:extLst>
            </p:cNvPr>
            <p:cNvPicPr>
              <a:picLocks noChangeAspect="1"/>
            </p:cNvPicPr>
            <p:nvPr/>
          </p:nvPicPr>
          <p:blipFill rotWithShape="1">
            <a:blip r:embed="rId3">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4DCD988F-24EB-3156-92A9-040E15ED1DD6}"/>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CE88BF-E2CB-3A8B-2E2B-C62FED260814}"/>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98F82F-DE35-7A49-5506-E54B0DB5DAFE}"/>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FA3EE9-F4C4-4CC3-610B-9297B00B4DD1}"/>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AF8445-2808-0450-F785-1C7E8E725C5F}"/>
              </a:ext>
            </a:extLst>
          </p:cNvPr>
          <p:cNvPicPr>
            <a:picLocks noChangeAspect="1"/>
          </p:cNvPicPr>
          <p:nvPr/>
        </p:nvPicPr>
        <p:blipFill rotWithShape="1">
          <a:blip r:embed="rId4">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3A05D012-5940-013A-F2FD-A057EBCB2351}"/>
              </a:ext>
            </a:extLst>
          </p:cNvPr>
          <p:cNvPicPr>
            <a:picLocks noChangeAspect="1"/>
          </p:cNvPicPr>
          <p:nvPr/>
        </p:nvPicPr>
        <p:blipFill rotWithShape="1">
          <a:blip r:embed="rId4">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E0CFB5C7-C650-F239-C284-131972BAA6C9}"/>
              </a:ext>
            </a:extLst>
          </p:cNvPr>
          <p:cNvPicPr>
            <a:picLocks noChangeAspect="1"/>
          </p:cNvPicPr>
          <p:nvPr/>
        </p:nvPicPr>
        <p:blipFill rotWithShape="1">
          <a:blip r:embed="rId4">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907605B-8188-22C8-6699-E635FA356E22}"/>
              </a:ext>
            </a:extLst>
          </p:cNvPr>
          <p:cNvPicPr>
            <a:picLocks noChangeAspect="1"/>
          </p:cNvPicPr>
          <p:nvPr/>
        </p:nvPicPr>
        <p:blipFill rotWithShape="1">
          <a:blip r:embed="rId4">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5"/>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6">
            <a:clrChange>
              <a:clrFrom>
                <a:srgbClr val="FFFFFF"/>
              </a:clrFrom>
              <a:clrTo>
                <a:srgbClr val="FFFFFF">
                  <a:alpha val="0"/>
                </a:srgbClr>
              </a:clrTo>
            </a:clrChange>
          </a:blip>
          <a:srcRect r="68319" b="5520"/>
          <a:stretch/>
        </p:blipFill>
        <p:spPr>
          <a:xfrm>
            <a:off x="2838893" y="6386265"/>
            <a:ext cx="263569" cy="343068"/>
          </a:xfrm>
          <a:prstGeom prst="rect">
            <a:avLst/>
          </a:prstGeom>
        </p:spPr>
      </p:pic>
      <p:pic>
        <p:nvPicPr>
          <p:cNvPr id="3" name="Picture 2">
            <a:extLst>
              <a:ext uri="{FF2B5EF4-FFF2-40B4-BE49-F238E27FC236}">
                <a16:creationId xmlns:a16="http://schemas.microsoft.com/office/drawing/2014/main" id="{9B76CAA4-6EED-90C2-79C5-1480184C3FFA}"/>
              </a:ext>
            </a:extLst>
          </p:cNvPr>
          <p:cNvPicPr>
            <a:picLocks noChangeAspect="1"/>
          </p:cNvPicPr>
          <p:nvPr/>
        </p:nvPicPr>
        <p:blipFill>
          <a:blip r:embed="rId2"/>
          <a:srcRect l="-135" t="54399" r="80389" b="-1884"/>
          <a:stretch/>
        </p:blipFill>
        <p:spPr>
          <a:xfrm>
            <a:off x="1723836" y="3054514"/>
            <a:ext cx="1214388" cy="1225222"/>
          </a:xfrm>
          <a:prstGeom prst="rect">
            <a:avLst/>
          </a:prstGeom>
        </p:spPr>
      </p:pic>
      <p:sp>
        <p:nvSpPr>
          <p:cNvPr id="4" name="Oval 3">
            <a:extLst>
              <a:ext uri="{FF2B5EF4-FFF2-40B4-BE49-F238E27FC236}">
                <a16:creationId xmlns:a16="http://schemas.microsoft.com/office/drawing/2014/main" id="{E06D061F-B0BB-3F0D-81FA-64946CF379F5}"/>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B784CD91-061A-D69C-8D7C-2CE698A5D457}"/>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24" name="Straight Arrow Connector 23">
            <a:extLst>
              <a:ext uri="{FF2B5EF4-FFF2-40B4-BE49-F238E27FC236}">
                <a16:creationId xmlns:a16="http://schemas.microsoft.com/office/drawing/2014/main" id="{C5A03E36-ED92-9BD5-4F1B-B26F24BF5287}"/>
              </a:ext>
            </a:extLst>
          </p:cNvPr>
          <p:cNvCxnSpPr>
            <a:cxnSpLocks/>
          </p:cNvCxnSpPr>
          <p:nvPr/>
        </p:nvCxnSpPr>
        <p:spPr>
          <a:xfrm>
            <a:off x="7810421" y="2328084"/>
            <a:ext cx="1890312" cy="12067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03B52E-9524-3D1A-536C-8FBBE0D21687}"/>
              </a:ext>
            </a:extLst>
          </p:cNvPr>
          <p:cNvCxnSpPr>
            <a:cxnSpLocks/>
          </p:cNvCxnSpPr>
          <p:nvPr/>
        </p:nvCxnSpPr>
        <p:spPr>
          <a:xfrm flipV="1">
            <a:off x="7847616" y="3875598"/>
            <a:ext cx="1853117" cy="1214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08FB15-6841-C803-CA21-8BE1396C2E9F}"/>
              </a:ext>
            </a:extLst>
          </p:cNvPr>
          <p:cNvCxnSpPr>
            <a:cxnSpLocks/>
          </p:cNvCxnSpPr>
          <p:nvPr/>
        </p:nvCxnSpPr>
        <p:spPr>
          <a:xfrm>
            <a:off x="5626264" y="2665369"/>
            <a:ext cx="4074469" cy="86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B98C3E5-DA48-C6FF-8185-C2380BE000B4}"/>
              </a:ext>
            </a:extLst>
          </p:cNvPr>
          <p:cNvCxnSpPr>
            <a:cxnSpLocks/>
            <a:stCxn id="13" idx="0"/>
          </p:cNvCxnSpPr>
          <p:nvPr/>
        </p:nvCxnSpPr>
        <p:spPr>
          <a:xfrm flipV="1">
            <a:off x="5580502" y="3875598"/>
            <a:ext cx="4120231" cy="806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3C8081-09EA-250E-B704-52DF3BC7031E}"/>
              </a:ext>
            </a:extLst>
          </p:cNvPr>
          <p:cNvSpPr txBox="1"/>
          <p:nvPr/>
        </p:nvSpPr>
        <p:spPr>
          <a:xfrm>
            <a:off x="9550400" y="3520569"/>
            <a:ext cx="1971040" cy="369332"/>
          </a:xfrm>
          <a:prstGeom prst="rect">
            <a:avLst/>
          </a:prstGeom>
          <a:noFill/>
        </p:spPr>
        <p:txBody>
          <a:bodyPr wrap="square" rtlCol="0">
            <a:spAutoFit/>
          </a:bodyPr>
          <a:lstStyle/>
          <a:p>
            <a:r>
              <a:rPr lang="en-US"/>
              <a:t>Final Observer</a:t>
            </a:r>
          </a:p>
        </p:txBody>
      </p:sp>
      <p:sp>
        <p:nvSpPr>
          <p:cNvPr id="34" name="Rectangle: Rounded Corners 33">
            <a:extLst>
              <a:ext uri="{FF2B5EF4-FFF2-40B4-BE49-F238E27FC236}">
                <a16:creationId xmlns:a16="http://schemas.microsoft.com/office/drawing/2014/main" id="{73248CA9-DD6B-1D31-A147-F6C1A11F3426}"/>
              </a:ext>
            </a:extLst>
          </p:cNvPr>
          <p:cNvSpPr/>
          <p:nvPr/>
        </p:nvSpPr>
        <p:spPr>
          <a:xfrm>
            <a:off x="4492353" y="1373346"/>
            <a:ext cx="3545823" cy="5058953"/>
          </a:xfrm>
          <a:prstGeom prst="roundRect">
            <a:avLst/>
          </a:prstGeom>
          <a:noFill/>
          <a:ln w="38100">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B1C2C12-B62D-D539-AACC-FD9BBC570D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416074" y="6034506"/>
            <a:ext cx="1713226" cy="397794"/>
          </a:xfrm>
          <a:prstGeom prst="rect">
            <a:avLst/>
          </a:prstGeom>
        </p:spPr>
      </p:pic>
      <p:cxnSp>
        <p:nvCxnSpPr>
          <p:cNvPr id="36" name="Straight Connector 35">
            <a:extLst>
              <a:ext uri="{FF2B5EF4-FFF2-40B4-BE49-F238E27FC236}">
                <a16:creationId xmlns:a16="http://schemas.microsoft.com/office/drawing/2014/main" id="{C13A7D18-22FE-B20D-720A-0373755E729F}"/>
              </a:ext>
            </a:extLst>
          </p:cNvPr>
          <p:cNvCxnSpPr/>
          <p:nvPr/>
        </p:nvCxnSpPr>
        <p:spPr>
          <a:xfrm>
            <a:off x="8664296" y="1769597"/>
            <a:ext cx="0" cy="408987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3F37797-7E94-77B0-2445-10EFEFB89F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43787" y="5955066"/>
            <a:ext cx="831937" cy="363111"/>
          </a:xfrm>
          <a:prstGeom prst="rect">
            <a:avLst/>
          </a:prstGeom>
        </p:spPr>
      </p:pic>
    </p:spTree>
    <p:extLst>
      <p:ext uri="{BB962C8B-B14F-4D97-AF65-F5344CB8AC3E}">
        <p14:creationId xmlns:p14="http://schemas.microsoft.com/office/powerpoint/2010/main" val="2511017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blue circle with red dots&#10;&#10;Description automatically generated">
            <a:extLst>
              <a:ext uri="{FF2B5EF4-FFF2-40B4-BE49-F238E27FC236}">
                <a16:creationId xmlns:a16="http://schemas.microsoft.com/office/drawing/2014/main" id="{3928A0E4-AD51-747A-DFE3-E3B90B957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496" y="1883545"/>
            <a:ext cx="4160521" cy="4160521"/>
          </a:xfrm>
          <a:prstGeom prst="rect">
            <a:avLst/>
          </a:prstGeom>
        </p:spPr>
      </p:pic>
      <p:sp>
        <p:nvSpPr>
          <p:cNvPr id="2" name="Title 1">
            <a:extLst>
              <a:ext uri="{FF2B5EF4-FFF2-40B4-BE49-F238E27FC236}">
                <a16:creationId xmlns:a16="http://schemas.microsoft.com/office/drawing/2014/main" id="{C3B1B2FD-9B38-3DD0-ACB8-F16D6F342FBB}"/>
              </a:ext>
            </a:extLst>
          </p:cNvPr>
          <p:cNvSpPr>
            <a:spLocks noGrp="1"/>
          </p:cNvSpPr>
          <p:nvPr>
            <p:ph type="title"/>
          </p:nvPr>
        </p:nvSpPr>
        <p:spPr>
          <a:xfrm>
            <a:off x="722697" y="86175"/>
            <a:ext cx="10515600" cy="1325563"/>
          </a:xfrm>
        </p:spPr>
        <p:txBody>
          <a:bodyPr/>
          <a:lstStyle/>
          <a:p>
            <a:r>
              <a:rPr lang="es-ES" err="1"/>
              <a:t>Entangled</a:t>
            </a:r>
            <a:r>
              <a:rPr lang="es-ES"/>
              <a:t> </a:t>
            </a:r>
            <a:r>
              <a:rPr lang="es-ES" err="1"/>
              <a:t>state</a:t>
            </a:r>
            <a:r>
              <a:rPr lang="es-ES"/>
              <a:t> of gravitons</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BB2BFA-2A83-ABF0-E625-1F6D95B7C843}"/>
                  </a:ext>
                </a:extLst>
              </p:cNvPr>
              <p:cNvSpPr>
                <a:spLocks noGrp="1"/>
              </p:cNvSpPr>
              <p:nvPr>
                <p:ph idx="1"/>
              </p:nvPr>
            </p:nvSpPr>
            <p:spPr>
              <a:xfrm>
                <a:off x="722697" y="1411738"/>
                <a:ext cx="10515600" cy="4351338"/>
              </a:xfrm>
            </p:spPr>
            <p:txBody>
              <a:bodyPr>
                <a:normAutofit/>
              </a:bodyPr>
              <a:lstStyle/>
              <a:p>
                <a:r>
                  <a:rPr lang="en-US"/>
                  <a:t>Observable with discrete spectrum – tensor polarizations: </a:t>
                </a:r>
                <a14:m>
                  <m:oMath xmlns:m="http://schemas.openxmlformats.org/officeDocument/2006/math">
                    <m:r>
                      <a:rPr lang="es-ES" b="0" i="1" smtClean="0">
                        <a:latin typeface="Cambria Math" panose="02040503050406030204" pitchFamily="18" charset="0"/>
                      </a:rPr>
                      <m:t>+, </m:t>
                    </m:r>
                    <m:r>
                      <a:rPr lang="es-ES" b="0" i="1" smtClean="0">
                        <a:latin typeface="Cambria Math" panose="02040503050406030204" pitchFamily="18" charset="0"/>
                        <a:ea typeface="Cambria Math" panose="02040503050406030204" pitchFamily="18" charset="0"/>
                      </a:rPr>
                      <m:t>×</m:t>
                    </m:r>
                  </m:oMath>
                </a14:m>
                <a:endParaRPr lang="es-ES">
                  <a:ea typeface="Cambria Math" panose="02040503050406030204" pitchFamily="18" charset="0"/>
                </a:endParaRPr>
              </a:p>
              <a:p>
                <a:endParaRPr lang="es-ES" b="0">
                  <a:ea typeface="Cambria Math" panose="02040503050406030204" pitchFamily="18" charset="0"/>
                </a:endParaRPr>
              </a:p>
              <a:p>
                <a:pPr marL="0" indent="0">
                  <a:buNone/>
                </a:pPr>
                <a:endParaRPr lang="en-US"/>
              </a:p>
            </p:txBody>
          </p:sp>
        </mc:Choice>
        <mc:Fallback xmlns="">
          <p:sp>
            <p:nvSpPr>
              <p:cNvPr id="3" name="Content Placeholder 2">
                <a:extLst>
                  <a:ext uri="{FF2B5EF4-FFF2-40B4-BE49-F238E27FC236}">
                    <a16:creationId xmlns:a16="http://schemas.microsoft.com/office/drawing/2014/main" id="{17BB2BFA-2A83-ABF0-E625-1F6D95B7C843}"/>
                  </a:ext>
                </a:extLst>
              </p:cNvPr>
              <p:cNvSpPr>
                <a:spLocks noGrp="1" noRot="1" noChangeAspect="1" noMove="1" noResize="1" noEditPoints="1" noAdjustHandles="1" noChangeArrowheads="1" noChangeShapeType="1" noTextEdit="1"/>
              </p:cNvSpPr>
              <p:nvPr>
                <p:ph idx="1"/>
              </p:nvPr>
            </p:nvSpPr>
            <p:spPr>
              <a:xfrm>
                <a:off x="722697" y="1411738"/>
                <a:ext cx="10515600" cy="4351338"/>
              </a:xfrm>
              <a:blipFill>
                <a:blip r:embed="rId3"/>
                <a:stretch>
                  <a:fillRect l="-1043" t="-2525"/>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9C6C3006-AEB9-FA65-A82E-8A639F740275}"/>
              </a:ext>
            </a:extLst>
          </p:cNvPr>
          <p:cNvSpPr/>
          <p:nvPr/>
        </p:nvSpPr>
        <p:spPr>
          <a:xfrm>
            <a:off x="5418454" y="2095500"/>
            <a:ext cx="196850" cy="296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A35DE5-50A2-43DB-D2EA-F674171D39C4}"/>
              </a:ext>
            </a:extLst>
          </p:cNvPr>
          <p:cNvSpPr/>
          <p:nvPr/>
        </p:nvSpPr>
        <p:spPr>
          <a:xfrm>
            <a:off x="9671050" y="2095500"/>
            <a:ext cx="196850" cy="296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66820A-83AF-4AF2-7E97-817C6346DEED}"/>
              </a:ext>
            </a:extLst>
          </p:cNvPr>
          <p:cNvSpPr/>
          <p:nvPr/>
        </p:nvSpPr>
        <p:spPr>
          <a:xfrm>
            <a:off x="2530040" y="5828254"/>
            <a:ext cx="305368" cy="296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1429742-DB99-309F-459F-EC768274E6C1}"/>
              </a:ext>
            </a:extLst>
          </p:cNvPr>
          <p:cNvPicPr>
            <a:picLocks noChangeAspect="1"/>
          </p:cNvPicPr>
          <p:nvPr/>
        </p:nvPicPr>
        <p:blipFill>
          <a:blip r:embed="rId4"/>
          <a:srcRect l="-135" t="54399" r="80389" b="-1884"/>
          <a:stretch/>
        </p:blipFill>
        <p:spPr>
          <a:xfrm>
            <a:off x="2686409" y="5602348"/>
            <a:ext cx="1214388" cy="1225222"/>
          </a:xfrm>
          <a:prstGeom prst="rect">
            <a:avLst/>
          </a:prstGeom>
        </p:spPr>
      </p:pic>
      <p:sp>
        <p:nvSpPr>
          <p:cNvPr id="21" name="Rectangle 20">
            <a:extLst>
              <a:ext uri="{FF2B5EF4-FFF2-40B4-BE49-F238E27FC236}">
                <a16:creationId xmlns:a16="http://schemas.microsoft.com/office/drawing/2014/main" id="{FF414043-0B7F-A69F-2942-AB749F05AED7}"/>
              </a:ext>
            </a:extLst>
          </p:cNvPr>
          <p:cNvSpPr/>
          <p:nvPr/>
        </p:nvSpPr>
        <p:spPr>
          <a:xfrm>
            <a:off x="3143279" y="5945996"/>
            <a:ext cx="327407" cy="296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23F2F7-A3A8-2631-D9ED-2BC54D54CCB3}"/>
                  </a:ext>
                </a:extLst>
              </p:cNvPr>
              <p:cNvSpPr txBox="1"/>
              <p:nvPr/>
            </p:nvSpPr>
            <p:spPr>
              <a:xfrm>
                <a:off x="3143279" y="5891942"/>
                <a:ext cx="29174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400" b="1" i="1" smtClean="0">
                          <a:latin typeface="Cambria Math" panose="02040503050406030204" pitchFamily="18" charset="0"/>
                        </a:rPr>
                        <m:t>−</m:t>
                      </m:r>
                    </m:oMath>
                  </m:oMathPara>
                </a14:m>
                <a:endParaRPr lang="en-US" b="1"/>
              </a:p>
            </p:txBody>
          </p:sp>
        </mc:Choice>
        <mc:Fallback xmlns="">
          <p:sp>
            <p:nvSpPr>
              <p:cNvPr id="16" name="TextBox 15">
                <a:extLst>
                  <a:ext uri="{FF2B5EF4-FFF2-40B4-BE49-F238E27FC236}">
                    <a16:creationId xmlns:a16="http://schemas.microsoft.com/office/drawing/2014/main" id="{5723F2F7-A3A8-2631-D9ED-2BC54D54CCB3}"/>
                  </a:ext>
                </a:extLst>
              </p:cNvPr>
              <p:cNvSpPr txBox="1">
                <a:spLocks noRot="1" noChangeAspect="1" noMove="1" noResize="1" noEditPoints="1" noAdjustHandles="1" noChangeArrowheads="1" noChangeShapeType="1" noTextEdit="1"/>
              </p:cNvSpPr>
              <p:nvPr/>
            </p:nvSpPr>
            <p:spPr>
              <a:xfrm>
                <a:off x="3143279" y="5891942"/>
                <a:ext cx="291747" cy="369332"/>
              </a:xfrm>
              <a:prstGeom prst="rect">
                <a:avLst/>
              </a:prstGeom>
              <a:blipFill>
                <a:blip r:embed="rId5"/>
                <a:stretch>
                  <a:fillRect l="-8511" r="-6383"/>
                </a:stretch>
              </a:blipFill>
            </p:spPr>
            <p:txBody>
              <a:bodyPr/>
              <a:lstStyle/>
              <a:p>
                <a:r>
                  <a:rPr lang="en-US">
                    <a:noFill/>
                  </a:rPr>
                  <a:t> </a:t>
                </a:r>
              </a:p>
            </p:txBody>
          </p:sp>
        </mc:Fallback>
      </mc:AlternateContent>
      <p:pic>
        <p:nvPicPr>
          <p:cNvPr id="20" name="Picture 19" descr="A blue circle with red dots&#10;&#10;Description automatically generated">
            <a:extLst>
              <a:ext uri="{FF2B5EF4-FFF2-40B4-BE49-F238E27FC236}">
                <a16:creationId xmlns:a16="http://schemas.microsoft.com/office/drawing/2014/main" id="{890D9E12-2B61-5EC0-0659-6B6B5662E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947" y="1799274"/>
            <a:ext cx="4102835" cy="4102835"/>
          </a:xfrm>
          <a:prstGeom prst="rect">
            <a:avLst/>
          </a:prstGeom>
        </p:spPr>
      </p:pic>
      <p:sp>
        <p:nvSpPr>
          <p:cNvPr id="24" name="Rectangle 23">
            <a:extLst>
              <a:ext uri="{FF2B5EF4-FFF2-40B4-BE49-F238E27FC236}">
                <a16:creationId xmlns:a16="http://schemas.microsoft.com/office/drawing/2014/main" id="{3C6151BA-C2B5-2B42-FCF5-7B101AC727FD}"/>
              </a:ext>
            </a:extLst>
          </p:cNvPr>
          <p:cNvSpPr/>
          <p:nvPr/>
        </p:nvSpPr>
        <p:spPr>
          <a:xfrm>
            <a:off x="5448734" y="2132598"/>
            <a:ext cx="196850" cy="296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F01F346-9885-F6CB-CC15-4C1D8E507EA3}"/>
              </a:ext>
            </a:extLst>
          </p:cNvPr>
          <p:cNvPicPr>
            <a:picLocks noChangeAspect="1"/>
          </p:cNvPicPr>
          <p:nvPr/>
        </p:nvPicPr>
        <p:blipFill>
          <a:blip r:embed="rId7"/>
          <a:srcRect l="21139"/>
          <a:stretch/>
        </p:blipFill>
        <p:spPr>
          <a:xfrm>
            <a:off x="3935932" y="5747162"/>
            <a:ext cx="5569659" cy="919679"/>
          </a:xfrm>
          <a:prstGeom prst="rect">
            <a:avLst/>
          </a:prstGeom>
        </p:spPr>
      </p:pic>
    </p:spTree>
    <p:extLst>
      <p:ext uri="{BB962C8B-B14F-4D97-AF65-F5344CB8AC3E}">
        <p14:creationId xmlns:p14="http://schemas.microsoft.com/office/powerpoint/2010/main" val="548790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1B2FD-9B38-3DD0-ACB8-F16D6F342FBB}"/>
              </a:ext>
            </a:extLst>
          </p:cNvPr>
          <p:cNvSpPr>
            <a:spLocks noGrp="1"/>
          </p:cNvSpPr>
          <p:nvPr>
            <p:ph type="title"/>
          </p:nvPr>
        </p:nvSpPr>
        <p:spPr>
          <a:xfrm>
            <a:off x="722697" y="86175"/>
            <a:ext cx="10515600" cy="1325563"/>
          </a:xfrm>
        </p:spPr>
        <p:txBody>
          <a:bodyPr/>
          <a:lstStyle/>
          <a:p>
            <a:r>
              <a:rPr lang="es-ES" err="1"/>
              <a:t>Entangled</a:t>
            </a:r>
            <a:r>
              <a:rPr lang="es-ES"/>
              <a:t> </a:t>
            </a:r>
            <a:r>
              <a:rPr lang="es-ES" err="1"/>
              <a:t>state</a:t>
            </a:r>
            <a:r>
              <a:rPr lang="es-ES"/>
              <a:t> of gravitons</a:t>
            </a:r>
            <a:endParaRPr lang="en-US"/>
          </a:p>
        </p:txBody>
      </p:sp>
      <p:pic>
        <p:nvPicPr>
          <p:cNvPr id="6" name="Picture 5" descr="A black line with a long black line&#10;&#10;Description automatically generated with medium confidence">
            <a:extLst>
              <a:ext uri="{FF2B5EF4-FFF2-40B4-BE49-F238E27FC236}">
                <a16:creationId xmlns:a16="http://schemas.microsoft.com/office/drawing/2014/main" id="{C93E1761-6115-2DD6-BAE4-AA47FA388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466" y="2083224"/>
            <a:ext cx="4608074" cy="2453425"/>
          </a:xfrm>
          <a:prstGeom prst="rect">
            <a:avLst/>
          </a:prstGeom>
        </p:spPr>
      </p:pic>
      <p:pic>
        <p:nvPicPr>
          <p:cNvPr id="10" name="Content Placeholder 6">
            <a:extLst>
              <a:ext uri="{FF2B5EF4-FFF2-40B4-BE49-F238E27FC236}">
                <a16:creationId xmlns:a16="http://schemas.microsoft.com/office/drawing/2014/main" id="{63851E0F-B4E3-29C0-A940-3F1F7F0EDAA2}"/>
              </a:ext>
            </a:extLst>
          </p:cNvPr>
          <p:cNvPicPr>
            <a:picLocks noChangeAspect="1"/>
          </p:cNvPicPr>
          <p:nvPr/>
        </p:nvPicPr>
        <p:blipFill>
          <a:blip r:embed="rId3"/>
          <a:stretch>
            <a:fillRect/>
          </a:stretch>
        </p:blipFill>
        <p:spPr>
          <a:xfrm>
            <a:off x="167061" y="4995075"/>
            <a:ext cx="12024939" cy="1536001"/>
          </a:xfrm>
          <a:prstGeom prst="rect">
            <a:avLst/>
          </a:prstGeom>
        </p:spPr>
      </p:pic>
      <p:sp>
        <p:nvSpPr>
          <p:cNvPr id="14" name="Content Placeholder 2">
            <a:extLst>
              <a:ext uri="{FF2B5EF4-FFF2-40B4-BE49-F238E27FC236}">
                <a16:creationId xmlns:a16="http://schemas.microsoft.com/office/drawing/2014/main" id="{3D3C86B4-A5B2-7B74-F6BC-36A538D5922A}"/>
              </a:ext>
            </a:extLst>
          </p:cNvPr>
          <p:cNvSpPr txBox="1">
            <a:spLocks/>
          </p:cNvSpPr>
          <p:nvPr/>
        </p:nvSpPr>
        <p:spPr>
          <a:xfrm>
            <a:off x="722697" y="141173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assume a </a:t>
            </a:r>
            <a:r>
              <a:rPr lang="en-US" b="1"/>
              <a:t>coherent, classical state for the inflaton field </a:t>
            </a:r>
            <a:r>
              <a:rPr lang="en-US"/>
              <a:t>at an early stage of inflation – “pump” field:</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pic>
        <p:nvPicPr>
          <p:cNvPr id="15" name="Picture 14">
            <a:extLst>
              <a:ext uri="{FF2B5EF4-FFF2-40B4-BE49-F238E27FC236}">
                <a16:creationId xmlns:a16="http://schemas.microsoft.com/office/drawing/2014/main" id="{0B7A3C71-44B5-C391-425B-DAC22D7BE9CD}"/>
              </a:ext>
            </a:extLst>
          </p:cNvPr>
          <p:cNvPicPr>
            <a:picLocks noChangeAspect="1"/>
          </p:cNvPicPr>
          <p:nvPr/>
        </p:nvPicPr>
        <p:blipFill>
          <a:blip r:embed="rId4"/>
          <a:srcRect t="11648"/>
          <a:stretch/>
        </p:blipFill>
        <p:spPr>
          <a:xfrm>
            <a:off x="354199" y="3792559"/>
            <a:ext cx="6107561" cy="1124766"/>
          </a:xfrm>
          <a:prstGeom prst="rect">
            <a:avLst/>
          </a:prstGeom>
        </p:spPr>
      </p:pic>
      <p:sp>
        <p:nvSpPr>
          <p:cNvPr id="16" name="Arrow: Down 15">
            <a:extLst>
              <a:ext uri="{FF2B5EF4-FFF2-40B4-BE49-F238E27FC236}">
                <a16:creationId xmlns:a16="http://schemas.microsoft.com/office/drawing/2014/main" id="{3243D3D3-432D-3242-B8FB-9D745247CA90}"/>
              </a:ext>
            </a:extLst>
          </p:cNvPr>
          <p:cNvSpPr/>
          <p:nvPr/>
        </p:nvSpPr>
        <p:spPr>
          <a:xfrm>
            <a:off x="618055" y="4775224"/>
            <a:ext cx="366496" cy="649321"/>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6F0E6D0-5286-A9DE-6F50-EF488D2CC3EB}"/>
              </a:ext>
            </a:extLst>
          </p:cNvPr>
          <p:cNvPicPr>
            <a:picLocks noChangeAspect="1"/>
          </p:cNvPicPr>
          <p:nvPr/>
        </p:nvPicPr>
        <p:blipFill>
          <a:blip r:embed="rId5"/>
          <a:stretch>
            <a:fillRect/>
          </a:stretch>
        </p:blipFill>
        <p:spPr>
          <a:xfrm>
            <a:off x="1435323" y="2439614"/>
            <a:ext cx="3441852" cy="690163"/>
          </a:xfrm>
          <a:prstGeom prst="rect">
            <a:avLst/>
          </a:prstGeom>
        </p:spPr>
      </p:pic>
      <p:sp>
        <p:nvSpPr>
          <p:cNvPr id="19" name="TextBox 18">
            <a:extLst>
              <a:ext uri="{FF2B5EF4-FFF2-40B4-BE49-F238E27FC236}">
                <a16:creationId xmlns:a16="http://schemas.microsoft.com/office/drawing/2014/main" id="{C8F26346-3519-C158-28BC-E8F12CE46E06}"/>
              </a:ext>
            </a:extLst>
          </p:cNvPr>
          <p:cNvSpPr txBox="1"/>
          <p:nvPr/>
        </p:nvSpPr>
        <p:spPr>
          <a:xfrm>
            <a:off x="518829" y="3309936"/>
            <a:ext cx="8331200" cy="800219"/>
          </a:xfrm>
          <a:prstGeom prst="rect">
            <a:avLst/>
          </a:prstGeom>
          <a:noFill/>
        </p:spPr>
        <p:txBody>
          <a:bodyPr wrap="square" rtlCol="0">
            <a:spAutoFit/>
          </a:bodyPr>
          <a:lstStyle/>
          <a:p>
            <a:pPr marL="457200" indent="-457200">
              <a:buFont typeface="Arial" panose="020B0604020202020204" pitchFamily="34" charset="0"/>
              <a:buChar char="•"/>
            </a:pPr>
            <a:r>
              <a:rPr lang="en-US" sz="2800"/>
              <a:t>Action to 3</a:t>
            </a:r>
            <a:r>
              <a:rPr lang="en-US" sz="2800" baseline="30000"/>
              <a:t>rd</a:t>
            </a:r>
            <a:r>
              <a:rPr lang="en-US" sz="2800"/>
              <a:t> order in perturbations:</a:t>
            </a:r>
          </a:p>
          <a:p>
            <a:endParaRPr lang="en-US"/>
          </a:p>
        </p:txBody>
      </p:sp>
    </p:spTree>
    <p:extLst>
      <p:ext uri="{BB962C8B-B14F-4D97-AF65-F5344CB8AC3E}">
        <p14:creationId xmlns:p14="http://schemas.microsoft.com/office/powerpoint/2010/main" val="139900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1B2FD-9B38-3DD0-ACB8-F16D6F342FBB}"/>
              </a:ext>
            </a:extLst>
          </p:cNvPr>
          <p:cNvSpPr>
            <a:spLocks noGrp="1"/>
          </p:cNvSpPr>
          <p:nvPr>
            <p:ph type="title"/>
          </p:nvPr>
        </p:nvSpPr>
        <p:spPr>
          <a:xfrm>
            <a:off x="722697" y="86175"/>
            <a:ext cx="10515600" cy="1325563"/>
          </a:xfrm>
        </p:spPr>
        <p:txBody>
          <a:bodyPr/>
          <a:lstStyle/>
          <a:p>
            <a:r>
              <a:rPr lang="es-ES" err="1"/>
              <a:t>Entangled</a:t>
            </a:r>
            <a:r>
              <a:rPr lang="es-ES"/>
              <a:t> </a:t>
            </a:r>
            <a:r>
              <a:rPr lang="es-ES" err="1"/>
              <a:t>state</a:t>
            </a:r>
            <a:r>
              <a:rPr lang="es-ES"/>
              <a:t> of gravitons</a:t>
            </a:r>
            <a:endParaRPr lang="en-US"/>
          </a:p>
        </p:txBody>
      </p:sp>
      <p:pic>
        <p:nvPicPr>
          <p:cNvPr id="6" name="Picture 5" descr="A black line with a long black line&#10;&#10;Description automatically generated with medium confidence">
            <a:extLst>
              <a:ext uri="{FF2B5EF4-FFF2-40B4-BE49-F238E27FC236}">
                <a16:creationId xmlns:a16="http://schemas.microsoft.com/office/drawing/2014/main" id="{C93E1761-6115-2DD6-BAE4-AA47FA388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466" y="2083224"/>
            <a:ext cx="4608074" cy="2453425"/>
          </a:xfrm>
          <a:prstGeom prst="rect">
            <a:avLst/>
          </a:prstGeom>
        </p:spPr>
      </p:pic>
      <p:pic>
        <p:nvPicPr>
          <p:cNvPr id="7" name="Picture 6">
            <a:extLst>
              <a:ext uri="{FF2B5EF4-FFF2-40B4-BE49-F238E27FC236}">
                <a16:creationId xmlns:a16="http://schemas.microsoft.com/office/drawing/2014/main" id="{31B2F9D5-9980-846D-7B69-EFCC1E1D9A87}"/>
              </a:ext>
            </a:extLst>
          </p:cNvPr>
          <p:cNvPicPr>
            <a:picLocks noChangeAspect="1"/>
          </p:cNvPicPr>
          <p:nvPr/>
        </p:nvPicPr>
        <p:blipFill>
          <a:blip r:embed="rId3"/>
          <a:srcRect t="11648"/>
          <a:stretch/>
        </p:blipFill>
        <p:spPr>
          <a:xfrm>
            <a:off x="354199" y="3792559"/>
            <a:ext cx="6107561" cy="1124766"/>
          </a:xfrm>
          <a:prstGeom prst="rect">
            <a:avLst/>
          </a:prstGeom>
        </p:spPr>
      </p:pic>
      <p:pic>
        <p:nvPicPr>
          <p:cNvPr id="10" name="Content Placeholder 6">
            <a:extLst>
              <a:ext uri="{FF2B5EF4-FFF2-40B4-BE49-F238E27FC236}">
                <a16:creationId xmlns:a16="http://schemas.microsoft.com/office/drawing/2014/main" id="{63851E0F-B4E3-29C0-A940-3F1F7F0EDAA2}"/>
              </a:ext>
            </a:extLst>
          </p:cNvPr>
          <p:cNvPicPr>
            <a:picLocks noChangeAspect="1"/>
          </p:cNvPicPr>
          <p:nvPr/>
        </p:nvPicPr>
        <p:blipFill>
          <a:blip r:embed="rId4"/>
          <a:stretch>
            <a:fillRect/>
          </a:stretch>
        </p:blipFill>
        <p:spPr>
          <a:xfrm>
            <a:off x="167061" y="4995075"/>
            <a:ext cx="12024939" cy="1536001"/>
          </a:xfrm>
          <a:prstGeom prst="rect">
            <a:avLst/>
          </a:prstGeom>
        </p:spPr>
      </p:pic>
      <p:sp>
        <p:nvSpPr>
          <p:cNvPr id="11" name="Arrow: Down 10">
            <a:extLst>
              <a:ext uri="{FF2B5EF4-FFF2-40B4-BE49-F238E27FC236}">
                <a16:creationId xmlns:a16="http://schemas.microsoft.com/office/drawing/2014/main" id="{CA54FEAD-1308-0813-F13F-384D7445FE99}"/>
              </a:ext>
            </a:extLst>
          </p:cNvPr>
          <p:cNvSpPr/>
          <p:nvPr/>
        </p:nvSpPr>
        <p:spPr>
          <a:xfrm>
            <a:off x="618055" y="4775224"/>
            <a:ext cx="366496" cy="649321"/>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AD00884-1C7B-C2C0-CD97-D35B70143856}"/>
              </a:ext>
            </a:extLst>
          </p:cNvPr>
          <p:cNvSpPr/>
          <p:nvPr/>
        </p:nvSpPr>
        <p:spPr>
          <a:xfrm>
            <a:off x="6461760" y="5763076"/>
            <a:ext cx="416560" cy="2685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0EA5B15-667E-0BAC-61ED-F1B4426822E9}"/>
              </a:ext>
            </a:extLst>
          </p:cNvPr>
          <p:cNvSpPr/>
          <p:nvPr/>
        </p:nvSpPr>
        <p:spPr>
          <a:xfrm>
            <a:off x="7677150" y="5780009"/>
            <a:ext cx="284903" cy="2685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ACF82D2-A274-636F-7323-9B9E2AD65922}"/>
              </a:ext>
            </a:extLst>
          </p:cNvPr>
          <p:cNvSpPr/>
          <p:nvPr/>
        </p:nvSpPr>
        <p:spPr>
          <a:xfrm>
            <a:off x="9181676" y="5780009"/>
            <a:ext cx="416560" cy="2685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D03977C-A54F-FA9E-2D80-497FC292635C}"/>
              </a:ext>
            </a:extLst>
          </p:cNvPr>
          <p:cNvSpPr/>
          <p:nvPr/>
        </p:nvSpPr>
        <p:spPr>
          <a:xfrm>
            <a:off x="10387533" y="5772716"/>
            <a:ext cx="284903" cy="2685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7C75CC-2F98-5C8D-728B-810B616ACD68}"/>
              </a:ext>
            </a:extLst>
          </p:cNvPr>
          <p:cNvSpPr txBox="1"/>
          <p:nvPr/>
        </p:nvSpPr>
        <p:spPr>
          <a:xfrm>
            <a:off x="6365766" y="5666530"/>
            <a:ext cx="355988" cy="461665"/>
          </a:xfrm>
          <a:prstGeom prst="rect">
            <a:avLst/>
          </a:prstGeom>
          <a:noFill/>
        </p:spPr>
        <p:txBody>
          <a:bodyPr wrap="square" rtlCol="0">
            <a:spAutoFit/>
          </a:bodyPr>
          <a:lstStyle/>
          <a:p>
            <a:r>
              <a:rPr lang="en-US" sz="2400">
                <a:solidFill>
                  <a:srgbClr val="FF0000"/>
                </a:solidFill>
              </a:rPr>
              <a:t>A</a:t>
            </a:r>
            <a:endParaRPr lang="en-US" sz="1600">
              <a:solidFill>
                <a:srgbClr val="FF0000"/>
              </a:solidFill>
            </a:endParaRPr>
          </a:p>
        </p:txBody>
      </p:sp>
      <p:sp>
        <p:nvSpPr>
          <p:cNvPr id="14" name="TextBox 13">
            <a:extLst>
              <a:ext uri="{FF2B5EF4-FFF2-40B4-BE49-F238E27FC236}">
                <a16:creationId xmlns:a16="http://schemas.microsoft.com/office/drawing/2014/main" id="{9EFC0671-6CC9-051E-3633-9B4EF7AAB35A}"/>
              </a:ext>
            </a:extLst>
          </p:cNvPr>
          <p:cNvSpPr txBox="1"/>
          <p:nvPr/>
        </p:nvSpPr>
        <p:spPr>
          <a:xfrm>
            <a:off x="9081788" y="5666530"/>
            <a:ext cx="355988" cy="461665"/>
          </a:xfrm>
          <a:prstGeom prst="rect">
            <a:avLst/>
          </a:prstGeom>
          <a:noFill/>
        </p:spPr>
        <p:txBody>
          <a:bodyPr wrap="square" rtlCol="0">
            <a:spAutoFit/>
          </a:bodyPr>
          <a:lstStyle/>
          <a:p>
            <a:r>
              <a:rPr lang="en-US" sz="2400">
                <a:solidFill>
                  <a:srgbClr val="FF0000"/>
                </a:solidFill>
              </a:rPr>
              <a:t>A</a:t>
            </a:r>
            <a:endParaRPr lang="en-US" sz="1600">
              <a:solidFill>
                <a:srgbClr val="FF0000"/>
              </a:solidFill>
            </a:endParaRPr>
          </a:p>
        </p:txBody>
      </p:sp>
      <p:sp>
        <p:nvSpPr>
          <p:cNvPr id="15" name="TextBox 14">
            <a:extLst>
              <a:ext uri="{FF2B5EF4-FFF2-40B4-BE49-F238E27FC236}">
                <a16:creationId xmlns:a16="http://schemas.microsoft.com/office/drawing/2014/main" id="{EE0397CC-E19F-7226-2B5D-42E14C5303FF}"/>
              </a:ext>
            </a:extLst>
          </p:cNvPr>
          <p:cNvSpPr txBox="1"/>
          <p:nvPr/>
        </p:nvSpPr>
        <p:spPr>
          <a:xfrm>
            <a:off x="7606065" y="5666530"/>
            <a:ext cx="355988" cy="461665"/>
          </a:xfrm>
          <a:prstGeom prst="rect">
            <a:avLst/>
          </a:prstGeom>
          <a:noFill/>
        </p:spPr>
        <p:txBody>
          <a:bodyPr wrap="square" rtlCol="0">
            <a:spAutoFit/>
          </a:bodyPr>
          <a:lstStyle/>
          <a:p>
            <a:r>
              <a:rPr lang="en-US" sz="2400">
                <a:solidFill>
                  <a:srgbClr val="0070C0"/>
                </a:solidFill>
              </a:rPr>
              <a:t>B</a:t>
            </a:r>
            <a:endParaRPr lang="en-US" sz="1600">
              <a:solidFill>
                <a:srgbClr val="0070C0"/>
              </a:solidFill>
            </a:endParaRPr>
          </a:p>
        </p:txBody>
      </p:sp>
      <p:sp>
        <p:nvSpPr>
          <p:cNvPr id="16" name="TextBox 15">
            <a:extLst>
              <a:ext uri="{FF2B5EF4-FFF2-40B4-BE49-F238E27FC236}">
                <a16:creationId xmlns:a16="http://schemas.microsoft.com/office/drawing/2014/main" id="{683470CE-1746-7540-3731-88B85F8413E3}"/>
              </a:ext>
            </a:extLst>
          </p:cNvPr>
          <p:cNvSpPr txBox="1"/>
          <p:nvPr/>
        </p:nvSpPr>
        <p:spPr>
          <a:xfrm>
            <a:off x="10316448" y="5683462"/>
            <a:ext cx="355988" cy="461665"/>
          </a:xfrm>
          <a:prstGeom prst="rect">
            <a:avLst/>
          </a:prstGeom>
          <a:noFill/>
        </p:spPr>
        <p:txBody>
          <a:bodyPr wrap="square" rtlCol="0">
            <a:spAutoFit/>
          </a:bodyPr>
          <a:lstStyle/>
          <a:p>
            <a:r>
              <a:rPr lang="en-US" sz="2400">
                <a:solidFill>
                  <a:srgbClr val="0070C0"/>
                </a:solidFill>
              </a:rPr>
              <a:t>B</a:t>
            </a:r>
            <a:endParaRPr lang="en-US" sz="1600">
              <a:solidFill>
                <a:srgbClr val="0070C0"/>
              </a:solidFill>
            </a:endParaRPr>
          </a:p>
        </p:txBody>
      </p:sp>
      <p:sp>
        <p:nvSpPr>
          <p:cNvPr id="17" name="TextBox 16">
            <a:extLst>
              <a:ext uri="{FF2B5EF4-FFF2-40B4-BE49-F238E27FC236}">
                <a16:creationId xmlns:a16="http://schemas.microsoft.com/office/drawing/2014/main" id="{8CA44C3E-ECEB-9484-BF77-0936FE6AB95F}"/>
              </a:ext>
            </a:extLst>
          </p:cNvPr>
          <p:cNvSpPr txBox="1"/>
          <p:nvPr/>
        </p:nvSpPr>
        <p:spPr>
          <a:xfrm>
            <a:off x="10484277" y="4147461"/>
            <a:ext cx="575149" cy="707886"/>
          </a:xfrm>
          <a:prstGeom prst="rect">
            <a:avLst/>
          </a:prstGeom>
          <a:noFill/>
        </p:spPr>
        <p:txBody>
          <a:bodyPr wrap="square" rtlCol="0">
            <a:spAutoFit/>
          </a:bodyPr>
          <a:lstStyle/>
          <a:p>
            <a:r>
              <a:rPr lang="en-US" sz="4000">
                <a:solidFill>
                  <a:srgbClr val="0070C0"/>
                </a:solidFill>
              </a:rPr>
              <a:t>B</a:t>
            </a:r>
            <a:endParaRPr lang="en-US" sz="1600">
              <a:solidFill>
                <a:srgbClr val="0070C0"/>
              </a:solidFill>
            </a:endParaRPr>
          </a:p>
        </p:txBody>
      </p:sp>
      <p:sp>
        <p:nvSpPr>
          <p:cNvPr id="18" name="TextBox 17">
            <a:extLst>
              <a:ext uri="{FF2B5EF4-FFF2-40B4-BE49-F238E27FC236}">
                <a16:creationId xmlns:a16="http://schemas.microsoft.com/office/drawing/2014/main" id="{B977CAA6-45D5-5416-C8E7-BB5CDFAAA5AA}"/>
              </a:ext>
            </a:extLst>
          </p:cNvPr>
          <p:cNvSpPr txBox="1"/>
          <p:nvPr/>
        </p:nvSpPr>
        <p:spPr>
          <a:xfrm>
            <a:off x="10493901" y="2002653"/>
            <a:ext cx="575149" cy="707886"/>
          </a:xfrm>
          <a:prstGeom prst="rect">
            <a:avLst/>
          </a:prstGeom>
          <a:noFill/>
        </p:spPr>
        <p:txBody>
          <a:bodyPr wrap="square" rtlCol="0">
            <a:spAutoFit/>
          </a:bodyPr>
          <a:lstStyle/>
          <a:p>
            <a:r>
              <a:rPr lang="en-US" sz="4000">
                <a:solidFill>
                  <a:srgbClr val="FF0000"/>
                </a:solidFill>
              </a:rPr>
              <a:t>A</a:t>
            </a:r>
            <a:endParaRPr lang="en-US" sz="1600">
              <a:solidFill>
                <a:srgbClr val="FF0000"/>
              </a:solidFill>
            </a:endParaRPr>
          </a:p>
        </p:txBody>
      </p:sp>
      <p:sp>
        <p:nvSpPr>
          <p:cNvPr id="26" name="Content Placeholder 2">
            <a:extLst>
              <a:ext uri="{FF2B5EF4-FFF2-40B4-BE49-F238E27FC236}">
                <a16:creationId xmlns:a16="http://schemas.microsoft.com/office/drawing/2014/main" id="{178BCBB8-5D14-633E-5B86-1154D1F53368}"/>
              </a:ext>
            </a:extLst>
          </p:cNvPr>
          <p:cNvSpPr txBox="1">
            <a:spLocks/>
          </p:cNvSpPr>
          <p:nvPr/>
        </p:nvSpPr>
        <p:spPr>
          <a:xfrm>
            <a:off x="722697" y="141173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assume a </a:t>
            </a:r>
            <a:r>
              <a:rPr lang="en-US" b="1"/>
              <a:t>coherent, classical state for the inflaton field </a:t>
            </a:r>
            <a:r>
              <a:rPr lang="en-US"/>
              <a:t>at an early stage of inflation – “pump” field:</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pic>
        <p:nvPicPr>
          <p:cNvPr id="27" name="Picture 26">
            <a:extLst>
              <a:ext uri="{FF2B5EF4-FFF2-40B4-BE49-F238E27FC236}">
                <a16:creationId xmlns:a16="http://schemas.microsoft.com/office/drawing/2014/main" id="{9BF31CDB-200F-7F7F-798B-80CFBEA88481}"/>
              </a:ext>
            </a:extLst>
          </p:cNvPr>
          <p:cNvPicPr>
            <a:picLocks noChangeAspect="1"/>
          </p:cNvPicPr>
          <p:nvPr/>
        </p:nvPicPr>
        <p:blipFill>
          <a:blip r:embed="rId5"/>
          <a:stretch>
            <a:fillRect/>
          </a:stretch>
        </p:blipFill>
        <p:spPr>
          <a:xfrm>
            <a:off x="1435323" y="2439614"/>
            <a:ext cx="3441852" cy="690163"/>
          </a:xfrm>
          <a:prstGeom prst="rect">
            <a:avLst/>
          </a:prstGeom>
        </p:spPr>
      </p:pic>
      <p:sp>
        <p:nvSpPr>
          <p:cNvPr id="28" name="TextBox 27">
            <a:extLst>
              <a:ext uri="{FF2B5EF4-FFF2-40B4-BE49-F238E27FC236}">
                <a16:creationId xmlns:a16="http://schemas.microsoft.com/office/drawing/2014/main" id="{2CE59703-DCD5-128A-871E-D2692D3AFB6B}"/>
              </a:ext>
            </a:extLst>
          </p:cNvPr>
          <p:cNvSpPr txBox="1"/>
          <p:nvPr/>
        </p:nvSpPr>
        <p:spPr>
          <a:xfrm>
            <a:off x="518829" y="3309936"/>
            <a:ext cx="8331200" cy="800219"/>
          </a:xfrm>
          <a:prstGeom prst="rect">
            <a:avLst/>
          </a:prstGeom>
          <a:noFill/>
        </p:spPr>
        <p:txBody>
          <a:bodyPr wrap="square" rtlCol="0">
            <a:spAutoFit/>
          </a:bodyPr>
          <a:lstStyle/>
          <a:p>
            <a:pPr marL="457200" indent="-457200">
              <a:buFont typeface="Arial" panose="020B0604020202020204" pitchFamily="34" charset="0"/>
              <a:buChar char="•"/>
            </a:pPr>
            <a:r>
              <a:rPr lang="en-US" sz="2800"/>
              <a:t>Action to 3</a:t>
            </a:r>
            <a:r>
              <a:rPr lang="en-US" sz="2800" baseline="30000"/>
              <a:t>rd</a:t>
            </a:r>
            <a:r>
              <a:rPr lang="en-US" sz="2800"/>
              <a:t> order in perturbations:</a:t>
            </a:r>
          </a:p>
          <a:p>
            <a:endParaRPr lang="en-US"/>
          </a:p>
        </p:txBody>
      </p:sp>
    </p:spTree>
    <p:extLst>
      <p:ext uri="{BB962C8B-B14F-4D97-AF65-F5344CB8AC3E}">
        <p14:creationId xmlns:p14="http://schemas.microsoft.com/office/powerpoint/2010/main" val="193812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1B2FD-9B38-3DD0-ACB8-F16D6F342FBB}"/>
              </a:ext>
            </a:extLst>
          </p:cNvPr>
          <p:cNvSpPr>
            <a:spLocks noGrp="1"/>
          </p:cNvSpPr>
          <p:nvPr>
            <p:ph type="title"/>
          </p:nvPr>
        </p:nvSpPr>
        <p:spPr>
          <a:xfrm>
            <a:off x="722697" y="86175"/>
            <a:ext cx="10515600" cy="1325563"/>
          </a:xfrm>
        </p:spPr>
        <p:txBody>
          <a:bodyPr/>
          <a:lstStyle/>
          <a:p>
            <a:r>
              <a:rPr lang="es-ES" err="1"/>
              <a:t>Entangled</a:t>
            </a:r>
            <a:r>
              <a:rPr lang="es-ES"/>
              <a:t> </a:t>
            </a:r>
            <a:r>
              <a:rPr lang="es-ES" err="1"/>
              <a:t>state</a:t>
            </a:r>
            <a:r>
              <a:rPr lang="es-ES"/>
              <a:t> of gravitons</a:t>
            </a:r>
            <a:endParaRPr lang="en-US"/>
          </a:p>
        </p:txBody>
      </p:sp>
      <p:pic>
        <p:nvPicPr>
          <p:cNvPr id="6" name="Picture 5" descr="A black line with a long black line&#10;&#10;Description automatically generated with medium confidence">
            <a:extLst>
              <a:ext uri="{FF2B5EF4-FFF2-40B4-BE49-F238E27FC236}">
                <a16:creationId xmlns:a16="http://schemas.microsoft.com/office/drawing/2014/main" id="{C93E1761-6115-2DD6-BAE4-AA47FA388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466" y="2083224"/>
            <a:ext cx="4608074" cy="2453425"/>
          </a:xfrm>
          <a:prstGeom prst="rect">
            <a:avLst/>
          </a:prstGeom>
        </p:spPr>
      </p:pic>
      <p:sp>
        <p:nvSpPr>
          <p:cNvPr id="17" name="TextBox 16">
            <a:extLst>
              <a:ext uri="{FF2B5EF4-FFF2-40B4-BE49-F238E27FC236}">
                <a16:creationId xmlns:a16="http://schemas.microsoft.com/office/drawing/2014/main" id="{8CA44C3E-ECEB-9484-BF77-0936FE6AB95F}"/>
              </a:ext>
            </a:extLst>
          </p:cNvPr>
          <p:cNvSpPr txBox="1"/>
          <p:nvPr/>
        </p:nvSpPr>
        <p:spPr>
          <a:xfrm>
            <a:off x="10484277" y="4147461"/>
            <a:ext cx="575149" cy="707886"/>
          </a:xfrm>
          <a:prstGeom prst="rect">
            <a:avLst/>
          </a:prstGeom>
          <a:noFill/>
        </p:spPr>
        <p:txBody>
          <a:bodyPr wrap="square" rtlCol="0">
            <a:spAutoFit/>
          </a:bodyPr>
          <a:lstStyle/>
          <a:p>
            <a:r>
              <a:rPr lang="en-US" sz="4000">
                <a:solidFill>
                  <a:srgbClr val="0070C0"/>
                </a:solidFill>
              </a:rPr>
              <a:t>B</a:t>
            </a:r>
            <a:endParaRPr lang="en-US" sz="1600">
              <a:solidFill>
                <a:srgbClr val="0070C0"/>
              </a:solidFill>
            </a:endParaRPr>
          </a:p>
        </p:txBody>
      </p:sp>
      <p:sp>
        <p:nvSpPr>
          <p:cNvPr id="18" name="TextBox 17">
            <a:extLst>
              <a:ext uri="{FF2B5EF4-FFF2-40B4-BE49-F238E27FC236}">
                <a16:creationId xmlns:a16="http://schemas.microsoft.com/office/drawing/2014/main" id="{B977CAA6-45D5-5416-C8E7-BB5CDFAAA5AA}"/>
              </a:ext>
            </a:extLst>
          </p:cNvPr>
          <p:cNvSpPr txBox="1"/>
          <p:nvPr/>
        </p:nvSpPr>
        <p:spPr>
          <a:xfrm>
            <a:off x="10493901" y="2002653"/>
            <a:ext cx="575149" cy="707886"/>
          </a:xfrm>
          <a:prstGeom prst="rect">
            <a:avLst/>
          </a:prstGeom>
          <a:noFill/>
        </p:spPr>
        <p:txBody>
          <a:bodyPr wrap="square" rtlCol="0">
            <a:spAutoFit/>
          </a:bodyPr>
          <a:lstStyle/>
          <a:p>
            <a:r>
              <a:rPr lang="en-US" sz="4000">
                <a:solidFill>
                  <a:srgbClr val="FF0000"/>
                </a:solidFill>
              </a:rPr>
              <a:t>A</a:t>
            </a:r>
            <a:endParaRPr lang="en-US" sz="1600">
              <a:solidFill>
                <a:srgbClr val="FF0000"/>
              </a:solidFill>
            </a:endParaRPr>
          </a:p>
        </p:txBody>
      </p:sp>
      <p:pic>
        <p:nvPicPr>
          <p:cNvPr id="25" name="Picture 24">
            <a:extLst>
              <a:ext uri="{FF2B5EF4-FFF2-40B4-BE49-F238E27FC236}">
                <a16:creationId xmlns:a16="http://schemas.microsoft.com/office/drawing/2014/main" id="{E2F3FAA9-4F90-A97F-E777-A19641B033B9}"/>
              </a:ext>
            </a:extLst>
          </p:cNvPr>
          <p:cNvPicPr>
            <a:picLocks noChangeAspect="1"/>
          </p:cNvPicPr>
          <p:nvPr/>
        </p:nvPicPr>
        <p:blipFill>
          <a:blip r:embed="rId3"/>
          <a:stretch>
            <a:fillRect/>
          </a:stretch>
        </p:blipFill>
        <p:spPr>
          <a:xfrm>
            <a:off x="3041699" y="5208135"/>
            <a:ext cx="8104821" cy="1055386"/>
          </a:xfrm>
          <a:prstGeom prst="rect">
            <a:avLst/>
          </a:prstGeom>
        </p:spPr>
      </p:pic>
      <p:pic>
        <p:nvPicPr>
          <p:cNvPr id="29" name="Picture 28">
            <a:extLst>
              <a:ext uri="{FF2B5EF4-FFF2-40B4-BE49-F238E27FC236}">
                <a16:creationId xmlns:a16="http://schemas.microsoft.com/office/drawing/2014/main" id="{ACC70495-3692-E8AB-ED8E-B3F9D58FC743}"/>
              </a:ext>
            </a:extLst>
          </p:cNvPr>
          <p:cNvPicPr>
            <a:picLocks noChangeAspect="1"/>
          </p:cNvPicPr>
          <p:nvPr/>
        </p:nvPicPr>
        <p:blipFill>
          <a:blip r:embed="rId4"/>
          <a:srcRect t="11648"/>
          <a:stretch/>
        </p:blipFill>
        <p:spPr>
          <a:xfrm>
            <a:off x="354199" y="3792559"/>
            <a:ext cx="6107561" cy="1124766"/>
          </a:xfrm>
          <a:prstGeom prst="rect">
            <a:avLst/>
          </a:prstGeom>
        </p:spPr>
      </p:pic>
      <p:sp>
        <p:nvSpPr>
          <p:cNvPr id="4" name="Content Placeholder 2">
            <a:extLst>
              <a:ext uri="{FF2B5EF4-FFF2-40B4-BE49-F238E27FC236}">
                <a16:creationId xmlns:a16="http://schemas.microsoft.com/office/drawing/2014/main" id="{845B3F48-3B99-0858-B98A-B1AAFA128813}"/>
              </a:ext>
            </a:extLst>
          </p:cNvPr>
          <p:cNvSpPr txBox="1">
            <a:spLocks/>
          </p:cNvSpPr>
          <p:nvPr/>
        </p:nvSpPr>
        <p:spPr>
          <a:xfrm>
            <a:off x="722697" y="141173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assume a </a:t>
            </a:r>
            <a:r>
              <a:rPr lang="en-US" b="1"/>
              <a:t>coherent, classical state for the inflaton field </a:t>
            </a:r>
            <a:r>
              <a:rPr lang="en-US"/>
              <a:t>at an early stage of inflation – “pump” field:</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pic>
        <p:nvPicPr>
          <p:cNvPr id="5" name="Picture 4">
            <a:extLst>
              <a:ext uri="{FF2B5EF4-FFF2-40B4-BE49-F238E27FC236}">
                <a16:creationId xmlns:a16="http://schemas.microsoft.com/office/drawing/2014/main" id="{88C7DEC1-4C33-F528-6AE1-ACE8D07B7B1B}"/>
              </a:ext>
            </a:extLst>
          </p:cNvPr>
          <p:cNvPicPr>
            <a:picLocks noChangeAspect="1"/>
          </p:cNvPicPr>
          <p:nvPr/>
        </p:nvPicPr>
        <p:blipFill>
          <a:blip r:embed="rId5"/>
          <a:stretch>
            <a:fillRect/>
          </a:stretch>
        </p:blipFill>
        <p:spPr>
          <a:xfrm>
            <a:off x="1435323" y="2439614"/>
            <a:ext cx="3441852" cy="690163"/>
          </a:xfrm>
          <a:prstGeom prst="rect">
            <a:avLst/>
          </a:prstGeom>
        </p:spPr>
      </p:pic>
      <p:sp>
        <p:nvSpPr>
          <p:cNvPr id="7" name="TextBox 6">
            <a:extLst>
              <a:ext uri="{FF2B5EF4-FFF2-40B4-BE49-F238E27FC236}">
                <a16:creationId xmlns:a16="http://schemas.microsoft.com/office/drawing/2014/main" id="{D695E04B-06C1-55A2-BA06-14573C9D12CB}"/>
              </a:ext>
            </a:extLst>
          </p:cNvPr>
          <p:cNvSpPr txBox="1"/>
          <p:nvPr/>
        </p:nvSpPr>
        <p:spPr>
          <a:xfrm>
            <a:off x="518829" y="3309936"/>
            <a:ext cx="8331200" cy="800219"/>
          </a:xfrm>
          <a:prstGeom prst="rect">
            <a:avLst/>
          </a:prstGeom>
          <a:noFill/>
        </p:spPr>
        <p:txBody>
          <a:bodyPr wrap="square" rtlCol="0">
            <a:spAutoFit/>
          </a:bodyPr>
          <a:lstStyle/>
          <a:p>
            <a:pPr marL="457200" indent="-457200">
              <a:buFont typeface="Arial" panose="020B0604020202020204" pitchFamily="34" charset="0"/>
              <a:buChar char="•"/>
            </a:pPr>
            <a:r>
              <a:rPr lang="en-US" sz="2800"/>
              <a:t>Action to 3</a:t>
            </a:r>
            <a:r>
              <a:rPr lang="en-US" sz="2800" baseline="30000"/>
              <a:t>rd</a:t>
            </a:r>
            <a:r>
              <a:rPr lang="en-US" sz="2800"/>
              <a:t> order in perturbations:</a:t>
            </a:r>
          </a:p>
          <a:p>
            <a:endParaRPr lang="en-US"/>
          </a:p>
        </p:txBody>
      </p:sp>
    </p:spTree>
    <p:extLst>
      <p:ext uri="{BB962C8B-B14F-4D97-AF65-F5344CB8AC3E}">
        <p14:creationId xmlns:p14="http://schemas.microsoft.com/office/powerpoint/2010/main" val="297111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67E3311-3B96-849F-2089-572ECB835BC5}"/>
              </a:ext>
            </a:extLst>
          </p:cNvPr>
          <p:cNvPicPr>
            <a:picLocks noChangeAspect="1"/>
          </p:cNvPicPr>
          <p:nvPr/>
        </p:nvPicPr>
        <p:blipFill>
          <a:blip r:embed="rId2"/>
          <a:stretch>
            <a:fillRect/>
          </a:stretch>
        </p:blipFill>
        <p:spPr>
          <a:xfrm>
            <a:off x="273847" y="3921897"/>
            <a:ext cx="3129280" cy="407486"/>
          </a:xfrm>
          <a:prstGeom prst="rect">
            <a:avLst/>
          </a:prstGeom>
        </p:spPr>
      </p:pic>
      <p:pic>
        <p:nvPicPr>
          <p:cNvPr id="38" name="Picture 37" descr="A black line with a long black line&#10;&#10;Description automatically generated with medium confidence">
            <a:extLst>
              <a:ext uri="{FF2B5EF4-FFF2-40B4-BE49-F238E27FC236}">
                <a16:creationId xmlns:a16="http://schemas.microsoft.com/office/drawing/2014/main" id="{E90EB907-27CB-9443-6457-5ADA15E5FF69}"/>
              </a:ext>
            </a:extLst>
          </p:cNvPr>
          <p:cNvPicPr>
            <a:picLocks noChangeAspect="1"/>
          </p:cNvPicPr>
          <p:nvPr/>
        </p:nvPicPr>
        <p:blipFill>
          <a:blip r:embed="rId3">
            <a:extLst>
              <a:ext uri="{28A0092B-C50C-407E-A947-70E740481C1C}">
                <a14:useLocalDpi xmlns:a14="http://schemas.microsoft.com/office/drawing/2010/main" val="0"/>
              </a:ext>
            </a:extLst>
          </a:blip>
          <a:srcRect r="30125"/>
          <a:stretch/>
        </p:blipFill>
        <p:spPr>
          <a:xfrm>
            <a:off x="1848288" y="3291881"/>
            <a:ext cx="967613" cy="737273"/>
          </a:xfrm>
          <a:prstGeom prst="rect">
            <a:avLst/>
          </a:prstGeom>
        </p:spPr>
      </p:pic>
      <p:pic>
        <p:nvPicPr>
          <p:cNvPr id="54" name="Picture 53">
            <a:extLst>
              <a:ext uri="{FF2B5EF4-FFF2-40B4-BE49-F238E27FC236}">
                <a16:creationId xmlns:a16="http://schemas.microsoft.com/office/drawing/2014/main" id="{80D88EF9-2D54-E55B-7855-97C6E9A7891D}"/>
              </a:ext>
            </a:extLst>
          </p:cNvPr>
          <p:cNvPicPr>
            <a:picLocks noChangeAspect="1"/>
          </p:cNvPicPr>
          <p:nvPr/>
        </p:nvPicPr>
        <p:blipFill>
          <a:blip r:embed="rId4"/>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9D0D491A-0EF9-C4C6-564B-39BEF1A43297}"/>
              </a:ext>
            </a:extLst>
          </p:cNvPr>
          <p:cNvPicPr>
            <a:picLocks noChangeAspect="1"/>
          </p:cNvPicPr>
          <p:nvPr/>
        </p:nvPicPr>
        <p:blipFill>
          <a:blip r:embed="rId4"/>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59CD8940-775B-0DCC-A033-04E391E77FFF}"/>
              </a:ext>
            </a:extLst>
          </p:cNvPr>
          <p:cNvPicPr>
            <a:picLocks noChangeAspect="1"/>
          </p:cNvPicPr>
          <p:nvPr/>
        </p:nvPicPr>
        <p:blipFill>
          <a:blip r:embed="rId4"/>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8CBB96F0-4380-5824-48D3-1706B2217D61}"/>
              </a:ext>
            </a:extLst>
          </p:cNvPr>
          <p:cNvPicPr>
            <a:picLocks noChangeAspect="1"/>
          </p:cNvPicPr>
          <p:nvPr/>
        </p:nvPicPr>
        <p:blipFill>
          <a:blip r:embed="rId4"/>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4683DD-8C6A-413F-35AD-95D0C96D8DCC}"/>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CE9BE8D5-31B5-5DC6-1AAE-3B2B70A2BD71}"/>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E9E0A10E-A885-7E99-42E5-ACCEE27EFF59}"/>
                </a:ext>
              </a:extLst>
            </p:cNvPr>
            <p:cNvPicPr>
              <a:picLocks noChangeAspect="1"/>
            </p:cNvPicPr>
            <p:nvPr/>
          </p:nvPicPr>
          <p:blipFill rotWithShape="1">
            <a:blip r:embed="rId5">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B05B2F4A-6405-2128-4654-9E0975C8DC8D}"/>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0E1A3ED4-9B47-EE72-8A86-526232BBFD98}"/>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25083EAB-520B-5CD3-CA28-565106039EF4}"/>
                </a:ext>
              </a:extLst>
            </p:cNvPr>
            <p:cNvPicPr>
              <a:picLocks noChangeAspect="1"/>
            </p:cNvPicPr>
            <p:nvPr/>
          </p:nvPicPr>
          <p:blipFill rotWithShape="1">
            <a:blip r:embed="rId5">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4DCD988F-24EB-3156-92A9-040E15ED1DD6}"/>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CE88BF-E2CB-3A8B-2E2B-C62FED260814}"/>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98F82F-DE35-7A49-5506-E54B0DB5DAFE}"/>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FA3EE9-F4C4-4CC3-610B-9297B00B4DD1}"/>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AF8445-2808-0450-F785-1C7E8E725C5F}"/>
              </a:ext>
            </a:extLst>
          </p:cNvPr>
          <p:cNvPicPr>
            <a:picLocks noChangeAspect="1"/>
          </p:cNvPicPr>
          <p:nvPr/>
        </p:nvPicPr>
        <p:blipFill rotWithShape="1">
          <a:blip r:embed="rId6">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3A05D012-5940-013A-F2FD-A057EBCB2351}"/>
              </a:ext>
            </a:extLst>
          </p:cNvPr>
          <p:cNvPicPr>
            <a:picLocks noChangeAspect="1"/>
          </p:cNvPicPr>
          <p:nvPr/>
        </p:nvPicPr>
        <p:blipFill rotWithShape="1">
          <a:blip r:embed="rId6">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E0CFB5C7-C650-F239-C284-131972BAA6C9}"/>
              </a:ext>
            </a:extLst>
          </p:cNvPr>
          <p:cNvPicPr>
            <a:picLocks noChangeAspect="1"/>
          </p:cNvPicPr>
          <p:nvPr/>
        </p:nvPicPr>
        <p:blipFill rotWithShape="1">
          <a:blip r:embed="rId6">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907605B-8188-22C8-6699-E635FA356E22}"/>
              </a:ext>
            </a:extLst>
          </p:cNvPr>
          <p:cNvPicPr>
            <a:picLocks noChangeAspect="1"/>
          </p:cNvPicPr>
          <p:nvPr/>
        </p:nvPicPr>
        <p:blipFill rotWithShape="1">
          <a:blip r:embed="rId6">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7"/>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8">
            <a:clrChange>
              <a:clrFrom>
                <a:srgbClr val="FFFFFF"/>
              </a:clrFrom>
              <a:clrTo>
                <a:srgbClr val="FFFFFF">
                  <a:alpha val="0"/>
                </a:srgbClr>
              </a:clrTo>
            </a:clrChange>
          </a:blip>
          <a:srcRect r="68319" b="5520"/>
          <a:stretch/>
        </p:blipFill>
        <p:spPr>
          <a:xfrm>
            <a:off x="2838893" y="6386265"/>
            <a:ext cx="263569" cy="343068"/>
          </a:xfrm>
          <a:prstGeom prst="rect">
            <a:avLst/>
          </a:prstGeom>
        </p:spPr>
      </p:pic>
      <p:sp>
        <p:nvSpPr>
          <p:cNvPr id="4" name="Oval 3">
            <a:extLst>
              <a:ext uri="{FF2B5EF4-FFF2-40B4-BE49-F238E27FC236}">
                <a16:creationId xmlns:a16="http://schemas.microsoft.com/office/drawing/2014/main" id="{E06D061F-B0BB-3F0D-81FA-64946CF379F5}"/>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B784CD91-061A-D69C-8D7C-2CE698A5D457}"/>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24" name="Straight Arrow Connector 23">
            <a:extLst>
              <a:ext uri="{FF2B5EF4-FFF2-40B4-BE49-F238E27FC236}">
                <a16:creationId xmlns:a16="http://schemas.microsoft.com/office/drawing/2014/main" id="{C5A03E36-ED92-9BD5-4F1B-B26F24BF5287}"/>
              </a:ext>
            </a:extLst>
          </p:cNvPr>
          <p:cNvCxnSpPr>
            <a:cxnSpLocks/>
          </p:cNvCxnSpPr>
          <p:nvPr/>
        </p:nvCxnSpPr>
        <p:spPr>
          <a:xfrm>
            <a:off x="7810421" y="2328084"/>
            <a:ext cx="1890312" cy="12067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03B52E-9524-3D1A-536C-8FBBE0D21687}"/>
              </a:ext>
            </a:extLst>
          </p:cNvPr>
          <p:cNvCxnSpPr>
            <a:cxnSpLocks/>
          </p:cNvCxnSpPr>
          <p:nvPr/>
        </p:nvCxnSpPr>
        <p:spPr>
          <a:xfrm flipV="1">
            <a:off x="7847616" y="3875598"/>
            <a:ext cx="1853117" cy="1214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08FB15-6841-C803-CA21-8BE1396C2E9F}"/>
              </a:ext>
            </a:extLst>
          </p:cNvPr>
          <p:cNvCxnSpPr>
            <a:cxnSpLocks/>
          </p:cNvCxnSpPr>
          <p:nvPr/>
        </p:nvCxnSpPr>
        <p:spPr>
          <a:xfrm>
            <a:off x="5626264" y="2665369"/>
            <a:ext cx="4074469" cy="86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B98C3E5-DA48-C6FF-8185-C2380BE000B4}"/>
              </a:ext>
            </a:extLst>
          </p:cNvPr>
          <p:cNvCxnSpPr>
            <a:cxnSpLocks/>
            <a:stCxn id="13" idx="0"/>
          </p:cNvCxnSpPr>
          <p:nvPr/>
        </p:nvCxnSpPr>
        <p:spPr>
          <a:xfrm flipV="1">
            <a:off x="5580502" y="3875598"/>
            <a:ext cx="4120231" cy="806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3C8081-09EA-250E-B704-52DF3BC7031E}"/>
              </a:ext>
            </a:extLst>
          </p:cNvPr>
          <p:cNvSpPr txBox="1"/>
          <p:nvPr/>
        </p:nvSpPr>
        <p:spPr>
          <a:xfrm>
            <a:off x="9550400" y="3520569"/>
            <a:ext cx="1971040" cy="369332"/>
          </a:xfrm>
          <a:prstGeom prst="rect">
            <a:avLst/>
          </a:prstGeom>
          <a:noFill/>
        </p:spPr>
        <p:txBody>
          <a:bodyPr wrap="square" rtlCol="0">
            <a:spAutoFit/>
          </a:bodyPr>
          <a:lstStyle/>
          <a:p>
            <a:r>
              <a:rPr lang="en-US"/>
              <a:t>Final Observer</a:t>
            </a:r>
          </a:p>
        </p:txBody>
      </p:sp>
      <p:sp>
        <p:nvSpPr>
          <p:cNvPr id="34" name="Rectangle: Rounded Corners 33">
            <a:extLst>
              <a:ext uri="{FF2B5EF4-FFF2-40B4-BE49-F238E27FC236}">
                <a16:creationId xmlns:a16="http://schemas.microsoft.com/office/drawing/2014/main" id="{73248CA9-DD6B-1D31-A147-F6C1A11F3426}"/>
              </a:ext>
            </a:extLst>
          </p:cNvPr>
          <p:cNvSpPr/>
          <p:nvPr/>
        </p:nvSpPr>
        <p:spPr>
          <a:xfrm>
            <a:off x="4492353" y="1373346"/>
            <a:ext cx="3545823" cy="5058953"/>
          </a:xfrm>
          <a:prstGeom prst="roundRect">
            <a:avLst/>
          </a:prstGeom>
          <a:noFill/>
          <a:ln w="38100">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B1C2C12-B62D-D539-AACC-FD9BBC570DF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416074" y="6034506"/>
            <a:ext cx="1713226" cy="397794"/>
          </a:xfrm>
          <a:prstGeom prst="rect">
            <a:avLst/>
          </a:prstGeom>
        </p:spPr>
      </p:pic>
      <p:cxnSp>
        <p:nvCxnSpPr>
          <p:cNvPr id="36" name="Straight Connector 35">
            <a:extLst>
              <a:ext uri="{FF2B5EF4-FFF2-40B4-BE49-F238E27FC236}">
                <a16:creationId xmlns:a16="http://schemas.microsoft.com/office/drawing/2014/main" id="{C13A7D18-22FE-B20D-720A-0373755E729F}"/>
              </a:ext>
            </a:extLst>
          </p:cNvPr>
          <p:cNvCxnSpPr/>
          <p:nvPr/>
        </p:nvCxnSpPr>
        <p:spPr>
          <a:xfrm>
            <a:off x="8664296" y="1769597"/>
            <a:ext cx="0" cy="408987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3F37797-7E94-77B0-2445-10EFEFB89FB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243787" y="5955066"/>
            <a:ext cx="831937" cy="363111"/>
          </a:xfrm>
          <a:prstGeom prst="rect">
            <a:avLst/>
          </a:prstGeom>
        </p:spPr>
      </p:pic>
      <p:pic>
        <p:nvPicPr>
          <p:cNvPr id="42" name="Picture 41" descr="A green check mark in a circle&#10;&#10;Description automatically generated">
            <a:extLst>
              <a:ext uri="{FF2B5EF4-FFF2-40B4-BE49-F238E27FC236}">
                <a16:creationId xmlns:a16="http://schemas.microsoft.com/office/drawing/2014/main" id="{CCAC6AE7-872E-3266-1FEE-0B19148CE89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07217" y="2912373"/>
            <a:ext cx="764630" cy="764630"/>
          </a:xfrm>
          <a:prstGeom prst="rect">
            <a:avLst/>
          </a:prstGeom>
        </p:spPr>
      </p:pic>
      <p:sp>
        <p:nvSpPr>
          <p:cNvPr id="44" name="Rectangle: Rounded Corners 43">
            <a:extLst>
              <a:ext uri="{FF2B5EF4-FFF2-40B4-BE49-F238E27FC236}">
                <a16:creationId xmlns:a16="http://schemas.microsoft.com/office/drawing/2014/main" id="{A8962884-46D8-DFEF-9CEF-F248245A4CE4}"/>
              </a:ext>
            </a:extLst>
          </p:cNvPr>
          <p:cNvSpPr/>
          <p:nvPr/>
        </p:nvSpPr>
        <p:spPr>
          <a:xfrm>
            <a:off x="113069" y="2610152"/>
            <a:ext cx="3340999" cy="2033002"/>
          </a:xfrm>
          <a:prstGeom prst="roundRect">
            <a:avLst/>
          </a:prstGeom>
          <a:solidFill>
            <a:srgbClr val="00B050">
              <a:alpha val="10196"/>
            </a:srgb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576B98D-C5B7-3E0F-674E-18FC69340FB5}"/>
              </a:ext>
            </a:extLst>
          </p:cNvPr>
          <p:cNvSpPr txBox="1"/>
          <p:nvPr/>
        </p:nvSpPr>
        <p:spPr>
          <a:xfrm>
            <a:off x="2768075" y="6479676"/>
            <a:ext cx="668773" cy="369332"/>
          </a:xfrm>
          <a:prstGeom prst="rect">
            <a:avLst/>
          </a:prstGeom>
          <a:solidFill>
            <a:schemeClr val="bg1"/>
          </a:solidFill>
        </p:spPr>
        <p:txBody>
          <a:bodyPr wrap="none" rtlCol="0">
            <a:spAutoFit/>
          </a:bodyPr>
          <a:lstStyle/>
          <a:p>
            <a:r>
              <a:rPr lang="en-IT"/>
              <a:t>Time</a:t>
            </a:r>
          </a:p>
        </p:txBody>
      </p:sp>
    </p:spTree>
    <p:extLst>
      <p:ext uri="{BB962C8B-B14F-4D97-AF65-F5344CB8AC3E}">
        <p14:creationId xmlns:p14="http://schemas.microsoft.com/office/powerpoint/2010/main" val="269723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67E3311-3B96-849F-2089-572ECB835BC5}"/>
              </a:ext>
            </a:extLst>
          </p:cNvPr>
          <p:cNvPicPr>
            <a:picLocks noChangeAspect="1"/>
          </p:cNvPicPr>
          <p:nvPr/>
        </p:nvPicPr>
        <p:blipFill>
          <a:blip r:embed="rId2"/>
          <a:stretch>
            <a:fillRect/>
          </a:stretch>
        </p:blipFill>
        <p:spPr>
          <a:xfrm>
            <a:off x="273847" y="3921897"/>
            <a:ext cx="3129280" cy="407486"/>
          </a:xfrm>
          <a:prstGeom prst="rect">
            <a:avLst/>
          </a:prstGeom>
        </p:spPr>
      </p:pic>
      <p:pic>
        <p:nvPicPr>
          <p:cNvPr id="38" name="Picture 37" descr="A black line with a long black line&#10;&#10;Description automatically generated with medium confidence">
            <a:extLst>
              <a:ext uri="{FF2B5EF4-FFF2-40B4-BE49-F238E27FC236}">
                <a16:creationId xmlns:a16="http://schemas.microsoft.com/office/drawing/2014/main" id="{E90EB907-27CB-9443-6457-5ADA15E5FF69}"/>
              </a:ext>
            </a:extLst>
          </p:cNvPr>
          <p:cNvPicPr>
            <a:picLocks noChangeAspect="1"/>
          </p:cNvPicPr>
          <p:nvPr/>
        </p:nvPicPr>
        <p:blipFill>
          <a:blip r:embed="rId3">
            <a:extLst>
              <a:ext uri="{28A0092B-C50C-407E-A947-70E740481C1C}">
                <a14:useLocalDpi xmlns:a14="http://schemas.microsoft.com/office/drawing/2010/main" val="0"/>
              </a:ext>
            </a:extLst>
          </a:blip>
          <a:srcRect r="30125"/>
          <a:stretch/>
        </p:blipFill>
        <p:spPr>
          <a:xfrm>
            <a:off x="1848288" y="3291881"/>
            <a:ext cx="967613" cy="737273"/>
          </a:xfrm>
          <a:prstGeom prst="rect">
            <a:avLst/>
          </a:prstGeom>
        </p:spPr>
      </p:pic>
      <p:pic>
        <p:nvPicPr>
          <p:cNvPr id="54" name="Picture 53">
            <a:extLst>
              <a:ext uri="{FF2B5EF4-FFF2-40B4-BE49-F238E27FC236}">
                <a16:creationId xmlns:a16="http://schemas.microsoft.com/office/drawing/2014/main" id="{80D88EF9-2D54-E55B-7855-97C6E9A7891D}"/>
              </a:ext>
            </a:extLst>
          </p:cNvPr>
          <p:cNvPicPr>
            <a:picLocks noChangeAspect="1"/>
          </p:cNvPicPr>
          <p:nvPr/>
        </p:nvPicPr>
        <p:blipFill>
          <a:blip r:embed="rId4"/>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9D0D491A-0EF9-C4C6-564B-39BEF1A43297}"/>
              </a:ext>
            </a:extLst>
          </p:cNvPr>
          <p:cNvPicPr>
            <a:picLocks noChangeAspect="1"/>
          </p:cNvPicPr>
          <p:nvPr/>
        </p:nvPicPr>
        <p:blipFill>
          <a:blip r:embed="rId4"/>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59CD8940-775B-0DCC-A033-04E391E77FFF}"/>
              </a:ext>
            </a:extLst>
          </p:cNvPr>
          <p:cNvPicPr>
            <a:picLocks noChangeAspect="1"/>
          </p:cNvPicPr>
          <p:nvPr/>
        </p:nvPicPr>
        <p:blipFill>
          <a:blip r:embed="rId4"/>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8CBB96F0-4380-5824-48D3-1706B2217D61}"/>
              </a:ext>
            </a:extLst>
          </p:cNvPr>
          <p:cNvPicPr>
            <a:picLocks noChangeAspect="1"/>
          </p:cNvPicPr>
          <p:nvPr/>
        </p:nvPicPr>
        <p:blipFill>
          <a:blip r:embed="rId4"/>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0C090908-1A56-3A84-9C34-C2D6C27E36B3}"/>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8843EF23-3F9C-B4BD-8A14-D0C3C8F2E9CA}"/>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8AEACE25-3A48-3653-F20D-C2D3F9EB2A1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8E534C30-325A-6EBA-34CC-88FF289963DB}"/>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10EA96-0F12-6695-3266-7302B6595155}"/>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F4683DD-8C6A-413F-35AD-95D0C96D8DCC}"/>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CE9BE8D5-31B5-5DC6-1AAE-3B2B70A2BD71}"/>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E9E0A10E-A885-7E99-42E5-ACCEE27EFF59}"/>
                </a:ext>
              </a:extLst>
            </p:cNvPr>
            <p:cNvPicPr>
              <a:picLocks noChangeAspect="1"/>
            </p:cNvPicPr>
            <p:nvPr/>
          </p:nvPicPr>
          <p:blipFill rotWithShape="1">
            <a:blip r:embed="rId5">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B05B2F4A-6405-2128-4654-9E0975C8DC8D}"/>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0E1A3ED4-9B47-EE72-8A86-526232BBFD98}"/>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25083EAB-520B-5CD3-CA28-565106039EF4}"/>
                </a:ext>
              </a:extLst>
            </p:cNvPr>
            <p:cNvPicPr>
              <a:picLocks noChangeAspect="1"/>
            </p:cNvPicPr>
            <p:nvPr/>
          </p:nvPicPr>
          <p:blipFill rotWithShape="1">
            <a:blip r:embed="rId5">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4DCD988F-24EB-3156-92A9-040E15ED1DD6}"/>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CE88BF-E2CB-3A8B-2E2B-C62FED260814}"/>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98F82F-DE35-7A49-5506-E54B0DB5DAFE}"/>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FA3EE9-F4C4-4CC3-610B-9297B00B4DD1}"/>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AF8445-2808-0450-F785-1C7E8E725C5F}"/>
              </a:ext>
            </a:extLst>
          </p:cNvPr>
          <p:cNvPicPr>
            <a:picLocks noChangeAspect="1"/>
          </p:cNvPicPr>
          <p:nvPr/>
        </p:nvPicPr>
        <p:blipFill rotWithShape="1">
          <a:blip r:embed="rId6">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3A05D012-5940-013A-F2FD-A057EBCB2351}"/>
              </a:ext>
            </a:extLst>
          </p:cNvPr>
          <p:cNvPicPr>
            <a:picLocks noChangeAspect="1"/>
          </p:cNvPicPr>
          <p:nvPr/>
        </p:nvPicPr>
        <p:blipFill rotWithShape="1">
          <a:blip r:embed="rId6">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E0CFB5C7-C650-F239-C284-131972BAA6C9}"/>
              </a:ext>
            </a:extLst>
          </p:cNvPr>
          <p:cNvPicPr>
            <a:picLocks noChangeAspect="1"/>
          </p:cNvPicPr>
          <p:nvPr/>
        </p:nvPicPr>
        <p:blipFill rotWithShape="1">
          <a:blip r:embed="rId6">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907605B-8188-22C8-6699-E635FA356E22}"/>
              </a:ext>
            </a:extLst>
          </p:cNvPr>
          <p:cNvPicPr>
            <a:picLocks noChangeAspect="1"/>
          </p:cNvPicPr>
          <p:nvPr/>
        </p:nvPicPr>
        <p:blipFill rotWithShape="1">
          <a:blip r:embed="rId6">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29C563AE-3452-3004-F721-61AA8DDD63D5}"/>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37226A-9A4F-F3CE-873F-724BCCEE71C1}"/>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6C068F60-173A-D3B9-C902-900CC65CED36}"/>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C0A0E-B4C1-B827-ED92-C19FC22897DE}"/>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BB34FC2B-C498-3B8D-D86C-C5FAE4840491}"/>
                </a:ext>
              </a:extLst>
            </p:cNvPr>
            <p:cNvPicPr>
              <a:picLocks noChangeAspect="1"/>
            </p:cNvPicPr>
            <p:nvPr/>
          </p:nvPicPr>
          <p:blipFill rotWithShape="1">
            <a:blip r:embed="rId7"/>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9BA54139-1179-0752-D3BC-834A57479407}"/>
              </a:ext>
            </a:extLst>
          </p:cNvPr>
          <p:cNvPicPr>
            <a:picLocks noChangeAspect="1"/>
          </p:cNvPicPr>
          <p:nvPr/>
        </p:nvPicPr>
        <p:blipFill rotWithShape="1">
          <a:blip r:embed="rId8">
            <a:clrChange>
              <a:clrFrom>
                <a:srgbClr val="FFFFFF"/>
              </a:clrFrom>
              <a:clrTo>
                <a:srgbClr val="FFFFFF">
                  <a:alpha val="0"/>
                </a:srgbClr>
              </a:clrTo>
            </a:clrChange>
          </a:blip>
          <a:srcRect r="68319" b="5520"/>
          <a:stretch/>
        </p:blipFill>
        <p:spPr>
          <a:xfrm>
            <a:off x="2838893" y="6386265"/>
            <a:ext cx="263569" cy="343068"/>
          </a:xfrm>
          <a:prstGeom prst="rect">
            <a:avLst/>
          </a:prstGeom>
        </p:spPr>
      </p:pic>
      <p:sp>
        <p:nvSpPr>
          <p:cNvPr id="4" name="Oval 3">
            <a:extLst>
              <a:ext uri="{FF2B5EF4-FFF2-40B4-BE49-F238E27FC236}">
                <a16:creationId xmlns:a16="http://schemas.microsoft.com/office/drawing/2014/main" id="{E06D061F-B0BB-3F0D-81FA-64946CF379F5}"/>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B784CD91-061A-D69C-8D7C-2CE698A5D457}"/>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24" name="Straight Arrow Connector 23">
            <a:extLst>
              <a:ext uri="{FF2B5EF4-FFF2-40B4-BE49-F238E27FC236}">
                <a16:creationId xmlns:a16="http://schemas.microsoft.com/office/drawing/2014/main" id="{C5A03E36-ED92-9BD5-4F1B-B26F24BF5287}"/>
              </a:ext>
            </a:extLst>
          </p:cNvPr>
          <p:cNvCxnSpPr>
            <a:cxnSpLocks/>
          </p:cNvCxnSpPr>
          <p:nvPr/>
        </p:nvCxnSpPr>
        <p:spPr>
          <a:xfrm>
            <a:off x="7810421" y="2328084"/>
            <a:ext cx="1890312" cy="12067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03B52E-9524-3D1A-536C-8FBBE0D21687}"/>
              </a:ext>
            </a:extLst>
          </p:cNvPr>
          <p:cNvCxnSpPr>
            <a:cxnSpLocks/>
          </p:cNvCxnSpPr>
          <p:nvPr/>
        </p:nvCxnSpPr>
        <p:spPr>
          <a:xfrm flipV="1">
            <a:off x="7847616" y="3875598"/>
            <a:ext cx="1853117" cy="1214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08FB15-6841-C803-CA21-8BE1396C2E9F}"/>
              </a:ext>
            </a:extLst>
          </p:cNvPr>
          <p:cNvCxnSpPr>
            <a:cxnSpLocks/>
          </p:cNvCxnSpPr>
          <p:nvPr/>
        </p:nvCxnSpPr>
        <p:spPr>
          <a:xfrm>
            <a:off x="5626264" y="2665369"/>
            <a:ext cx="4074469" cy="86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B98C3E5-DA48-C6FF-8185-C2380BE000B4}"/>
              </a:ext>
            </a:extLst>
          </p:cNvPr>
          <p:cNvCxnSpPr>
            <a:cxnSpLocks/>
            <a:stCxn id="13" idx="0"/>
          </p:cNvCxnSpPr>
          <p:nvPr/>
        </p:nvCxnSpPr>
        <p:spPr>
          <a:xfrm flipV="1">
            <a:off x="5580502" y="3875598"/>
            <a:ext cx="4120231" cy="806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3C8081-09EA-250E-B704-52DF3BC7031E}"/>
              </a:ext>
            </a:extLst>
          </p:cNvPr>
          <p:cNvSpPr txBox="1"/>
          <p:nvPr/>
        </p:nvSpPr>
        <p:spPr>
          <a:xfrm>
            <a:off x="9550400" y="3520569"/>
            <a:ext cx="1971040" cy="369332"/>
          </a:xfrm>
          <a:prstGeom prst="rect">
            <a:avLst/>
          </a:prstGeom>
          <a:noFill/>
        </p:spPr>
        <p:txBody>
          <a:bodyPr wrap="square" rtlCol="0">
            <a:spAutoFit/>
          </a:bodyPr>
          <a:lstStyle/>
          <a:p>
            <a:r>
              <a:rPr lang="en-US"/>
              <a:t>Final Observer</a:t>
            </a:r>
          </a:p>
        </p:txBody>
      </p:sp>
      <p:cxnSp>
        <p:nvCxnSpPr>
          <p:cNvPr id="36" name="Straight Connector 35">
            <a:extLst>
              <a:ext uri="{FF2B5EF4-FFF2-40B4-BE49-F238E27FC236}">
                <a16:creationId xmlns:a16="http://schemas.microsoft.com/office/drawing/2014/main" id="{C13A7D18-22FE-B20D-720A-0373755E729F}"/>
              </a:ext>
            </a:extLst>
          </p:cNvPr>
          <p:cNvCxnSpPr/>
          <p:nvPr/>
        </p:nvCxnSpPr>
        <p:spPr>
          <a:xfrm>
            <a:off x="8664296" y="1769597"/>
            <a:ext cx="0" cy="408987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3F37797-7E94-77B0-2445-10EFEFB89FB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243787" y="5955066"/>
            <a:ext cx="831937" cy="363111"/>
          </a:xfrm>
          <a:prstGeom prst="rect">
            <a:avLst/>
          </a:prstGeom>
        </p:spPr>
      </p:pic>
      <p:pic>
        <p:nvPicPr>
          <p:cNvPr id="42" name="Picture 41" descr="A green check mark in a circle&#10;&#10;Description automatically generated">
            <a:extLst>
              <a:ext uri="{FF2B5EF4-FFF2-40B4-BE49-F238E27FC236}">
                <a16:creationId xmlns:a16="http://schemas.microsoft.com/office/drawing/2014/main" id="{CCAC6AE7-872E-3266-1FEE-0B19148CE89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07217" y="2912373"/>
            <a:ext cx="764630" cy="764630"/>
          </a:xfrm>
          <a:prstGeom prst="rect">
            <a:avLst/>
          </a:prstGeom>
        </p:spPr>
      </p:pic>
      <p:sp>
        <p:nvSpPr>
          <p:cNvPr id="44" name="Rectangle: Rounded Corners 43">
            <a:extLst>
              <a:ext uri="{FF2B5EF4-FFF2-40B4-BE49-F238E27FC236}">
                <a16:creationId xmlns:a16="http://schemas.microsoft.com/office/drawing/2014/main" id="{A8962884-46D8-DFEF-9CEF-F248245A4CE4}"/>
              </a:ext>
            </a:extLst>
          </p:cNvPr>
          <p:cNvSpPr/>
          <p:nvPr/>
        </p:nvSpPr>
        <p:spPr>
          <a:xfrm>
            <a:off x="113069" y="2610152"/>
            <a:ext cx="3340999" cy="2033002"/>
          </a:xfrm>
          <a:prstGeom prst="roundRect">
            <a:avLst/>
          </a:prstGeom>
          <a:solidFill>
            <a:srgbClr val="00B050">
              <a:alpha val="10196"/>
            </a:srgb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4AC472C-9188-B8A3-8EC0-5FD21B09D0FE}"/>
              </a:ext>
            </a:extLst>
          </p:cNvPr>
          <p:cNvSpPr/>
          <p:nvPr/>
        </p:nvSpPr>
        <p:spPr>
          <a:xfrm>
            <a:off x="4635756" y="1637110"/>
            <a:ext cx="3695442" cy="4046813"/>
          </a:xfrm>
          <a:prstGeom prst="roundRect">
            <a:avLst/>
          </a:prstGeom>
          <a:solidFill>
            <a:srgbClr val="D86ECC">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5">
                    <a:lumMod val="75000"/>
                  </a:schemeClr>
                </a:solidFill>
              </a:rPr>
              <a:t>Measure ? </a:t>
            </a:r>
          </a:p>
        </p:txBody>
      </p:sp>
      <p:sp>
        <p:nvSpPr>
          <p:cNvPr id="35" name="TextBox 34">
            <a:extLst>
              <a:ext uri="{FF2B5EF4-FFF2-40B4-BE49-F238E27FC236}">
                <a16:creationId xmlns:a16="http://schemas.microsoft.com/office/drawing/2014/main" id="{F61DABEA-01FA-462D-10C2-CC4F899A7E1C}"/>
              </a:ext>
            </a:extLst>
          </p:cNvPr>
          <p:cNvSpPr txBox="1"/>
          <p:nvPr/>
        </p:nvSpPr>
        <p:spPr>
          <a:xfrm>
            <a:off x="2768075" y="6479676"/>
            <a:ext cx="668773" cy="369332"/>
          </a:xfrm>
          <a:prstGeom prst="rect">
            <a:avLst/>
          </a:prstGeom>
          <a:solidFill>
            <a:schemeClr val="bg1"/>
          </a:solidFill>
        </p:spPr>
        <p:txBody>
          <a:bodyPr wrap="none" rtlCol="0">
            <a:spAutoFit/>
          </a:bodyPr>
          <a:lstStyle/>
          <a:p>
            <a:r>
              <a:rPr lang="en-IT"/>
              <a:t>Time</a:t>
            </a:r>
          </a:p>
        </p:txBody>
      </p:sp>
    </p:spTree>
    <p:extLst>
      <p:ext uri="{BB962C8B-B14F-4D97-AF65-F5344CB8AC3E}">
        <p14:creationId xmlns:p14="http://schemas.microsoft.com/office/powerpoint/2010/main" val="406921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7AF57ADF-BFF6-6DFA-EB5E-44D5F791D161}"/>
              </a:ext>
            </a:extLst>
          </p:cNvPr>
          <p:cNvSpPr/>
          <p:nvPr/>
        </p:nvSpPr>
        <p:spPr>
          <a:xfrm>
            <a:off x="6096000" y="860741"/>
            <a:ext cx="4978400" cy="4970781"/>
          </a:xfrm>
          <a:prstGeom prst="ellipse">
            <a:avLst/>
          </a:prstGeom>
          <a:solidFill>
            <a:schemeClr val="bg2"/>
          </a:solid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D5D16F1-BDBC-C56C-4898-9C8D238B38CE}"/>
              </a:ext>
            </a:extLst>
          </p:cNvPr>
          <p:cNvSpPr>
            <a:spLocks noGrp="1"/>
          </p:cNvSpPr>
          <p:nvPr>
            <p:ph type="title"/>
          </p:nvPr>
        </p:nvSpPr>
        <p:spPr>
          <a:xfrm>
            <a:off x="716280" y="151765"/>
            <a:ext cx="10515600" cy="1325563"/>
          </a:xfrm>
        </p:spPr>
        <p:txBody>
          <a:bodyPr/>
          <a:lstStyle/>
          <a:p>
            <a:r>
              <a:rPr lang="es-ES"/>
              <a:t>Inflation (general)</a:t>
            </a:r>
            <a:endParaRPr lang="en-US"/>
          </a:p>
        </p:txBody>
      </p:sp>
      <p:sp>
        <p:nvSpPr>
          <p:cNvPr id="4" name="Oval 3">
            <a:extLst>
              <a:ext uri="{FF2B5EF4-FFF2-40B4-BE49-F238E27FC236}">
                <a16:creationId xmlns:a16="http://schemas.microsoft.com/office/drawing/2014/main" id="{3230345C-6EB8-5DC8-4C4A-D2FE8F08775D}"/>
              </a:ext>
            </a:extLst>
          </p:cNvPr>
          <p:cNvSpPr/>
          <p:nvPr/>
        </p:nvSpPr>
        <p:spPr>
          <a:xfrm>
            <a:off x="6096000" y="860741"/>
            <a:ext cx="4978400" cy="4970781"/>
          </a:xfrm>
          <a:prstGeom prst="ellipse">
            <a:avLst/>
          </a:prstGeom>
          <a:solidFill>
            <a:srgbClr val="FF0000">
              <a:alpha val="25098"/>
            </a:srgbClr>
          </a:solid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Freeform: Shape 6">
            <a:extLst>
              <a:ext uri="{FF2B5EF4-FFF2-40B4-BE49-F238E27FC236}">
                <a16:creationId xmlns:a16="http://schemas.microsoft.com/office/drawing/2014/main" id="{94545CD3-2B30-5B83-6DD1-97FEF352E6D5}"/>
              </a:ext>
            </a:extLst>
          </p:cNvPr>
          <p:cNvSpPr/>
          <p:nvPr/>
        </p:nvSpPr>
        <p:spPr>
          <a:xfrm>
            <a:off x="8422907" y="2661920"/>
            <a:ext cx="558265" cy="684211"/>
          </a:xfrm>
          <a:custGeom>
            <a:avLst/>
            <a:gdLst>
              <a:gd name="connsiteX0" fmla="*/ 0 w 1760761"/>
              <a:gd name="connsiteY0" fmla="*/ 314968 h 368289"/>
              <a:gd name="connsiteX1" fmla="*/ 436880 w 1760761"/>
              <a:gd name="connsiteY1" fmla="*/ 314968 h 368289"/>
              <a:gd name="connsiteX2" fmla="*/ 965200 w 1760761"/>
              <a:gd name="connsiteY2" fmla="*/ 8 h 368289"/>
              <a:gd name="connsiteX3" fmla="*/ 1432560 w 1760761"/>
              <a:gd name="connsiteY3" fmla="*/ 325128 h 368289"/>
              <a:gd name="connsiteX4" fmla="*/ 1737360 w 1760761"/>
              <a:gd name="connsiteY4" fmla="*/ 365768 h 368289"/>
              <a:gd name="connsiteX5" fmla="*/ 1717040 w 1760761"/>
              <a:gd name="connsiteY5" fmla="*/ 335288 h 3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0761" h="368289">
                <a:moveTo>
                  <a:pt x="0" y="314968"/>
                </a:moveTo>
                <a:cubicBezTo>
                  <a:pt x="138006" y="341214"/>
                  <a:pt x="276013" y="367461"/>
                  <a:pt x="436880" y="314968"/>
                </a:cubicBezTo>
                <a:cubicBezTo>
                  <a:pt x="597747" y="262475"/>
                  <a:pt x="799253" y="-1685"/>
                  <a:pt x="965200" y="8"/>
                </a:cubicBezTo>
                <a:cubicBezTo>
                  <a:pt x="1131147" y="1701"/>
                  <a:pt x="1303867" y="264168"/>
                  <a:pt x="1432560" y="325128"/>
                </a:cubicBezTo>
                <a:cubicBezTo>
                  <a:pt x="1561253" y="386088"/>
                  <a:pt x="1689947" y="364075"/>
                  <a:pt x="1737360" y="365768"/>
                </a:cubicBezTo>
                <a:cubicBezTo>
                  <a:pt x="1784773" y="367461"/>
                  <a:pt x="1750906" y="351374"/>
                  <a:pt x="1717040" y="335288"/>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0CBB225-C74F-DC1B-AC24-6EC9BDCFF54F}"/>
              </a:ext>
            </a:extLst>
          </p:cNvPr>
          <p:cNvCxnSpPr/>
          <p:nvPr/>
        </p:nvCxnSpPr>
        <p:spPr>
          <a:xfrm>
            <a:off x="8737600" y="2661920"/>
            <a:ext cx="0" cy="684211"/>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BF17157-CBCC-664A-BDD7-F8281EDD4EC7}"/>
              </a:ext>
            </a:extLst>
          </p:cNvPr>
          <p:cNvCxnSpPr>
            <a:cxnSpLocks/>
            <a:stCxn id="4" idx="2"/>
            <a:endCxn id="4" idx="6"/>
          </p:cNvCxnSpPr>
          <p:nvPr/>
        </p:nvCxnSpPr>
        <p:spPr>
          <a:xfrm>
            <a:off x="6096000" y="3346132"/>
            <a:ext cx="497840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3D77D28-BF66-AFAD-2FA9-C5853646E4A4}"/>
                  </a:ext>
                </a:extLst>
              </p:cNvPr>
              <p:cNvSpPr txBox="1"/>
              <p:nvPr/>
            </p:nvSpPr>
            <p:spPr>
              <a:xfrm>
                <a:off x="5974080" y="1477328"/>
                <a:ext cx="703462" cy="4467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𝐻</m:t>
                          </m:r>
                        </m:e>
                        <m:sub>
                          <m:r>
                            <m:rPr>
                              <m:sty m:val="p"/>
                            </m:rPr>
                            <a:rPr lang="el-GR" sz="2800" i="1" smtClean="0">
                              <a:latin typeface="Cambria Math" panose="02040503050406030204" pitchFamily="18" charset="0"/>
                              <a:ea typeface="Cambria Math" panose="02040503050406030204" pitchFamily="18" charset="0"/>
                            </a:rPr>
                            <m:t>Λ</m:t>
                          </m:r>
                        </m:sub>
                        <m:sup>
                          <m:r>
                            <a:rPr lang="es-ES" sz="2800" b="0" i="1" smtClean="0">
                              <a:latin typeface="Cambria Math" panose="02040503050406030204" pitchFamily="18" charset="0"/>
                            </a:rPr>
                            <m:t>−1</m:t>
                          </m:r>
                        </m:sup>
                      </m:sSubSup>
                    </m:oMath>
                  </m:oMathPara>
                </a14:m>
                <a:endParaRPr lang="en-US"/>
              </a:p>
            </p:txBody>
          </p:sp>
        </mc:Choice>
        <mc:Fallback xmlns="">
          <p:sp>
            <p:nvSpPr>
              <p:cNvPr id="17" name="TextBox 16">
                <a:extLst>
                  <a:ext uri="{FF2B5EF4-FFF2-40B4-BE49-F238E27FC236}">
                    <a16:creationId xmlns:a16="http://schemas.microsoft.com/office/drawing/2014/main" id="{C3D77D28-BF66-AFAD-2FA9-C5853646E4A4}"/>
                  </a:ext>
                </a:extLst>
              </p:cNvPr>
              <p:cNvSpPr txBox="1">
                <a:spLocks noRot="1" noChangeAspect="1" noMove="1" noResize="1" noEditPoints="1" noAdjustHandles="1" noChangeArrowheads="1" noChangeShapeType="1" noTextEdit="1"/>
              </p:cNvSpPr>
              <p:nvPr/>
            </p:nvSpPr>
            <p:spPr>
              <a:xfrm>
                <a:off x="5974080" y="1477328"/>
                <a:ext cx="703462" cy="446789"/>
              </a:xfrm>
              <a:prstGeom prst="rect">
                <a:avLst/>
              </a:prstGeom>
              <a:blipFill>
                <a:blip r:embed="rId2"/>
                <a:stretch>
                  <a:fillRect/>
                </a:stretch>
              </a:blipFill>
            </p:spPr>
            <p:txBody>
              <a:bodyPr/>
              <a:lstStyle/>
              <a:p>
                <a:r>
                  <a:rPr lang="en-US">
                    <a:noFill/>
                  </a:rPr>
                  <a:t> </a:t>
                </a:r>
              </a:p>
            </p:txBody>
          </p:sp>
        </mc:Fallback>
      </mc:AlternateContent>
      <p:sp>
        <p:nvSpPr>
          <p:cNvPr id="2066" name="Content Placeholder 2">
            <a:extLst>
              <a:ext uri="{FF2B5EF4-FFF2-40B4-BE49-F238E27FC236}">
                <a16:creationId xmlns:a16="http://schemas.microsoft.com/office/drawing/2014/main" id="{30302CF0-4923-3046-26D8-15AF569DBFF3}"/>
              </a:ext>
            </a:extLst>
          </p:cNvPr>
          <p:cNvSpPr txBox="1">
            <a:spLocks/>
          </p:cNvSpPr>
          <p:nvPr/>
        </p:nvSpPr>
        <p:spPr>
          <a:xfrm>
            <a:off x="726279" y="1313979"/>
            <a:ext cx="4191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Scalar field – Scalar perturbations</a:t>
            </a:r>
          </a:p>
          <a:p>
            <a:r>
              <a:rPr lang="en-US"/>
              <a:t>Quasi - de Sitter metric – Tensor perturbations</a:t>
            </a:r>
          </a:p>
          <a:p>
            <a:endParaRPr lang="en-US"/>
          </a:p>
        </p:txBody>
      </p:sp>
      <p:sp>
        <p:nvSpPr>
          <p:cNvPr id="2068" name="Rectangle 2067">
            <a:extLst>
              <a:ext uri="{FF2B5EF4-FFF2-40B4-BE49-F238E27FC236}">
                <a16:creationId xmlns:a16="http://schemas.microsoft.com/office/drawing/2014/main" id="{B263DFDB-BD36-71EA-55C7-E39EED61F97E}"/>
              </a:ext>
            </a:extLst>
          </p:cNvPr>
          <p:cNvSpPr/>
          <p:nvPr/>
        </p:nvSpPr>
        <p:spPr>
          <a:xfrm>
            <a:off x="965705" y="3551337"/>
            <a:ext cx="100692" cy="2500177"/>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0" name="Group 2069">
            <a:extLst>
              <a:ext uri="{FF2B5EF4-FFF2-40B4-BE49-F238E27FC236}">
                <a16:creationId xmlns:a16="http://schemas.microsoft.com/office/drawing/2014/main" id="{72F15C22-AAF9-AA72-5824-CDFCA151FF21}"/>
              </a:ext>
            </a:extLst>
          </p:cNvPr>
          <p:cNvGrpSpPr/>
          <p:nvPr/>
        </p:nvGrpSpPr>
        <p:grpSpPr>
          <a:xfrm>
            <a:off x="370374" y="3004025"/>
            <a:ext cx="4477585" cy="3536615"/>
            <a:chOff x="370374" y="3004025"/>
            <a:chExt cx="4477585" cy="3536615"/>
          </a:xfrm>
        </p:grpSpPr>
        <p:pic>
          <p:nvPicPr>
            <p:cNvPr id="2071" name="Picture 2">
              <a:extLst>
                <a:ext uri="{FF2B5EF4-FFF2-40B4-BE49-F238E27FC236}">
                  <a16:creationId xmlns:a16="http://schemas.microsoft.com/office/drawing/2014/main" id="{EB131FF3-7065-49F5-724B-3347D357E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47" t="41"/>
            <a:stretch>
              <a:fillRect/>
            </a:stretch>
          </p:blipFill>
          <p:spPr bwMode="auto">
            <a:xfrm>
              <a:off x="554768" y="4556864"/>
              <a:ext cx="342448" cy="2763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74" name="Picture 3">
              <a:extLst>
                <a:ext uri="{FF2B5EF4-FFF2-40B4-BE49-F238E27FC236}">
                  <a16:creationId xmlns:a16="http://schemas.microsoft.com/office/drawing/2014/main" id="{499D1345-B699-0A83-05A9-E9A8D4A75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7" b="84784"/>
            <a:stretch>
              <a:fillRect/>
            </a:stretch>
          </p:blipFill>
          <p:spPr bwMode="auto">
            <a:xfrm>
              <a:off x="4503755" y="6089700"/>
              <a:ext cx="344204" cy="278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075" name="AutoShape 4">
              <a:extLst>
                <a:ext uri="{FF2B5EF4-FFF2-40B4-BE49-F238E27FC236}">
                  <a16:creationId xmlns:a16="http://schemas.microsoft.com/office/drawing/2014/main" id="{301E697E-0EC4-4B4A-811F-3C0D39D9199E}"/>
                </a:ext>
              </a:extLst>
            </p:cNvPr>
            <p:cNvCxnSpPr>
              <a:cxnSpLocks noChangeShapeType="1"/>
            </p:cNvCxnSpPr>
            <p:nvPr/>
          </p:nvCxnSpPr>
          <p:spPr bwMode="auto">
            <a:xfrm>
              <a:off x="953413" y="6038786"/>
              <a:ext cx="3628747" cy="0"/>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077" name="Picture 5">
              <a:extLst>
                <a:ext uri="{FF2B5EF4-FFF2-40B4-BE49-F238E27FC236}">
                  <a16:creationId xmlns:a16="http://schemas.microsoft.com/office/drawing/2014/main" id="{9079D2CB-FFF8-A663-7ECF-9416D7B43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74" y="3004025"/>
              <a:ext cx="537379" cy="3873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078" name="AutoShape 6">
              <a:extLst>
                <a:ext uri="{FF2B5EF4-FFF2-40B4-BE49-F238E27FC236}">
                  <a16:creationId xmlns:a16="http://schemas.microsoft.com/office/drawing/2014/main" id="{10A9C3D7-7C45-26AA-A493-00F51B491FB4}"/>
                </a:ext>
              </a:extLst>
            </p:cNvPr>
            <p:cNvCxnSpPr>
              <a:cxnSpLocks noChangeShapeType="1"/>
            </p:cNvCxnSpPr>
            <p:nvPr/>
          </p:nvCxnSpPr>
          <p:spPr bwMode="auto">
            <a:xfrm flipV="1">
              <a:off x="965706" y="3209495"/>
              <a:ext cx="0" cy="2829292"/>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5" name="AutoShape 7">
              <a:extLst>
                <a:ext uri="{FF2B5EF4-FFF2-40B4-BE49-F238E27FC236}">
                  <a16:creationId xmlns:a16="http://schemas.microsoft.com/office/drawing/2014/main" id="{56980384-B37D-6B31-FDBF-ABAA7B1D39C4}"/>
                </a:ext>
              </a:extLst>
            </p:cNvPr>
            <p:cNvCxnSpPr>
              <a:cxnSpLocks noChangeShapeType="1"/>
            </p:cNvCxnSpPr>
            <p:nvPr/>
          </p:nvCxnSpPr>
          <p:spPr bwMode="auto">
            <a:xfrm flipH="1" flipV="1">
              <a:off x="2797362" y="4127742"/>
              <a:ext cx="0" cy="2020143"/>
            </a:xfrm>
            <a:prstGeom prst="straightConnector1">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88" name="AutoShape 8">
              <a:extLst>
                <a:ext uri="{FF2B5EF4-FFF2-40B4-BE49-F238E27FC236}">
                  <a16:creationId xmlns:a16="http://schemas.microsoft.com/office/drawing/2014/main" id="{40CD73A2-F412-AF87-A289-D178840F9832}"/>
                </a:ext>
              </a:extLst>
            </p:cNvPr>
            <p:cNvCxnSpPr>
              <a:cxnSpLocks noChangeShapeType="1"/>
            </p:cNvCxnSpPr>
            <p:nvPr/>
          </p:nvCxnSpPr>
          <p:spPr bwMode="auto">
            <a:xfrm>
              <a:off x="897217" y="4675053"/>
              <a:ext cx="1922975"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092" name="Text Box 15">
              <a:extLst>
                <a:ext uri="{FF2B5EF4-FFF2-40B4-BE49-F238E27FC236}">
                  <a16:creationId xmlns:a16="http://schemas.microsoft.com/office/drawing/2014/main" id="{55D5B306-B32F-997F-D43C-AF038918ECFB}"/>
                </a:ext>
              </a:extLst>
            </p:cNvPr>
            <p:cNvSpPr txBox="1">
              <a:spLocks noChangeArrowheads="1"/>
            </p:cNvSpPr>
            <p:nvPr/>
          </p:nvSpPr>
          <p:spPr bwMode="auto">
            <a:xfrm>
              <a:off x="2820191"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Radiation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93" name="Text Box 17">
              <a:extLst>
                <a:ext uri="{FF2B5EF4-FFF2-40B4-BE49-F238E27FC236}">
                  <a16:creationId xmlns:a16="http://schemas.microsoft.com/office/drawing/2014/main" id="{30FADB5A-DA8D-E409-1670-83937FF69BAB}"/>
                </a:ext>
              </a:extLst>
            </p:cNvPr>
            <p:cNvSpPr txBox="1">
              <a:spLocks noChangeArrowheads="1"/>
            </p:cNvSpPr>
            <p:nvPr/>
          </p:nvSpPr>
          <p:spPr bwMode="auto">
            <a:xfrm>
              <a:off x="1525915"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Inflation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94" name="Picture 31">
              <a:extLst>
                <a:ext uri="{FF2B5EF4-FFF2-40B4-BE49-F238E27FC236}">
                  <a16:creationId xmlns:a16="http://schemas.microsoft.com/office/drawing/2014/main" id="{A67608B7-89C6-C20F-CE3F-C5E58985A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2" y="5211455"/>
              <a:ext cx="307325" cy="2400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095" name="AutoShape 33">
              <a:extLst>
                <a:ext uri="{FF2B5EF4-FFF2-40B4-BE49-F238E27FC236}">
                  <a16:creationId xmlns:a16="http://schemas.microsoft.com/office/drawing/2014/main" id="{72B049C8-E7D0-252D-F040-07FC17F3CC77}"/>
                </a:ext>
              </a:extLst>
            </p:cNvPr>
            <p:cNvCxnSpPr>
              <a:cxnSpLocks noChangeShapeType="1"/>
            </p:cNvCxnSpPr>
            <p:nvPr/>
          </p:nvCxnSpPr>
          <p:spPr bwMode="auto">
            <a:xfrm flipV="1">
              <a:off x="907753" y="5273278"/>
              <a:ext cx="57952"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096" name="Picture 34">
              <a:extLst>
                <a:ext uri="{FF2B5EF4-FFF2-40B4-BE49-F238E27FC236}">
                  <a16:creationId xmlns:a16="http://schemas.microsoft.com/office/drawing/2014/main" id="{2FE4164B-1338-1416-FBF4-4B598B6FF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0206"/>
            <a:stretch>
              <a:fillRect/>
            </a:stretch>
          </p:blipFill>
          <p:spPr bwMode="auto">
            <a:xfrm>
              <a:off x="2504086" y="6156977"/>
              <a:ext cx="598845" cy="21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097" name="AutoShape 43">
              <a:extLst>
                <a:ext uri="{FF2B5EF4-FFF2-40B4-BE49-F238E27FC236}">
                  <a16:creationId xmlns:a16="http://schemas.microsoft.com/office/drawing/2014/main" id="{A1940AE9-CF40-882B-49EC-B91D6DAEC1BD}"/>
                </a:ext>
              </a:extLst>
            </p:cNvPr>
            <p:cNvCxnSpPr>
              <a:cxnSpLocks noChangeShapeType="1"/>
            </p:cNvCxnSpPr>
            <p:nvPr/>
          </p:nvCxnSpPr>
          <p:spPr bwMode="auto">
            <a:xfrm flipV="1">
              <a:off x="895460" y="5045989"/>
              <a:ext cx="57953"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99" name="AutoShape 9">
              <a:extLst>
                <a:ext uri="{FF2B5EF4-FFF2-40B4-BE49-F238E27FC236}">
                  <a16:creationId xmlns:a16="http://schemas.microsoft.com/office/drawing/2014/main" id="{E554DAF4-B6B5-BBF3-16E3-4F938280C1AD}"/>
                </a:ext>
              </a:extLst>
            </p:cNvPr>
            <p:cNvCxnSpPr>
              <a:cxnSpLocks noChangeShapeType="1"/>
            </p:cNvCxnSpPr>
            <p:nvPr/>
          </p:nvCxnSpPr>
          <p:spPr bwMode="auto">
            <a:xfrm flipV="1">
              <a:off x="2811411" y="3597032"/>
              <a:ext cx="797289" cy="1074385"/>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cxnSp>
        <p:nvCxnSpPr>
          <p:cNvPr id="2101" name="AutoShape 11">
            <a:extLst>
              <a:ext uri="{FF2B5EF4-FFF2-40B4-BE49-F238E27FC236}">
                <a16:creationId xmlns:a16="http://schemas.microsoft.com/office/drawing/2014/main" id="{0FCF4145-3EB5-8A7B-98D2-52DCE7A15A8F}"/>
              </a:ext>
            </a:extLst>
          </p:cNvPr>
          <p:cNvCxnSpPr>
            <a:cxnSpLocks noChangeShapeType="1"/>
          </p:cNvCxnSpPr>
          <p:nvPr/>
        </p:nvCxnSpPr>
        <p:spPr bwMode="auto">
          <a:xfrm flipV="1">
            <a:off x="953413" y="5222365"/>
            <a:ext cx="117069" cy="69606"/>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F5BC359-ED59-CD06-DA2D-EAB73E28A88B}"/>
                  </a:ext>
                </a:extLst>
              </p:cNvPr>
              <p:cNvSpPr txBox="1"/>
              <p:nvPr/>
            </p:nvSpPr>
            <p:spPr>
              <a:xfrm>
                <a:off x="9743038" y="1488400"/>
                <a:ext cx="4662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4000" b="0" i="1" smtClean="0">
                          <a:solidFill>
                            <a:srgbClr val="FF0000"/>
                          </a:solidFill>
                          <a:latin typeface="Cambria Math" panose="02040503050406030204" pitchFamily="18" charset="0"/>
                          <a:ea typeface="Cambria Math" panose="02040503050406030204" pitchFamily="18" charset="0"/>
                        </a:rPr>
                        <m:t>𝜙</m:t>
                      </m:r>
                    </m:oMath>
                  </m:oMathPara>
                </a14:m>
                <a:endParaRPr lang="en-US" sz="3200">
                  <a:solidFill>
                    <a:srgbClr val="FF0000"/>
                  </a:solidFill>
                </a:endParaRPr>
              </a:p>
            </p:txBody>
          </p:sp>
        </mc:Choice>
        <mc:Fallback xmlns="">
          <p:sp>
            <p:nvSpPr>
              <p:cNvPr id="3" name="TextBox 2">
                <a:extLst>
                  <a:ext uri="{FF2B5EF4-FFF2-40B4-BE49-F238E27FC236}">
                    <a16:creationId xmlns:a16="http://schemas.microsoft.com/office/drawing/2014/main" id="{EF5BC359-ED59-CD06-DA2D-EAB73E28A88B}"/>
                  </a:ext>
                </a:extLst>
              </p:cNvPr>
              <p:cNvSpPr txBox="1">
                <a:spLocks noRot="1" noChangeAspect="1" noMove="1" noResize="1" noEditPoints="1" noAdjustHandles="1" noChangeArrowheads="1" noChangeShapeType="1" noTextEdit="1"/>
              </p:cNvSpPr>
              <p:nvPr/>
            </p:nvSpPr>
            <p:spPr>
              <a:xfrm>
                <a:off x="9743038" y="1488400"/>
                <a:ext cx="466281" cy="615553"/>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0AD8798-51A5-F27F-CCB6-A2A5290E8EAD}"/>
              </a:ext>
            </a:extLst>
          </p:cNvPr>
          <p:cNvSpPr txBox="1"/>
          <p:nvPr/>
        </p:nvSpPr>
        <p:spPr>
          <a:xfrm>
            <a:off x="6936047" y="3476089"/>
            <a:ext cx="3603105" cy="1815882"/>
          </a:xfrm>
          <a:prstGeom prst="rect">
            <a:avLst/>
          </a:prstGeom>
          <a:noFill/>
        </p:spPr>
        <p:txBody>
          <a:bodyPr wrap="square">
            <a:spAutoFit/>
          </a:bodyPr>
          <a:lstStyle/>
          <a:p>
            <a:pPr>
              <a:buNone/>
            </a:pPr>
            <a:r>
              <a:rPr lang="en-GB" sz="1600">
                <a:solidFill>
                  <a:srgbClr val="000000"/>
                </a:solidFill>
                <a:effectLst/>
                <a:latin typeface="Helvetica" pitchFamily="2" charset="0"/>
              </a:rPr>
              <a:t>Quantum fluctuations in the fields present during inflation (in its most minimal form, just the spacetime-metric field, and a scalar field called the </a:t>
            </a:r>
            <a:r>
              <a:rPr lang="en-GB" sz="1600" err="1">
                <a:solidFill>
                  <a:srgbClr val="000000"/>
                </a:solidFill>
                <a:effectLst/>
                <a:latin typeface="Helvetica" pitchFamily="2" charset="0"/>
              </a:rPr>
              <a:t>inflaton</a:t>
            </a:r>
            <a:r>
              <a:rPr lang="en-GB" sz="1600">
                <a:solidFill>
                  <a:srgbClr val="000000"/>
                </a:solidFill>
                <a:effectLst/>
                <a:latin typeface="Helvetica" pitchFamily="2" charset="0"/>
              </a:rPr>
              <a:t>) get stretched by the exponential expansion to cosmological distances. </a:t>
            </a:r>
            <a:endParaRPr lang="el-GR" sz="1600">
              <a:solidFill>
                <a:srgbClr val="000000"/>
              </a:solidFill>
              <a:effectLst/>
              <a:latin typeface="Helvetica" pitchFamily="2" charset="0"/>
            </a:endParaRPr>
          </a:p>
        </p:txBody>
      </p:sp>
    </p:spTree>
    <p:extLst>
      <p:ext uri="{BB962C8B-B14F-4D97-AF65-F5344CB8AC3E}">
        <p14:creationId xmlns:p14="http://schemas.microsoft.com/office/powerpoint/2010/main" val="1337391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6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068"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674E-7AE2-F758-B550-F9E16C46E742}"/>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AF1C5927-4470-C0B4-A52D-A15B5C6F8123}"/>
              </a:ext>
            </a:extLst>
          </p:cNvPr>
          <p:cNvPicPr>
            <a:picLocks noChangeAspect="1"/>
          </p:cNvPicPr>
          <p:nvPr/>
        </p:nvPicPr>
        <p:blipFill>
          <a:blip r:embed="rId2"/>
          <a:stretch>
            <a:fillRect/>
          </a:stretch>
        </p:blipFill>
        <p:spPr>
          <a:xfrm>
            <a:off x="4492792" y="3111724"/>
            <a:ext cx="2247642" cy="1092480"/>
          </a:xfrm>
          <a:prstGeom prst="rect">
            <a:avLst/>
          </a:prstGeom>
        </p:spPr>
      </p:pic>
      <p:pic>
        <p:nvPicPr>
          <p:cNvPr id="21" name="Picture 20">
            <a:extLst>
              <a:ext uri="{FF2B5EF4-FFF2-40B4-BE49-F238E27FC236}">
                <a16:creationId xmlns:a16="http://schemas.microsoft.com/office/drawing/2014/main" id="{CAF7E1D5-3BD5-CAD4-11F3-E2AB8021C360}"/>
              </a:ext>
            </a:extLst>
          </p:cNvPr>
          <p:cNvPicPr>
            <a:picLocks noChangeAspect="1"/>
          </p:cNvPicPr>
          <p:nvPr/>
        </p:nvPicPr>
        <p:blipFill>
          <a:blip r:embed="rId3"/>
          <a:srcRect l="2993" t="32746" r="80037" b="2643"/>
          <a:stretch/>
        </p:blipFill>
        <p:spPr>
          <a:xfrm>
            <a:off x="6607925" y="6177968"/>
            <a:ext cx="617791" cy="553998"/>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A787D46-29A3-A387-182E-B2947B997730}"/>
                  </a:ext>
                </a:extLst>
              </p:cNvPr>
              <p:cNvSpPr txBox="1"/>
              <p:nvPr/>
            </p:nvSpPr>
            <p:spPr>
              <a:xfrm>
                <a:off x="6535223" y="1049688"/>
                <a:ext cx="5351977" cy="830997"/>
              </a:xfrm>
              <a:prstGeom prst="rect">
                <a:avLst/>
              </a:prstGeom>
              <a:noFill/>
            </p:spPr>
            <p:txBody>
              <a:bodyPr wrap="square" rtlCol="0">
                <a:spAutoFit/>
              </a:bodyPr>
              <a:lstStyle/>
              <a:p>
                <a:r>
                  <a:rPr lang="en-US" sz="2400" dirty="0"/>
                  <a:t>Average # of soft gravitons </a:t>
                </a:r>
              </a:p>
              <a:p>
                <a:r>
                  <a:rPr lang="en-US" sz="2400" dirty="0"/>
                  <a:t>(gravitational field) radiated through </a:t>
                </a:r>
                <a14:m>
                  <m:oMath xmlns:m="http://schemas.openxmlformats.org/officeDocument/2006/math">
                    <m:sSup>
                      <m:sSupPr>
                        <m:ctrlPr>
                          <a:rPr lang="en-US" sz="2400" i="1" smtClean="0">
                            <a:latin typeface="Cambria Math" panose="02040503050406030204" pitchFamily="18" charset="0"/>
                          </a:rPr>
                        </m:ctrlPr>
                      </m:sSupPr>
                      <m:e>
                        <m:r>
                          <a:rPr lang="es-ES" sz="2400" b="0" i="1" smtClean="0">
                            <a:latin typeface="Cambria Math" panose="02040503050406030204" pitchFamily="18" charset="0"/>
                          </a:rPr>
                          <m:t>𝐻</m:t>
                        </m:r>
                      </m:e>
                      <m:sup>
                        <m:r>
                          <a:rPr lang="es-ES" sz="2400" b="0" i="1" smtClean="0">
                            <a:latin typeface="Cambria Math" panose="02040503050406030204" pitchFamily="18" charset="0"/>
                          </a:rPr>
                          <m:t>+</m:t>
                        </m:r>
                      </m:sup>
                    </m:sSup>
                  </m:oMath>
                </a14:m>
                <a:endParaRPr lang="en-US" sz="1100" i="1" dirty="0"/>
              </a:p>
            </p:txBody>
          </p:sp>
        </mc:Choice>
        <mc:Fallback xmlns="">
          <p:sp>
            <p:nvSpPr>
              <p:cNvPr id="29" name="TextBox 28">
                <a:extLst>
                  <a:ext uri="{FF2B5EF4-FFF2-40B4-BE49-F238E27FC236}">
                    <a16:creationId xmlns:a16="http://schemas.microsoft.com/office/drawing/2014/main" id="{FA787D46-29A3-A387-182E-B2947B997730}"/>
                  </a:ext>
                </a:extLst>
              </p:cNvPr>
              <p:cNvSpPr txBox="1">
                <a:spLocks noRot="1" noChangeAspect="1" noMove="1" noResize="1" noEditPoints="1" noAdjustHandles="1" noChangeArrowheads="1" noChangeShapeType="1" noTextEdit="1"/>
              </p:cNvSpPr>
              <p:nvPr/>
            </p:nvSpPr>
            <p:spPr>
              <a:xfrm>
                <a:off x="6535223" y="1049688"/>
                <a:ext cx="5351977" cy="830997"/>
              </a:xfrm>
              <a:prstGeom prst="rect">
                <a:avLst/>
              </a:prstGeom>
              <a:blipFill>
                <a:blip r:embed="rId4"/>
                <a:stretch>
                  <a:fillRect l="-1891" t="-5970" b="-14925"/>
                </a:stretch>
              </a:blipFill>
            </p:spPr>
            <p:txBody>
              <a:bodyPr/>
              <a:lstStyle/>
              <a:p>
                <a:r>
                  <a:rPr lang="en-IT">
                    <a:noFill/>
                  </a:rPr>
                  <a:t> </a:t>
                </a:r>
              </a:p>
            </p:txBody>
          </p:sp>
        </mc:Fallback>
      </mc:AlternateContent>
      <p:pic>
        <p:nvPicPr>
          <p:cNvPr id="1035" name="Picture 1034">
            <a:extLst>
              <a:ext uri="{FF2B5EF4-FFF2-40B4-BE49-F238E27FC236}">
                <a16:creationId xmlns:a16="http://schemas.microsoft.com/office/drawing/2014/main" id="{47512C71-9355-B99A-55A4-48434AD9078C}"/>
              </a:ext>
            </a:extLst>
          </p:cNvPr>
          <p:cNvPicPr>
            <a:picLocks noChangeAspect="1"/>
          </p:cNvPicPr>
          <p:nvPr/>
        </p:nvPicPr>
        <p:blipFill>
          <a:blip r:embed="rId5"/>
          <a:stretch>
            <a:fillRect/>
          </a:stretch>
        </p:blipFill>
        <p:spPr>
          <a:xfrm>
            <a:off x="8053673" y="5751971"/>
            <a:ext cx="3435179" cy="647647"/>
          </a:xfrm>
          <a:prstGeom prst="rect">
            <a:avLst/>
          </a:prstGeom>
        </p:spPr>
      </p:pic>
      <p:pic>
        <p:nvPicPr>
          <p:cNvPr id="23" name="Picture 22">
            <a:extLst>
              <a:ext uri="{FF2B5EF4-FFF2-40B4-BE49-F238E27FC236}">
                <a16:creationId xmlns:a16="http://schemas.microsoft.com/office/drawing/2014/main" id="{B30D1AB4-7FCC-56E7-9F6C-0CE5E137ED45}"/>
              </a:ext>
            </a:extLst>
          </p:cNvPr>
          <p:cNvPicPr>
            <a:picLocks noChangeAspect="1"/>
          </p:cNvPicPr>
          <p:nvPr/>
        </p:nvPicPr>
        <p:blipFill>
          <a:blip r:embed="rId3"/>
          <a:stretch>
            <a:fillRect/>
          </a:stretch>
        </p:blipFill>
        <p:spPr>
          <a:xfrm>
            <a:off x="703148" y="986283"/>
            <a:ext cx="3640328" cy="857432"/>
          </a:xfrm>
          <a:prstGeom prst="rect">
            <a:avLst/>
          </a:prstGeom>
        </p:spPr>
      </p:pic>
      <p:pic>
        <p:nvPicPr>
          <p:cNvPr id="27" name="Picture 26">
            <a:extLst>
              <a:ext uri="{FF2B5EF4-FFF2-40B4-BE49-F238E27FC236}">
                <a16:creationId xmlns:a16="http://schemas.microsoft.com/office/drawing/2014/main" id="{627A1B74-F2F1-47A1-7E33-9B6574A9B6BF}"/>
              </a:ext>
            </a:extLst>
          </p:cNvPr>
          <p:cNvPicPr>
            <a:picLocks noChangeAspect="1"/>
          </p:cNvPicPr>
          <p:nvPr/>
        </p:nvPicPr>
        <p:blipFill>
          <a:blip r:embed="rId3"/>
          <a:srcRect l="77711" b="21918"/>
          <a:stretch/>
        </p:blipFill>
        <p:spPr>
          <a:xfrm>
            <a:off x="5409676" y="1014092"/>
            <a:ext cx="879112" cy="725363"/>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798B103-2A74-2A56-5DA6-ABC44561CEAC}"/>
                  </a:ext>
                </a:extLst>
              </p:cNvPr>
              <p:cNvSpPr txBox="1"/>
              <p:nvPr/>
            </p:nvSpPr>
            <p:spPr>
              <a:xfrm>
                <a:off x="6096000" y="1146611"/>
                <a:ext cx="439223"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ea typeface="Cambria Math" panose="02040503050406030204" pitchFamily="18" charset="0"/>
                        </a:rPr>
                        <m:t>≡</m:t>
                      </m:r>
                    </m:oMath>
                  </m:oMathPara>
                </a14:m>
                <a:endParaRPr lang="en-US" sz="2000"/>
              </a:p>
            </p:txBody>
          </p:sp>
        </mc:Choice>
        <mc:Fallback xmlns="">
          <p:sp>
            <p:nvSpPr>
              <p:cNvPr id="28" name="TextBox 27">
                <a:extLst>
                  <a:ext uri="{FF2B5EF4-FFF2-40B4-BE49-F238E27FC236}">
                    <a16:creationId xmlns:a16="http://schemas.microsoft.com/office/drawing/2014/main" id="{8798B103-2A74-2A56-5DA6-ABC44561CEAC}"/>
                  </a:ext>
                </a:extLst>
              </p:cNvPr>
              <p:cNvSpPr txBox="1">
                <a:spLocks noRot="1" noChangeAspect="1" noMove="1" noResize="1" noEditPoints="1" noAdjustHandles="1" noChangeArrowheads="1" noChangeShapeType="1" noTextEdit="1"/>
              </p:cNvSpPr>
              <p:nvPr/>
            </p:nvSpPr>
            <p:spPr>
              <a:xfrm>
                <a:off x="6096000" y="1146611"/>
                <a:ext cx="439223" cy="553998"/>
              </a:xfrm>
              <a:prstGeom prst="rect">
                <a:avLst/>
              </a:prstGeom>
              <a:blipFill>
                <a:blip r:embed="rId6"/>
                <a:stretch>
                  <a:fillRect l="-17143" r="-17143"/>
                </a:stretch>
              </a:blipFill>
            </p:spPr>
            <p:txBody>
              <a:bodyPr/>
              <a:lstStyle/>
              <a:p>
                <a:r>
                  <a:rPr lang="en-IT">
                    <a:noFill/>
                  </a:rPr>
                  <a:t> </a:t>
                </a:r>
              </a:p>
            </p:txBody>
          </p:sp>
        </mc:Fallback>
      </mc:AlternateContent>
      <p:graphicFrame>
        <p:nvGraphicFramePr>
          <p:cNvPr id="7" name="Table 6">
            <a:extLst>
              <a:ext uri="{FF2B5EF4-FFF2-40B4-BE49-F238E27FC236}">
                <a16:creationId xmlns:a16="http://schemas.microsoft.com/office/drawing/2014/main" id="{054420B1-0560-3EB3-61F3-A3BBCFE0923A}"/>
              </a:ext>
            </a:extLst>
          </p:cNvPr>
          <p:cNvGraphicFramePr>
            <a:graphicFrameLocks noGrp="1"/>
          </p:cNvGraphicFramePr>
          <p:nvPr>
            <p:extLst>
              <p:ext uri="{D42A27DB-BD31-4B8C-83A1-F6EECF244321}">
                <p14:modId xmlns:p14="http://schemas.microsoft.com/office/powerpoint/2010/main" val="3122102426"/>
              </p:ext>
            </p:extLst>
          </p:nvPr>
        </p:nvGraphicFramePr>
        <p:xfrm>
          <a:off x="571185" y="2176650"/>
          <a:ext cx="11488852" cy="1105513"/>
        </p:xfrm>
        <a:graphic>
          <a:graphicData uri="http://schemas.openxmlformats.org/drawingml/2006/table">
            <a:tbl>
              <a:tblPr/>
              <a:tblGrid>
                <a:gridCol w="11488852">
                  <a:extLst>
                    <a:ext uri="{9D8B030D-6E8A-4147-A177-3AD203B41FA5}">
                      <a16:colId xmlns:a16="http://schemas.microsoft.com/office/drawing/2014/main" val="2994056413"/>
                    </a:ext>
                  </a:extLst>
                </a:gridCol>
              </a:tblGrid>
              <a:tr h="1105513">
                <a:tc>
                  <a:txBody>
                    <a:bodyPr/>
                    <a:lstStyle/>
                    <a:p>
                      <a:pPr marL="457200" indent="-457200" fontAlgn="t">
                        <a:buFont typeface="Arial" panose="020B0604020202020204" pitchFamily="34" charset="0"/>
                        <a:buChar char="•"/>
                      </a:pPr>
                      <a:r>
                        <a:rPr lang="en-US" sz="2800" b="0" u="none" dirty="0">
                          <a:effectLst/>
                        </a:rPr>
                        <a:t>It is shown that this same result applies to </a:t>
                      </a:r>
                      <a:r>
                        <a:rPr lang="en-US" sz="2800" b="1" u="none" dirty="0">
                          <a:effectLst/>
                        </a:rPr>
                        <a:t>Killing horizons</a:t>
                      </a:r>
                    </a:p>
                  </a:txBody>
                  <a:tcPr marR="41275">
                    <a:lnL>
                      <a:noFill/>
                    </a:lnL>
                    <a:lnR>
                      <a:noFill/>
                    </a:lnR>
                    <a:lnT>
                      <a:noFill/>
                    </a:lnT>
                    <a:lnB>
                      <a:noFill/>
                    </a:lnB>
                    <a:solidFill>
                      <a:srgbClr val="FFFFFF"/>
                    </a:solidFill>
                  </a:tcPr>
                </a:tc>
                <a:extLst>
                  <a:ext uri="{0D108BD9-81ED-4DB2-BD59-A6C34878D82A}">
                    <a16:rowId xmlns:a16="http://schemas.microsoft.com/office/drawing/2014/main" val="3551359102"/>
                  </a:ext>
                </a:extLst>
              </a:tr>
            </a:tbl>
          </a:graphicData>
        </a:graphic>
      </p:graphicFrame>
      <p:graphicFrame>
        <p:nvGraphicFramePr>
          <p:cNvPr id="8" name="Table 7">
            <a:extLst>
              <a:ext uri="{FF2B5EF4-FFF2-40B4-BE49-F238E27FC236}">
                <a16:creationId xmlns:a16="http://schemas.microsoft.com/office/drawing/2014/main" id="{AF005D82-43FC-4123-B740-02D9E021663E}"/>
              </a:ext>
            </a:extLst>
          </p:cNvPr>
          <p:cNvGraphicFramePr>
            <a:graphicFrameLocks noGrp="1"/>
          </p:cNvGraphicFramePr>
          <p:nvPr/>
        </p:nvGraphicFramePr>
        <p:xfrm>
          <a:off x="703148" y="4160125"/>
          <a:ext cx="11488852" cy="1371600"/>
        </p:xfrm>
        <a:graphic>
          <a:graphicData uri="http://schemas.openxmlformats.org/drawingml/2006/table">
            <a:tbl>
              <a:tblPr/>
              <a:tblGrid>
                <a:gridCol w="11488852">
                  <a:extLst>
                    <a:ext uri="{9D8B030D-6E8A-4147-A177-3AD203B41FA5}">
                      <a16:colId xmlns:a16="http://schemas.microsoft.com/office/drawing/2014/main" val="2994056413"/>
                    </a:ext>
                  </a:extLst>
                </a:gridCol>
              </a:tblGrid>
              <a:tr h="1105513">
                <a:tc>
                  <a:txBody>
                    <a:bodyPr/>
                    <a:lstStyle/>
                    <a:p>
                      <a:pPr marL="457200" indent="-457200" fontAlgn="t">
                        <a:buFont typeface="Arial" panose="020B0604020202020204" pitchFamily="34" charset="0"/>
                        <a:buChar char="•"/>
                      </a:pPr>
                      <a:r>
                        <a:rPr lang="en-US" sz="2800" b="0" u="none">
                          <a:effectLst/>
                        </a:rPr>
                        <a:t>The cosmological horizon of de Sitter is a Killing horizon</a:t>
                      </a:r>
                      <a:r>
                        <a:rPr lang="en-US" sz="2800" b="1" u="none">
                          <a:effectLst/>
                        </a:rPr>
                        <a:t> </a:t>
                      </a:r>
                      <a:r>
                        <a:rPr lang="en-US" sz="2800" b="0" u="none">
                          <a:effectLst/>
                        </a:rPr>
                        <a:t>– we take the </a:t>
                      </a:r>
                      <a:r>
                        <a:rPr lang="en-US" sz="2800" b="1" u="none">
                          <a:effectLst/>
                        </a:rPr>
                        <a:t>cosmological horizon </a:t>
                      </a:r>
                      <a:r>
                        <a:rPr lang="en-US" sz="2800" b="0" u="none">
                          <a:effectLst/>
                        </a:rPr>
                        <a:t>to</a:t>
                      </a:r>
                      <a:r>
                        <a:rPr lang="en-US" sz="2800" b="1" u="none">
                          <a:effectLst/>
                        </a:rPr>
                        <a:t> perform the measure </a:t>
                      </a:r>
                      <a:r>
                        <a:rPr lang="en-US" sz="2800" b="0" u="none">
                          <a:effectLst/>
                        </a:rPr>
                        <a:t>and</a:t>
                      </a:r>
                      <a:r>
                        <a:rPr lang="en-US" sz="2800" b="1" u="none">
                          <a:effectLst/>
                        </a:rPr>
                        <a:t> induce a collapse </a:t>
                      </a:r>
                      <a:endParaRPr lang="en-US" sz="2800" b="0" u="none">
                        <a:effectLst/>
                      </a:endParaRPr>
                    </a:p>
                  </a:txBody>
                  <a:tcPr marR="41275">
                    <a:lnL>
                      <a:noFill/>
                    </a:lnL>
                    <a:lnR>
                      <a:noFill/>
                    </a:lnR>
                    <a:lnT>
                      <a:noFill/>
                    </a:lnT>
                    <a:lnB>
                      <a:noFill/>
                    </a:lnB>
                    <a:solidFill>
                      <a:srgbClr val="FFFFFF"/>
                    </a:solidFill>
                  </a:tcPr>
                </a:tc>
                <a:extLst>
                  <a:ext uri="{0D108BD9-81ED-4DB2-BD59-A6C34878D82A}">
                    <a16:rowId xmlns:a16="http://schemas.microsoft.com/office/drawing/2014/main" val="3551359102"/>
                  </a:ext>
                </a:extLst>
              </a:tr>
            </a:tbl>
          </a:graphicData>
        </a:graphic>
      </p:graphicFrame>
      <p:pic>
        <p:nvPicPr>
          <p:cNvPr id="11" name="Picture 10">
            <a:extLst>
              <a:ext uri="{FF2B5EF4-FFF2-40B4-BE49-F238E27FC236}">
                <a16:creationId xmlns:a16="http://schemas.microsoft.com/office/drawing/2014/main" id="{C9D26EEA-C276-552A-373F-E90A6407D7B6}"/>
              </a:ext>
            </a:extLst>
          </p:cNvPr>
          <p:cNvPicPr>
            <a:picLocks noChangeAspect="1"/>
          </p:cNvPicPr>
          <p:nvPr/>
        </p:nvPicPr>
        <p:blipFill>
          <a:blip r:embed="rId7"/>
          <a:stretch>
            <a:fillRect/>
          </a:stretch>
        </p:blipFill>
        <p:spPr>
          <a:xfrm>
            <a:off x="703148" y="5751971"/>
            <a:ext cx="5188391" cy="675617"/>
          </a:xfrm>
          <a:prstGeom prst="rect">
            <a:avLst/>
          </a:prstGeom>
        </p:spPr>
      </p:pic>
      <p:sp>
        <p:nvSpPr>
          <p:cNvPr id="12" name="Arrow: Right 11">
            <a:extLst>
              <a:ext uri="{FF2B5EF4-FFF2-40B4-BE49-F238E27FC236}">
                <a16:creationId xmlns:a16="http://schemas.microsoft.com/office/drawing/2014/main" id="{C2A0199A-E06C-A213-19C1-F3703430FB0F}"/>
              </a:ext>
            </a:extLst>
          </p:cNvPr>
          <p:cNvSpPr/>
          <p:nvPr/>
        </p:nvSpPr>
        <p:spPr>
          <a:xfrm>
            <a:off x="6096000" y="5906661"/>
            <a:ext cx="1676400" cy="32817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40C928E-B8DE-315B-932A-D53E485A4948}"/>
                  </a:ext>
                </a:extLst>
              </p:cNvPr>
              <p:cNvSpPr txBox="1"/>
              <p:nvPr/>
            </p:nvSpPr>
            <p:spPr>
              <a:xfrm>
                <a:off x="6607925" y="5410103"/>
                <a:ext cx="65255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s-ES" sz="3600" b="0" i="1" smtClean="0">
                              <a:latin typeface="Cambria Math" panose="02040503050406030204" pitchFamily="18" charset="0"/>
                            </a:rPr>
                            <m:t>𝐻</m:t>
                          </m:r>
                        </m:e>
                        <m:sub>
                          <m:r>
                            <m:rPr>
                              <m:sty m:val="p"/>
                            </m:rPr>
                            <a:rPr lang="el-GR" sz="3600" i="1" smtClean="0">
                              <a:latin typeface="Cambria Math" panose="02040503050406030204" pitchFamily="18" charset="0"/>
                              <a:ea typeface="Cambria Math" panose="02040503050406030204" pitchFamily="18" charset="0"/>
                            </a:rPr>
                            <m:t>Λ</m:t>
                          </m:r>
                        </m:sub>
                      </m:sSub>
                    </m:oMath>
                  </m:oMathPara>
                </a14:m>
                <a:endParaRPr lang="en-US" sz="2000"/>
              </a:p>
            </p:txBody>
          </p:sp>
        </mc:Choice>
        <mc:Fallback xmlns="">
          <p:sp>
            <p:nvSpPr>
              <p:cNvPr id="20" name="TextBox 19">
                <a:extLst>
                  <a:ext uri="{FF2B5EF4-FFF2-40B4-BE49-F238E27FC236}">
                    <a16:creationId xmlns:a16="http://schemas.microsoft.com/office/drawing/2014/main" id="{05034824-A8CA-FA5D-6BFD-CBB9ACA7D6B4}"/>
                  </a:ext>
                </a:extLst>
              </p:cNvPr>
              <p:cNvSpPr txBox="1">
                <a:spLocks noRot="1" noChangeAspect="1" noMove="1" noResize="1" noEditPoints="1" noAdjustHandles="1" noChangeArrowheads="1" noChangeShapeType="1" noTextEdit="1"/>
              </p:cNvSpPr>
              <p:nvPr/>
            </p:nvSpPr>
            <p:spPr>
              <a:xfrm>
                <a:off x="6607925" y="5410103"/>
                <a:ext cx="652550" cy="553998"/>
              </a:xfrm>
              <a:prstGeom prst="rect">
                <a:avLst/>
              </a:prstGeom>
              <a:blipFill>
                <a:blip r:embed="rId8"/>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2CBCD00E-062A-B806-88FF-715EE212164F}"/>
              </a:ext>
            </a:extLst>
          </p:cNvPr>
          <p:cNvSpPr txBox="1"/>
          <p:nvPr/>
        </p:nvSpPr>
        <p:spPr>
          <a:xfrm>
            <a:off x="1071956" y="2620101"/>
            <a:ext cx="6543040" cy="369332"/>
          </a:xfrm>
          <a:prstGeom prst="rect">
            <a:avLst/>
          </a:prstGeom>
          <a:noFill/>
        </p:spPr>
        <p:txBody>
          <a:bodyPr wrap="square" rtlCol="0">
            <a:spAutoFit/>
          </a:bodyPr>
          <a:lstStyle/>
          <a:p>
            <a:r>
              <a:rPr lang="en-US" sz="1800" b="0" u="none" dirty="0">
                <a:solidFill>
                  <a:schemeClr val="accent4">
                    <a:lumMod val="50000"/>
                  </a:schemeClr>
                </a:solidFill>
                <a:effectLst/>
              </a:rPr>
              <a:t>[D.</a:t>
            </a:r>
            <a:r>
              <a:rPr lang="en-US" sz="1800" dirty="0">
                <a:solidFill>
                  <a:schemeClr val="accent4">
                    <a:lumMod val="50000"/>
                  </a:schemeClr>
                </a:solidFill>
              </a:rPr>
              <a:t> Danielson, G. </a:t>
            </a:r>
            <a:r>
              <a:rPr lang="en-US" sz="1800" dirty="0" err="1">
                <a:solidFill>
                  <a:schemeClr val="accent4">
                    <a:lumMod val="50000"/>
                  </a:schemeClr>
                </a:solidFill>
              </a:rPr>
              <a:t>Satishchandran</a:t>
            </a:r>
            <a:r>
              <a:rPr lang="en-US" sz="1800" dirty="0">
                <a:solidFill>
                  <a:schemeClr val="accent4">
                    <a:lumMod val="50000"/>
                  </a:schemeClr>
                </a:solidFill>
              </a:rPr>
              <a:t>, R. Wald</a:t>
            </a:r>
            <a:r>
              <a:rPr lang="en-US" sz="1800" b="0" u="none" dirty="0">
                <a:solidFill>
                  <a:schemeClr val="accent4">
                    <a:lumMod val="50000"/>
                  </a:schemeClr>
                </a:solidFill>
                <a:effectLst/>
              </a:rPr>
              <a:t>, arXiv:2301.00026]</a:t>
            </a:r>
            <a:endParaRPr lang="en-US" dirty="0">
              <a:solidFill>
                <a:schemeClr val="accent4">
                  <a:lumMod val="50000"/>
                </a:schemeClr>
              </a:solidFill>
            </a:endParaRPr>
          </a:p>
        </p:txBody>
      </p:sp>
      <p:sp>
        <p:nvSpPr>
          <p:cNvPr id="3" name="TextBox 2">
            <a:extLst>
              <a:ext uri="{FF2B5EF4-FFF2-40B4-BE49-F238E27FC236}">
                <a16:creationId xmlns:a16="http://schemas.microsoft.com/office/drawing/2014/main" id="{294D09F5-69EF-6612-7032-C21136669E59}"/>
              </a:ext>
            </a:extLst>
          </p:cNvPr>
          <p:cNvSpPr txBox="1"/>
          <p:nvPr/>
        </p:nvSpPr>
        <p:spPr>
          <a:xfrm>
            <a:off x="208254" y="74955"/>
            <a:ext cx="10849890" cy="646331"/>
          </a:xfrm>
          <a:prstGeom prst="rect">
            <a:avLst/>
          </a:prstGeom>
          <a:noFill/>
        </p:spPr>
        <p:txBody>
          <a:bodyPr wrap="square" rtlCol="0">
            <a:spAutoFit/>
          </a:bodyPr>
          <a:lstStyle/>
          <a:p>
            <a:r>
              <a:rPr lang="en-GB" sz="3600" dirty="0"/>
              <a:t>Decohere Quantum Superpositions:  </a:t>
            </a:r>
            <a:r>
              <a:rPr lang="en-IT" sz="3600" dirty="0"/>
              <a:t>Wald approach </a:t>
            </a:r>
          </a:p>
        </p:txBody>
      </p:sp>
    </p:spTree>
    <p:extLst>
      <p:ext uri="{BB962C8B-B14F-4D97-AF65-F5344CB8AC3E}">
        <p14:creationId xmlns:p14="http://schemas.microsoft.com/office/powerpoint/2010/main" val="3651144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6DB4E-F8A9-B19E-CC2F-070BD9213FF8}"/>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16892A48-29B5-FBC5-44FE-8A7A2A04A261}"/>
              </a:ext>
            </a:extLst>
          </p:cNvPr>
          <p:cNvPicPr>
            <a:picLocks noChangeAspect="1"/>
          </p:cNvPicPr>
          <p:nvPr/>
        </p:nvPicPr>
        <p:blipFill>
          <a:blip r:embed="rId2">
            <a:duotone>
              <a:prstClr val="black"/>
              <a:srgbClr val="DBF4E6">
                <a:tint val="45000"/>
                <a:satMod val="400000"/>
              </a:srgbClr>
            </a:duotone>
          </a:blip>
          <a:srcRect l="2993" t="32746" r="80037" b="2643"/>
          <a:stretch/>
        </p:blipFill>
        <p:spPr>
          <a:xfrm>
            <a:off x="7355340" y="3701419"/>
            <a:ext cx="617791" cy="553998"/>
          </a:xfrm>
          <a:prstGeom prst="rect">
            <a:avLst/>
          </a:prstGeom>
        </p:spPr>
      </p:pic>
      <p:pic>
        <p:nvPicPr>
          <p:cNvPr id="39" name="Picture 38">
            <a:extLst>
              <a:ext uri="{FF2B5EF4-FFF2-40B4-BE49-F238E27FC236}">
                <a16:creationId xmlns:a16="http://schemas.microsoft.com/office/drawing/2014/main" id="{206D9EB8-AE5F-7D4B-CBDE-1B8E37E90438}"/>
              </a:ext>
            </a:extLst>
          </p:cNvPr>
          <p:cNvPicPr>
            <a:picLocks noChangeAspect="1"/>
          </p:cNvPicPr>
          <p:nvPr/>
        </p:nvPicPr>
        <p:blipFill>
          <a:blip r:embed="rId3"/>
          <a:stretch>
            <a:fillRect/>
          </a:stretch>
        </p:blipFill>
        <p:spPr>
          <a:xfrm>
            <a:off x="273847" y="3921897"/>
            <a:ext cx="3129280" cy="407486"/>
          </a:xfrm>
          <a:prstGeom prst="rect">
            <a:avLst/>
          </a:prstGeom>
        </p:spPr>
      </p:pic>
      <p:pic>
        <p:nvPicPr>
          <p:cNvPr id="38" name="Picture 37" descr="A black line with a long black line&#10;&#10;Description automatically generated with medium confidence">
            <a:extLst>
              <a:ext uri="{FF2B5EF4-FFF2-40B4-BE49-F238E27FC236}">
                <a16:creationId xmlns:a16="http://schemas.microsoft.com/office/drawing/2014/main" id="{1534AAD4-6074-85F2-8A76-3C0137EEB29A}"/>
              </a:ext>
            </a:extLst>
          </p:cNvPr>
          <p:cNvPicPr>
            <a:picLocks noChangeAspect="1"/>
          </p:cNvPicPr>
          <p:nvPr/>
        </p:nvPicPr>
        <p:blipFill>
          <a:blip r:embed="rId4">
            <a:extLst>
              <a:ext uri="{28A0092B-C50C-407E-A947-70E740481C1C}">
                <a14:useLocalDpi xmlns:a14="http://schemas.microsoft.com/office/drawing/2010/main" val="0"/>
              </a:ext>
            </a:extLst>
          </a:blip>
          <a:srcRect r="30125"/>
          <a:stretch/>
        </p:blipFill>
        <p:spPr>
          <a:xfrm>
            <a:off x="1848288" y="3291881"/>
            <a:ext cx="967613" cy="737273"/>
          </a:xfrm>
          <a:prstGeom prst="rect">
            <a:avLst/>
          </a:prstGeom>
        </p:spPr>
      </p:pic>
      <p:pic>
        <p:nvPicPr>
          <p:cNvPr id="54" name="Picture 53">
            <a:extLst>
              <a:ext uri="{FF2B5EF4-FFF2-40B4-BE49-F238E27FC236}">
                <a16:creationId xmlns:a16="http://schemas.microsoft.com/office/drawing/2014/main" id="{382D0950-98CE-D7EC-1BC9-6E27808EEEA5}"/>
              </a:ext>
            </a:extLst>
          </p:cNvPr>
          <p:cNvPicPr>
            <a:picLocks noChangeAspect="1"/>
          </p:cNvPicPr>
          <p:nvPr/>
        </p:nvPicPr>
        <p:blipFill>
          <a:blip r:embed="rId5"/>
          <a:srcRect l="-135" t="54399" r="80389" b="-1884"/>
          <a:stretch/>
        </p:blipFill>
        <p:spPr>
          <a:xfrm>
            <a:off x="7186766" y="4940512"/>
            <a:ext cx="845845" cy="853391"/>
          </a:xfrm>
          <a:prstGeom prst="rect">
            <a:avLst/>
          </a:prstGeom>
        </p:spPr>
      </p:pic>
      <p:pic>
        <p:nvPicPr>
          <p:cNvPr id="53" name="Picture 52">
            <a:extLst>
              <a:ext uri="{FF2B5EF4-FFF2-40B4-BE49-F238E27FC236}">
                <a16:creationId xmlns:a16="http://schemas.microsoft.com/office/drawing/2014/main" id="{BBD38845-07AB-DB2E-68A3-EA3BECD0FEFC}"/>
              </a:ext>
            </a:extLst>
          </p:cNvPr>
          <p:cNvPicPr>
            <a:picLocks noChangeAspect="1"/>
          </p:cNvPicPr>
          <p:nvPr/>
        </p:nvPicPr>
        <p:blipFill>
          <a:blip r:embed="rId5"/>
          <a:srcRect l="-135" t="54399" r="80389" b="-1884"/>
          <a:stretch/>
        </p:blipFill>
        <p:spPr>
          <a:xfrm>
            <a:off x="7208777" y="4327804"/>
            <a:ext cx="845845" cy="853391"/>
          </a:xfrm>
          <a:prstGeom prst="rect">
            <a:avLst/>
          </a:prstGeom>
        </p:spPr>
      </p:pic>
      <p:pic>
        <p:nvPicPr>
          <p:cNvPr id="52" name="Picture 51">
            <a:extLst>
              <a:ext uri="{FF2B5EF4-FFF2-40B4-BE49-F238E27FC236}">
                <a16:creationId xmlns:a16="http://schemas.microsoft.com/office/drawing/2014/main" id="{8316EAAF-09D3-813E-498E-D85252AEB694}"/>
              </a:ext>
            </a:extLst>
          </p:cNvPr>
          <p:cNvPicPr>
            <a:picLocks noChangeAspect="1"/>
          </p:cNvPicPr>
          <p:nvPr/>
        </p:nvPicPr>
        <p:blipFill>
          <a:blip r:embed="rId5"/>
          <a:srcRect l="-135" t="54399" r="80389" b="-1884"/>
          <a:stretch/>
        </p:blipFill>
        <p:spPr>
          <a:xfrm>
            <a:off x="7178899" y="2183457"/>
            <a:ext cx="845845" cy="853391"/>
          </a:xfrm>
          <a:prstGeom prst="rect">
            <a:avLst/>
          </a:prstGeom>
        </p:spPr>
      </p:pic>
      <p:pic>
        <p:nvPicPr>
          <p:cNvPr id="51" name="Picture 50">
            <a:extLst>
              <a:ext uri="{FF2B5EF4-FFF2-40B4-BE49-F238E27FC236}">
                <a16:creationId xmlns:a16="http://schemas.microsoft.com/office/drawing/2014/main" id="{F1551DC6-4DE7-D730-E25A-238BE4C28757}"/>
              </a:ext>
            </a:extLst>
          </p:cNvPr>
          <p:cNvPicPr>
            <a:picLocks noChangeAspect="1"/>
          </p:cNvPicPr>
          <p:nvPr/>
        </p:nvPicPr>
        <p:blipFill>
          <a:blip r:embed="rId5"/>
          <a:srcRect l="-135" t="54399" r="80389" b="-1884"/>
          <a:stretch/>
        </p:blipFill>
        <p:spPr>
          <a:xfrm>
            <a:off x="7202163" y="1566696"/>
            <a:ext cx="845845" cy="853391"/>
          </a:xfrm>
          <a:prstGeom prst="rect">
            <a:avLst/>
          </a:prstGeom>
        </p:spPr>
      </p:pic>
      <p:sp>
        <p:nvSpPr>
          <p:cNvPr id="2" name="Title 1">
            <a:extLst>
              <a:ext uri="{FF2B5EF4-FFF2-40B4-BE49-F238E27FC236}">
                <a16:creationId xmlns:a16="http://schemas.microsoft.com/office/drawing/2014/main" id="{1780A0D7-670B-A630-A51D-73F388A37274}"/>
              </a:ext>
            </a:extLst>
          </p:cNvPr>
          <p:cNvSpPr>
            <a:spLocks noGrp="1"/>
          </p:cNvSpPr>
          <p:nvPr>
            <p:ph type="title"/>
          </p:nvPr>
        </p:nvSpPr>
        <p:spPr>
          <a:xfrm>
            <a:off x="604520" y="181359"/>
            <a:ext cx="10515600" cy="1325563"/>
          </a:xfrm>
        </p:spPr>
        <p:txBody>
          <a:bodyPr/>
          <a:lstStyle/>
          <a:p>
            <a:r>
              <a:rPr lang="es-ES" err="1"/>
              <a:t>Elements</a:t>
            </a:r>
            <a:r>
              <a:rPr lang="es-ES"/>
              <a:t> of a Bell </a:t>
            </a:r>
            <a:r>
              <a:rPr lang="es-ES" err="1"/>
              <a:t>experiment</a:t>
            </a:r>
            <a:endParaRPr lang="en-US"/>
          </a:p>
        </p:txBody>
      </p:sp>
      <p:sp>
        <p:nvSpPr>
          <p:cNvPr id="5" name="Arc 4">
            <a:extLst>
              <a:ext uri="{FF2B5EF4-FFF2-40B4-BE49-F238E27FC236}">
                <a16:creationId xmlns:a16="http://schemas.microsoft.com/office/drawing/2014/main" id="{240E420A-8F89-3298-71BE-5CA173AF5B3D}"/>
              </a:ext>
            </a:extLst>
          </p:cNvPr>
          <p:cNvSpPr/>
          <p:nvPr/>
        </p:nvSpPr>
        <p:spPr>
          <a:xfrm rot="5400000">
            <a:off x="920536" y="2225037"/>
            <a:ext cx="4323212" cy="312928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a:extLst>
              <a:ext uri="{FF2B5EF4-FFF2-40B4-BE49-F238E27FC236}">
                <a16:creationId xmlns:a16="http://schemas.microsoft.com/office/drawing/2014/main" id="{053412CE-6BA6-5F12-75AE-3ACAA9B0183F}"/>
              </a:ext>
            </a:extLst>
          </p:cNvPr>
          <p:cNvSpPr/>
          <p:nvPr/>
        </p:nvSpPr>
        <p:spPr>
          <a:xfrm rot="5400000">
            <a:off x="1578731" y="2937822"/>
            <a:ext cx="2281249" cy="160020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a:extLst>
              <a:ext uri="{FF2B5EF4-FFF2-40B4-BE49-F238E27FC236}">
                <a16:creationId xmlns:a16="http://schemas.microsoft.com/office/drawing/2014/main" id="{EBEA1D90-879D-822E-B88F-19613C147E60}"/>
              </a:ext>
            </a:extLst>
          </p:cNvPr>
          <p:cNvSpPr/>
          <p:nvPr/>
        </p:nvSpPr>
        <p:spPr>
          <a:xfrm rot="5400000">
            <a:off x="1424835" y="2674259"/>
            <a:ext cx="3175329" cy="2179320"/>
          </a:xfrm>
          <a:prstGeom prst="arc">
            <a:avLst>
              <a:gd name="adj1" fmla="val 12253444"/>
              <a:gd name="adj2" fmla="val 2029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ED86607-3E33-116B-505F-B7D194537EE2}"/>
              </a:ext>
            </a:extLst>
          </p:cNvPr>
          <p:cNvCxnSpPr>
            <a:cxnSpLocks/>
            <a:endCxn id="10" idx="1"/>
          </p:cNvCxnSpPr>
          <p:nvPr/>
        </p:nvCxnSpPr>
        <p:spPr>
          <a:xfrm flipV="1">
            <a:off x="3042594" y="2321035"/>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87400E1-2D28-8372-4C99-F29C990EA3E9}"/>
              </a:ext>
            </a:extLst>
          </p:cNvPr>
          <p:cNvGrpSpPr/>
          <p:nvPr/>
        </p:nvGrpSpPr>
        <p:grpSpPr>
          <a:xfrm>
            <a:off x="4880896" y="1976700"/>
            <a:ext cx="1384369" cy="688669"/>
            <a:chOff x="6969760" y="3194661"/>
            <a:chExt cx="1651137" cy="900477"/>
          </a:xfrm>
        </p:grpSpPr>
        <p:sp>
          <p:nvSpPr>
            <p:cNvPr id="10" name="Rectangle: Rounded Corners 9">
              <a:extLst>
                <a:ext uri="{FF2B5EF4-FFF2-40B4-BE49-F238E27FC236}">
                  <a16:creationId xmlns:a16="http://schemas.microsoft.com/office/drawing/2014/main" id="{1D945425-EAFC-611E-B465-28504E4CBD3D}"/>
                </a:ext>
              </a:extLst>
            </p:cNvPr>
            <p:cNvSpPr/>
            <p:nvPr/>
          </p:nvSpPr>
          <p:spPr>
            <a:xfrm>
              <a:off x="6969760" y="3194661"/>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a:solidFill>
                  <a:schemeClr val="tx1"/>
                </a:solidFill>
              </a:endParaRPr>
            </a:p>
          </p:txBody>
        </p:sp>
        <p:pic>
          <p:nvPicPr>
            <p:cNvPr id="11" name="Picture 10">
              <a:extLst>
                <a:ext uri="{FF2B5EF4-FFF2-40B4-BE49-F238E27FC236}">
                  <a16:creationId xmlns:a16="http://schemas.microsoft.com/office/drawing/2014/main" id="{4194BAEA-7F1E-1615-A56A-E74D32563256}"/>
                </a:ext>
              </a:extLst>
            </p:cNvPr>
            <p:cNvPicPr>
              <a:picLocks noChangeAspect="1"/>
            </p:cNvPicPr>
            <p:nvPr/>
          </p:nvPicPr>
          <p:blipFill rotWithShape="1">
            <a:blip r:embed="rId6">
              <a:clrChange>
                <a:clrFrom>
                  <a:srgbClr val="FFFFFF"/>
                </a:clrFrom>
                <a:clrTo>
                  <a:srgbClr val="FFFFFF">
                    <a:alpha val="0"/>
                  </a:srgbClr>
                </a:clrTo>
              </a:clrChange>
            </a:blip>
            <a:srcRect b="62121"/>
            <a:stretch/>
          </p:blipFill>
          <p:spPr>
            <a:xfrm>
              <a:off x="7439539" y="3608693"/>
              <a:ext cx="838441" cy="486445"/>
            </a:xfrm>
            <a:prstGeom prst="rect">
              <a:avLst/>
            </a:prstGeom>
          </p:spPr>
        </p:pic>
      </p:grpSp>
      <p:grpSp>
        <p:nvGrpSpPr>
          <p:cNvPr id="12" name="Group 11">
            <a:extLst>
              <a:ext uri="{FF2B5EF4-FFF2-40B4-BE49-F238E27FC236}">
                <a16:creationId xmlns:a16="http://schemas.microsoft.com/office/drawing/2014/main" id="{EF79AAF9-B7B8-D755-1ACD-B0B9558FE5A7}"/>
              </a:ext>
            </a:extLst>
          </p:cNvPr>
          <p:cNvGrpSpPr/>
          <p:nvPr/>
        </p:nvGrpSpPr>
        <p:grpSpPr>
          <a:xfrm>
            <a:off x="4888317" y="4682486"/>
            <a:ext cx="1384370" cy="688669"/>
            <a:chOff x="5743217" y="4782327"/>
            <a:chExt cx="1651137" cy="900477"/>
          </a:xfrm>
        </p:grpSpPr>
        <p:sp>
          <p:nvSpPr>
            <p:cNvPr id="13" name="Rectangle: Rounded Corners 12">
              <a:extLst>
                <a:ext uri="{FF2B5EF4-FFF2-40B4-BE49-F238E27FC236}">
                  <a16:creationId xmlns:a16="http://schemas.microsoft.com/office/drawing/2014/main" id="{D7E12FD6-18DA-6DA9-3CB9-4D8F3FB62AD1}"/>
                </a:ext>
              </a:extLst>
            </p:cNvPr>
            <p:cNvSpPr/>
            <p:nvPr/>
          </p:nvSpPr>
          <p:spPr>
            <a:xfrm>
              <a:off x="5743217" y="4782327"/>
              <a:ext cx="1651137" cy="900477"/>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tx1"/>
                  </a:solidFill>
                </a:rPr>
                <a:t>Local choice</a:t>
              </a:r>
              <a:endParaRPr lang="en-US" sz="1600"/>
            </a:p>
          </p:txBody>
        </p:sp>
        <p:pic>
          <p:nvPicPr>
            <p:cNvPr id="14" name="Picture 13">
              <a:extLst>
                <a:ext uri="{FF2B5EF4-FFF2-40B4-BE49-F238E27FC236}">
                  <a16:creationId xmlns:a16="http://schemas.microsoft.com/office/drawing/2014/main" id="{0F351964-9B2F-7FD0-D856-849F58C1869B}"/>
                </a:ext>
              </a:extLst>
            </p:cNvPr>
            <p:cNvPicPr>
              <a:picLocks noChangeAspect="1"/>
            </p:cNvPicPr>
            <p:nvPr/>
          </p:nvPicPr>
          <p:blipFill rotWithShape="1">
            <a:blip r:embed="rId6">
              <a:clrChange>
                <a:clrFrom>
                  <a:srgbClr val="FFFFFF"/>
                </a:clrFrom>
                <a:clrTo>
                  <a:srgbClr val="FFFFFF">
                    <a:alpha val="0"/>
                  </a:srgbClr>
                </a:clrTo>
              </a:clrChange>
            </a:blip>
            <a:srcRect t="62121"/>
            <a:stretch/>
          </p:blipFill>
          <p:spPr>
            <a:xfrm>
              <a:off x="6168407" y="5191197"/>
              <a:ext cx="838441" cy="486445"/>
            </a:xfrm>
            <a:prstGeom prst="rect">
              <a:avLst/>
            </a:prstGeom>
          </p:spPr>
        </p:pic>
      </p:grpSp>
      <p:cxnSp>
        <p:nvCxnSpPr>
          <p:cNvPr id="15" name="Straight Arrow Connector 14">
            <a:extLst>
              <a:ext uri="{FF2B5EF4-FFF2-40B4-BE49-F238E27FC236}">
                <a16:creationId xmlns:a16="http://schemas.microsoft.com/office/drawing/2014/main" id="{62F2F5F0-1581-0292-D804-630681368EF5}"/>
              </a:ext>
            </a:extLst>
          </p:cNvPr>
          <p:cNvCxnSpPr>
            <a:cxnSpLocks/>
            <a:stCxn id="10" idx="3"/>
          </p:cNvCxnSpPr>
          <p:nvPr/>
        </p:nvCxnSpPr>
        <p:spPr>
          <a:xfrm flipV="1">
            <a:off x="6265265" y="203600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4137C1-8D46-9919-FB43-1577B13B897F}"/>
              </a:ext>
            </a:extLst>
          </p:cNvPr>
          <p:cNvCxnSpPr>
            <a:cxnSpLocks/>
          </p:cNvCxnSpPr>
          <p:nvPr/>
        </p:nvCxnSpPr>
        <p:spPr>
          <a:xfrm>
            <a:off x="6265265" y="230961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444A9E-0BE3-2C5E-99B5-111A0B267E8F}"/>
              </a:ext>
            </a:extLst>
          </p:cNvPr>
          <p:cNvCxnSpPr>
            <a:cxnSpLocks/>
          </p:cNvCxnSpPr>
          <p:nvPr/>
        </p:nvCxnSpPr>
        <p:spPr>
          <a:xfrm flipV="1">
            <a:off x="6265265" y="4776912"/>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E3542F4-580D-9C68-0432-B00B41361C88}"/>
              </a:ext>
            </a:extLst>
          </p:cNvPr>
          <p:cNvCxnSpPr>
            <a:cxnSpLocks/>
          </p:cNvCxnSpPr>
          <p:nvPr/>
        </p:nvCxnSpPr>
        <p:spPr>
          <a:xfrm>
            <a:off x="6265265" y="5050521"/>
            <a:ext cx="287514" cy="2850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813EFB8-8B01-F8C0-3F7C-B1E4DA49CB27}"/>
              </a:ext>
            </a:extLst>
          </p:cNvPr>
          <p:cNvPicPr>
            <a:picLocks noChangeAspect="1"/>
          </p:cNvPicPr>
          <p:nvPr/>
        </p:nvPicPr>
        <p:blipFill rotWithShape="1">
          <a:blip r:embed="rId7">
            <a:clrChange>
              <a:clrFrom>
                <a:srgbClr val="FFFFFF"/>
              </a:clrFrom>
              <a:clrTo>
                <a:srgbClr val="FFFFFF">
                  <a:alpha val="0"/>
                </a:srgbClr>
              </a:clrTo>
            </a:clrChange>
          </a:blip>
          <a:srcRect r="77636" b="3635"/>
          <a:stretch/>
        </p:blipFill>
        <p:spPr>
          <a:xfrm>
            <a:off x="6552778" y="1744401"/>
            <a:ext cx="778737" cy="523900"/>
          </a:xfrm>
          <a:prstGeom prst="rect">
            <a:avLst/>
          </a:prstGeom>
        </p:spPr>
      </p:pic>
      <p:pic>
        <p:nvPicPr>
          <p:cNvPr id="20" name="Picture 19">
            <a:extLst>
              <a:ext uri="{FF2B5EF4-FFF2-40B4-BE49-F238E27FC236}">
                <a16:creationId xmlns:a16="http://schemas.microsoft.com/office/drawing/2014/main" id="{B116C80A-76D6-1554-A269-2F0A7925F445}"/>
              </a:ext>
            </a:extLst>
          </p:cNvPr>
          <p:cNvPicPr>
            <a:picLocks noChangeAspect="1"/>
          </p:cNvPicPr>
          <p:nvPr/>
        </p:nvPicPr>
        <p:blipFill rotWithShape="1">
          <a:blip r:embed="rId7">
            <a:clrChange>
              <a:clrFrom>
                <a:srgbClr val="FFFFFF"/>
              </a:clrFrom>
              <a:clrTo>
                <a:srgbClr val="FFFFFF">
                  <a:alpha val="0"/>
                </a:srgbClr>
              </a:clrTo>
            </a:clrChange>
          </a:blip>
          <a:srcRect l="23350" t="-7710" r="54286" b="11345"/>
          <a:stretch/>
        </p:blipFill>
        <p:spPr>
          <a:xfrm>
            <a:off x="6497198" y="2328084"/>
            <a:ext cx="778737" cy="523900"/>
          </a:xfrm>
          <a:prstGeom prst="rect">
            <a:avLst/>
          </a:prstGeom>
        </p:spPr>
      </p:pic>
      <p:pic>
        <p:nvPicPr>
          <p:cNvPr id="21" name="Picture 20">
            <a:extLst>
              <a:ext uri="{FF2B5EF4-FFF2-40B4-BE49-F238E27FC236}">
                <a16:creationId xmlns:a16="http://schemas.microsoft.com/office/drawing/2014/main" id="{171591A7-1015-2636-EB9A-8F68DF572AFD}"/>
              </a:ext>
            </a:extLst>
          </p:cNvPr>
          <p:cNvPicPr>
            <a:picLocks noChangeAspect="1"/>
          </p:cNvPicPr>
          <p:nvPr/>
        </p:nvPicPr>
        <p:blipFill rotWithShape="1">
          <a:blip r:embed="rId7">
            <a:clrChange>
              <a:clrFrom>
                <a:srgbClr val="FFFFFF"/>
              </a:clrFrom>
              <a:clrTo>
                <a:srgbClr val="FFFFFF">
                  <a:alpha val="0"/>
                </a:srgbClr>
              </a:clrTo>
            </a:clrChange>
          </a:blip>
          <a:srcRect l="50461" t="-5959" r="27175" b="9594"/>
          <a:stretch/>
        </p:blipFill>
        <p:spPr>
          <a:xfrm>
            <a:off x="6593024" y="4471282"/>
            <a:ext cx="778737" cy="523900"/>
          </a:xfrm>
          <a:prstGeom prst="rect">
            <a:avLst/>
          </a:prstGeom>
        </p:spPr>
      </p:pic>
      <p:pic>
        <p:nvPicPr>
          <p:cNvPr id="22" name="Picture 21">
            <a:extLst>
              <a:ext uri="{FF2B5EF4-FFF2-40B4-BE49-F238E27FC236}">
                <a16:creationId xmlns:a16="http://schemas.microsoft.com/office/drawing/2014/main" id="{2B8B4BBF-7ED2-2F92-78F2-E151470DB007}"/>
              </a:ext>
            </a:extLst>
          </p:cNvPr>
          <p:cNvPicPr>
            <a:picLocks noChangeAspect="1"/>
          </p:cNvPicPr>
          <p:nvPr/>
        </p:nvPicPr>
        <p:blipFill rotWithShape="1">
          <a:blip r:embed="rId7">
            <a:clrChange>
              <a:clrFrom>
                <a:srgbClr val="FFFFFF"/>
              </a:clrFrom>
              <a:clrTo>
                <a:srgbClr val="FFFFFF">
                  <a:alpha val="0"/>
                </a:srgbClr>
              </a:clrTo>
            </a:clrChange>
          </a:blip>
          <a:srcRect l="73175" t="-5958" r="2128" b="9593"/>
          <a:stretch/>
        </p:blipFill>
        <p:spPr>
          <a:xfrm>
            <a:off x="6471521" y="5089608"/>
            <a:ext cx="859994" cy="523900"/>
          </a:xfrm>
          <a:prstGeom prst="rect">
            <a:avLst/>
          </a:prstGeom>
        </p:spPr>
      </p:pic>
      <p:cxnSp>
        <p:nvCxnSpPr>
          <p:cNvPr id="27" name="Straight Arrow Connector 26">
            <a:extLst>
              <a:ext uri="{FF2B5EF4-FFF2-40B4-BE49-F238E27FC236}">
                <a16:creationId xmlns:a16="http://schemas.microsoft.com/office/drawing/2014/main" id="{6719539A-649A-18F0-7A7E-0611409F7511}"/>
              </a:ext>
            </a:extLst>
          </p:cNvPr>
          <p:cNvCxnSpPr>
            <a:cxnSpLocks/>
          </p:cNvCxnSpPr>
          <p:nvPr/>
        </p:nvCxnSpPr>
        <p:spPr>
          <a:xfrm>
            <a:off x="3050015" y="3673928"/>
            <a:ext cx="1838302" cy="13528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55F631B-8BDD-ED22-A906-4AD0033A719C}"/>
              </a:ext>
            </a:extLst>
          </p:cNvPr>
          <p:cNvGrpSpPr/>
          <p:nvPr/>
        </p:nvGrpSpPr>
        <p:grpSpPr>
          <a:xfrm>
            <a:off x="2321356" y="5637726"/>
            <a:ext cx="1076180" cy="704584"/>
            <a:chOff x="2266460" y="5299976"/>
            <a:chExt cx="1076180" cy="704584"/>
          </a:xfrm>
        </p:grpSpPr>
        <p:cxnSp>
          <p:nvCxnSpPr>
            <p:cNvPr id="31" name="Straight Arrow Connector 30">
              <a:extLst>
                <a:ext uri="{FF2B5EF4-FFF2-40B4-BE49-F238E27FC236}">
                  <a16:creationId xmlns:a16="http://schemas.microsoft.com/office/drawing/2014/main" id="{90CA70FB-26E2-02C7-ABFD-00E1C52FF90C}"/>
                </a:ext>
              </a:extLst>
            </p:cNvPr>
            <p:cNvCxnSpPr>
              <a:cxnSpLocks/>
            </p:cNvCxnSpPr>
            <p:nvPr/>
          </p:nvCxnSpPr>
          <p:spPr>
            <a:xfrm>
              <a:off x="2638057" y="6004560"/>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B5DDDF7-B570-F3D9-2347-B231844FC942}"/>
                </a:ext>
              </a:extLst>
            </p:cNvPr>
            <p:cNvCxnSpPr>
              <a:cxnSpLocks/>
            </p:cNvCxnSpPr>
            <p:nvPr/>
          </p:nvCxnSpPr>
          <p:spPr>
            <a:xfrm rot="16200000">
              <a:off x="2289075" y="5652268"/>
              <a:ext cx="70458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D4B55CA-54A4-F4B2-C9EA-A9B89B0A3082}"/>
                </a:ext>
              </a:extLst>
            </p:cNvPr>
            <p:cNvPicPr>
              <a:picLocks noChangeAspect="1"/>
            </p:cNvPicPr>
            <p:nvPr/>
          </p:nvPicPr>
          <p:blipFill rotWithShape="1">
            <a:blip r:embed="rId8"/>
            <a:srcRect l="53711" t="18655"/>
            <a:stretch/>
          </p:blipFill>
          <p:spPr>
            <a:xfrm>
              <a:off x="2266460" y="5567414"/>
              <a:ext cx="338425" cy="330866"/>
            </a:xfrm>
            <a:prstGeom prst="rect">
              <a:avLst/>
            </a:prstGeom>
          </p:spPr>
        </p:pic>
      </p:grpSp>
      <p:pic>
        <p:nvPicPr>
          <p:cNvPr id="40" name="Picture 39">
            <a:extLst>
              <a:ext uri="{FF2B5EF4-FFF2-40B4-BE49-F238E27FC236}">
                <a16:creationId xmlns:a16="http://schemas.microsoft.com/office/drawing/2014/main" id="{804F129B-1726-32D0-E6EC-8382A3ECB781}"/>
              </a:ext>
            </a:extLst>
          </p:cNvPr>
          <p:cNvPicPr>
            <a:picLocks noChangeAspect="1"/>
          </p:cNvPicPr>
          <p:nvPr/>
        </p:nvPicPr>
        <p:blipFill rotWithShape="1">
          <a:blip r:embed="rId9">
            <a:clrChange>
              <a:clrFrom>
                <a:srgbClr val="FFFFFF"/>
              </a:clrFrom>
              <a:clrTo>
                <a:srgbClr val="FFFFFF">
                  <a:alpha val="0"/>
                </a:srgbClr>
              </a:clrTo>
            </a:clrChange>
          </a:blip>
          <a:srcRect r="68319" b="5520"/>
          <a:stretch/>
        </p:blipFill>
        <p:spPr>
          <a:xfrm>
            <a:off x="2838893" y="6386265"/>
            <a:ext cx="263569" cy="343068"/>
          </a:xfrm>
          <a:prstGeom prst="rect">
            <a:avLst/>
          </a:prstGeom>
        </p:spPr>
      </p:pic>
      <p:sp>
        <p:nvSpPr>
          <p:cNvPr id="4" name="Oval 3">
            <a:extLst>
              <a:ext uri="{FF2B5EF4-FFF2-40B4-BE49-F238E27FC236}">
                <a16:creationId xmlns:a16="http://schemas.microsoft.com/office/drawing/2014/main" id="{8EB5B19F-C4AE-3058-3161-89145CC0ACEB}"/>
              </a:ext>
            </a:extLst>
          </p:cNvPr>
          <p:cNvSpPr/>
          <p:nvPr/>
        </p:nvSpPr>
        <p:spPr>
          <a:xfrm>
            <a:off x="4994025" y="2368306"/>
            <a:ext cx="159491" cy="1676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Oval 22">
            <a:extLst>
              <a:ext uri="{FF2B5EF4-FFF2-40B4-BE49-F238E27FC236}">
                <a16:creationId xmlns:a16="http://schemas.microsoft.com/office/drawing/2014/main" id="{521415E0-606F-6D0C-D99F-D139D6D175D5}"/>
              </a:ext>
            </a:extLst>
          </p:cNvPr>
          <p:cNvSpPr/>
          <p:nvPr/>
        </p:nvSpPr>
        <p:spPr>
          <a:xfrm>
            <a:off x="4996195" y="5026821"/>
            <a:ext cx="159491" cy="16764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cxnSp>
        <p:nvCxnSpPr>
          <p:cNvPr id="24" name="Straight Arrow Connector 23">
            <a:extLst>
              <a:ext uri="{FF2B5EF4-FFF2-40B4-BE49-F238E27FC236}">
                <a16:creationId xmlns:a16="http://schemas.microsoft.com/office/drawing/2014/main" id="{7F3BEF4F-05F5-4018-068C-104D08D9B1D9}"/>
              </a:ext>
            </a:extLst>
          </p:cNvPr>
          <p:cNvCxnSpPr>
            <a:cxnSpLocks/>
          </p:cNvCxnSpPr>
          <p:nvPr/>
        </p:nvCxnSpPr>
        <p:spPr>
          <a:xfrm>
            <a:off x="7810421" y="2328084"/>
            <a:ext cx="1890312" cy="12067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D26F64E-42D6-623F-90EE-47CCD11EC9A3}"/>
              </a:ext>
            </a:extLst>
          </p:cNvPr>
          <p:cNvCxnSpPr>
            <a:cxnSpLocks/>
          </p:cNvCxnSpPr>
          <p:nvPr/>
        </p:nvCxnSpPr>
        <p:spPr>
          <a:xfrm flipV="1">
            <a:off x="7847616" y="3875598"/>
            <a:ext cx="1853117" cy="12140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827B7BA-8FAB-8631-F5A9-4DE9B8B8749E}"/>
              </a:ext>
            </a:extLst>
          </p:cNvPr>
          <p:cNvCxnSpPr>
            <a:cxnSpLocks/>
          </p:cNvCxnSpPr>
          <p:nvPr/>
        </p:nvCxnSpPr>
        <p:spPr>
          <a:xfrm>
            <a:off x="5626264" y="2665369"/>
            <a:ext cx="4074469" cy="86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DFF340-BB07-7668-CB05-7F498F176772}"/>
              </a:ext>
            </a:extLst>
          </p:cNvPr>
          <p:cNvCxnSpPr>
            <a:cxnSpLocks/>
            <a:stCxn id="13" idx="0"/>
          </p:cNvCxnSpPr>
          <p:nvPr/>
        </p:nvCxnSpPr>
        <p:spPr>
          <a:xfrm flipV="1">
            <a:off x="5580502" y="3875598"/>
            <a:ext cx="4120231" cy="806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CC4FE41-5FC5-042F-EA6B-1512C85DE14C}"/>
              </a:ext>
            </a:extLst>
          </p:cNvPr>
          <p:cNvSpPr txBox="1"/>
          <p:nvPr/>
        </p:nvSpPr>
        <p:spPr>
          <a:xfrm>
            <a:off x="9550400" y="3520569"/>
            <a:ext cx="1971040" cy="369332"/>
          </a:xfrm>
          <a:prstGeom prst="rect">
            <a:avLst/>
          </a:prstGeom>
          <a:noFill/>
        </p:spPr>
        <p:txBody>
          <a:bodyPr wrap="square" rtlCol="0">
            <a:spAutoFit/>
          </a:bodyPr>
          <a:lstStyle/>
          <a:p>
            <a:r>
              <a:rPr lang="en-US"/>
              <a:t>Final Observer</a:t>
            </a:r>
          </a:p>
        </p:txBody>
      </p:sp>
      <p:cxnSp>
        <p:nvCxnSpPr>
          <p:cNvPr id="36" name="Straight Connector 35">
            <a:extLst>
              <a:ext uri="{FF2B5EF4-FFF2-40B4-BE49-F238E27FC236}">
                <a16:creationId xmlns:a16="http://schemas.microsoft.com/office/drawing/2014/main" id="{B705FF3C-0D0A-7800-9812-749F0121B4B1}"/>
              </a:ext>
            </a:extLst>
          </p:cNvPr>
          <p:cNvCxnSpPr/>
          <p:nvPr/>
        </p:nvCxnSpPr>
        <p:spPr>
          <a:xfrm>
            <a:off x="8664296" y="1769597"/>
            <a:ext cx="0" cy="408987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FCCCD81-E696-9731-50AC-A1688603A38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613542" y="5945136"/>
            <a:ext cx="831937" cy="363111"/>
          </a:xfrm>
          <a:prstGeom prst="rect">
            <a:avLst/>
          </a:prstGeom>
        </p:spPr>
      </p:pic>
      <p:sp>
        <p:nvSpPr>
          <p:cNvPr id="44" name="Rectangle: Rounded Corners 43">
            <a:extLst>
              <a:ext uri="{FF2B5EF4-FFF2-40B4-BE49-F238E27FC236}">
                <a16:creationId xmlns:a16="http://schemas.microsoft.com/office/drawing/2014/main" id="{6F9EB4FD-1C2E-0229-4D22-814DCFB26617}"/>
              </a:ext>
            </a:extLst>
          </p:cNvPr>
          <p:cNvSpPr/>
          <p:nvPr/>
        </p:nvSpPr>
        <p:spPr>
          <a:xfrm>
            <a:off x="113069" y="2610152"/>
            <a:ext cx="3340999" cy="2033002"/>
          </a:xfrm>
          <a:prstGeom prst="roundRect">
            <a:avLst/>
          </a:prstGeom>
          <a:solidFill>
            <a:srgbClr val="00B050">
              <a:alpha val="10196"/>
            </a:srgbClr>
          </a:solidFill>
          <a:ln>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green check mark in a circle&#10;&#10;Description automatically generated">
            <a:extLst>
              <a:ext uri="{FF2B5EF4-FFF2-40B4-BE49-F238E27FC236}">
                <a16:creationId xmlns:a16="http://schemas.microsoft.com/office/drawing/2014/main" id="{FA41BC34-0957-2E4E-7AFD-4674C3AE6735}"/>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07217" y="2912373"/>
            <a:ext cx="764630" cy="764630"/>
          </a:xfrm>
          <a:prstGeom prst="rect">
            <a:avLst/>
          </a:prstGeom>
        </p:spPr>
      </p:pic>
      <p:pic>
        <p:nvPicPr>
          <p:cNvPr id="34" name="Picture 33" descr="A green check mark in a circle&#10;&#10;Description automatically generated">
            <a:extLst>
              <a:ext uri="{FF2B5EF4-FFF2-40B4-BE49-F238E27FC236}">
                <a16:creationId xmlns:a16="http://schemas.microsoft.com/office/drawing/2014/main" id="{AAF723D2-85AF-2E4D-C13F-931D801450E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870255" y="3294688"/>
            <a:ext cx="764630" cy="764630"/>
          </a:xfrm>
          <a:prstGeom prst="rect">
            <a:avLst/>
          </a:prstGeom>
        </p:spPr>
      </p:pic>
      <p:sp>
        <p:nvSpPr>
          <p:cNvPr id="35" name="Rectangle: Rounded Corners 34">
            <a:extLst>
              <a:ext uri="{FF2B5EF4-FFF2-40B4-BE49-F238E27FC236}">
                <a16:creationId xmlns:a16="http://schemas.microsoft.com/office/drawing/2014/main" id="{EE60130E-859F-72B3-0F49-4555CFD5DA1B}"/>
              </a:ext>
            </a:extLst>
          </p:cNvPr>
          <p:cNvSpPr/>
          <p:nvPr/>
        </p:nvSpPr>
        <p:spPr>
          <a:xfrm>
            <a:off x="4517291" y="1448941"/>
            <a:ext cx="3991247" cy="5058953"/>
          </a:xfrm>
          <a:prstGeom prst="roundRect">
            <a:avLst/>
          </a:prstGeom>
          <a:solidFill>
            <a:srgbClr val="FF0000">
              <a:alpha val="16863"/>
            </a:srgbClr>
          </a:solidFill>
          <a:ln w="38100">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TextBox 42">
            <a:extLst>
              <a:ext uri="{FF2B5EF4-FFF2-40B4-BE49-F238E27FC236}">
                <a16:creationId xmlns:a16="http://schemas.microsoft.com/office/drawing/2014/main" id="{078E4839-3032-CAB3-AE92-52B8500827E0}"/>
              </a:ext>
            </a:extLst>
          </p:cNvPr>
          <p:cNvSpPr txBox="1"/>
          <p:nvPr/>
        </p:nvSpPr>
        <p:spPr>
          <a:xfrm>
            <a:off x="5422302" y="5944287"/>
            <a:ext cx="3371373" cy="523220"/>
          </a:xfrm>
          <a:prstGeom prst="rect">
            <a:avLst/>
          </a:prstGeom>
          <a:noFill/>
        </p:spPr>
        <p:txBody>
          <a:bodyPr wrap="square" rtlCol="0">
            <a:spAutoFit/>
          </a:bodyPr>
          <a:lstStyle/>
          <a:p>
            <a:r>
              <a:rPr lang="en-US" sz="2800">
                <a:solidFill>
                  <a:srgbClr val="FF0000"/>
                </a:solidFill>
              </a:rPr>
              <a:t>Imprinting ?</a:t>
            </a:r>
            <a:endParaRPr lang="en-US" sz="280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1885233D-013F-DED8-9C16-3C3D0A521E53}"/>
                  </a:ext>
                </a:extLst>
              </p:cNvPr>
              <p:cNvSpPr txBox="1"/>
              <p:nvPr/>
            </p:nvSpPr>
            <p:spPr>
              <a:xfrm>
                <a:off x="7354021" y="3187168"/>
                <a:ext cx="65255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a:rPr lang="es-ES" sz="3600" b="0" i="1" smtClean="0">
                              <a:latin typeface="Cambria Math" panose="02040503050406030204" pitchFamily="18" charset="0"/>
                            </a:rPr>
                            <m:t>𝐻</m:t>
                          </m:r>
                        </m:e>
                        <m:sub>
                          <m:r>
                            <m:rPr>
                              <m:sty m:val="p"/>
                            </m:rPr>
                            <a:rPr lang="el-GR" sz="3600" i="1" smtClean="0">
                              <a:latin typeface="Cambria Math" panose="02040503050406030204" pitchFamily="18" charset="0"/>
                              <a:ea typeface="Cambria Math" panose="02040503050406030204" pitchFamily="18" charset="0"/>
                            </a:rPr>
                            <m:t>Λ</m:t>
                          </m:r>
                        </m:sub>
                      </m:sSub>
                    </m:oMath>
                  </m:oMathPara>
                </a14:m>
                <a:endParaRPr lang="en-US" sz="2000"/>
              </a:p>
            </p:txBody>
          </p:sp>
        </mc:Choice>
        <mc:Fallback xmlns="">
          <p:sp>
            <p:nvSpPr>
              <p:cNvPr id="46" name="TextBox 45">
                <a:extLst>
                  <a:ext uri="{FF2B5EF4-FFF2-40B4-BE49-F238E27FC236}">
                    <a16:creationId xmlns:a16="http://schemas.microsoft.com/office/drawing/2014/main" id="{5AD65592-6152-1D03-0C85-C54313771F6E}"/>
                  </a:ext>
                </a:extLst>
              </p:cNvPr>
              <p:cNvSpPr txBox="1">
                <a:spLocks noRot="1" noChangeAspect="1" noMove="1" noResize="1" noEditPoints="1" noAdjustHandles="1" noChangeArrowheads="1" noChangeShapeType="1" noTextEdit="1"/>
              </p:cNvSpPr>
              <p:nvPr/>
            </p:nvSpPr>
            <p:spPr>
              <a:xfrm>
                <a:off x="7354021" y="3187168"/>
                <a:ext cx="652550" cy="553998"/>
              </a:xfrm>
              <a:prstGeom prst="rect">
                <a:avLst/>
              </a:prstGeom>
              <a:blipFill>
                <a:blip r:embed="rId12"/>
                <a:stretch>
                  <a:fillRect/>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BCEBEFF9-517D-0865-1F57-71D73D70EA88}"/>
              </a:ext>
            </a:extLst>
          </p:cNvPr>
          <p:cNvSpPr/>
          <p:nvPr/>
        </p:nvSpPr>
        <p:spPr>
          <a:xfrm>
            <a:off x="4635756" y="1637110"/>
            <a:ext cx="3695442" cy="4046813"/>
          </a:xfrm>
          <a:prstGeom prst="roundRect">
            <a:avLst/>
          </a:prstGeom>
          <a:solidFill>
            <a:srgbClr val="00B050">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rPr>
              <a:t>Measure:  </a:t>
            </a:r>
          </a:p>
        </p:txBody>
      </p:sp>
      <p:sp>
        <p:nvSpPr>
          <p:cNvPr id="41" name="TextBox 40">
            <a:extLst>
              <a:ext uri="{FF2B5EF4-FFF2-40B4-BE49-F238E27FC236}">
                <a16:creationId xmlns:a16="http://schemas.microsoft.com/office/drawing/2014/main" id="{99564B6E-5B65-4239-BA5B-CDC8C1864042}"/>
              </a:ext>
            </a:extLst>
          </p:cNvPr>
          <p:cNvSpPr txBox="1"/>
          <p:nvPr/>
        </p:nvSpPr>
        <p:spPr>
          <a:xfrm>
            <a:off x="2768075" y="6479676"/>
            <a:ext cx="668773" cy="369332"/>
          </a:xfrm>
          <a:prstGeom prst="rect">
            <a:avLst/>
          </a:prstGeom>
          <a:solidFill>
            <a:schemeClr val="bg1"/>
          </a:solidFill>
        </p:spPr>
        <p:txBody>
          <a:bodyPr wrap="none" rtlCol="0">
            <a:spAutoFit/>
          </a:bodyPr>
          <a:lstStyle/>
          <a:p>
            <a:r>
              <a:rPr lang="en-IT"/>
              <a:t>Time</a:t>
            </a:r>
          </a:p>
        </p:txBody>
      </p:sp>
      <p:sp>
        <p:nvSpPr>
          <p:cNvPr id="47" name="TextBox 46">
            <a:extLst>
              <a:ext uri="{FF2B5EF4-FFF2-40B4-BE49-F238E27FC236}">
                <a16:creationId xmlns:a16="http://schemas.microsoft.com/office/drawing/2014/main" id="{391FF8DA-EF16-6600-4DBF-5AB7DD7B7239}"/>
              </a:ext>
            </a:extLst>
          </p:cNvPr>
          <p:cNvSpPr txBox="1"/>
          <p:nvPr/>
        </p:nvSpPr>
        <p:spPr>
          <a:xfrm>
            <a:off x="2772191" y="6471435"/>
            <a:ext cx="668773" cy="369332"/>
          </a:xfrm>
          <a:prstGeom prst="rect">
            <a:avLst/>
          </a:prstGeom>
          <a:solidFill>
            <a:schemeClr val="bg1"/>
          </a:solidFill>
        </p:spPr>
        <p:txBody>
          <a:bodyPr wrap="none" rtlCol="0">
            <a:spAutoFit/>
          </a:bodyPr>
          <a:lstStyle/>
          <a:p>
            <a:r>
              <a:rPr lang="en-IT"/>
              <a:t>Time</a:t>
            </a:r>
          </a:p>
        </p:txBody>
      </p:sp>
    </p:spTree>
    <p:extLst>
      <p:ext uri="{BB962C8B-B14F-4D97-AF65-F5344CB8AC3E}">
        <p14:creationId xmlns:p14="http://schemas.microsoft.com/office/powerpoint/2010/main" val="3003450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7978-4925-F32F-936B-81A43B05B0C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35A3480-326A-A5B0-71C9-4FA46335F3D4}"/>
              </a:ext>
            </a:extLst>
          </p:cNvPr>
          <p:cNvSpPr txBox="1"/>
          <p:nvPr/>
        </p:nvSpPr>
        <p:spPr>
          <a:xfrm>
            <a:off x="814798" y="1065039"/>
            <a:ext cx="11235626" cy="830997"/>
          </a:xfrm>
          <a:prstGeom prst="rect">
            <a:avLst/>
          </a:prstGeom>
          <a:noFill/>
        </p:spPr>
        <p:txBody>
          <a:bodyPr wrap="square" rtlCol="0">
            <a:spAutoFit/>
          </a:bodyPr>
          <a:lstStyle/>
          <a:p>
            <a:pPr algn="l"/>
            <a:r>
              <a:rPr lang="en-US" sz="2400" dirty="0">
                <a:latin typeface="+mj-lt"/>
              </a:rPr>
              <a:t>Results get classically transmitted to after inflation through horizon-exit and later deceleration of spacetime, which makes fluctuations re-enter. </a:t>
            </a:r>
          </a:p>
        </p:txBody>
      </p:sp>
      <p:sp>
        <p:nvSpPr>
          <p:cNvPr id="9" name="Title 1">
            <a:extLst>
              <a:ext uri="{FF2B5EF4-FFF2-40B4-BE49-F238E27FC236}">
                <a16:creationId xmlns:a16="http://schemas.microsoft.com/office/drawing/2014/main" id="{CB1D12ED-0F94-FE10-AF06-C33CEC7781FE}"/>
              </a:ext>
            </a:extLst>
          </p:cNvPr>
          <p:cNvSpPr>
            <a:spLocks noGrp="1"/>
          </p:cNvSpPr>
          <p:nvPr>
            <p:ph type="title"/>
          </p:nvPr>
        </p:nvSpPr>
        <p:spPr>
          <a:xfrm>
            <a:off x="64394" y="65218"/>
            <a:ext cx="11908756" cy="958984"/>
          </a:xfrm>
        </p:spPr>
        <p:txBody>
          <a:bodyPr>
            <a:normAutofit/>
          </a:bodyPr>
          <a:lstStyle/>
          <a:p>
            <a:pPr algn="r"/>
            <a:r>
              <a:rPr lang="en-US" sz="3500" b="1" dirty="0">
                <a:latin typeface="Calibri" panose="020F0502020204030204" pitchFamily="34" charset="0"/>
                <a:cs typeface="Calibri" panose="020F0502020204030204" pitchFamily="34" charset="0"/>
              </a:rPr>
              <a:t>late time observables</a:t>
            </a:r>
          </a:p>
        </p:txBody>
      </p:sp>
    </p:spTree>
    <p:extLst>
      <p:ext uri="{BB962C8B-B14F-4D97-AF65-F5344CB8AC3E}">
        <p14:creationId xmlns:p14="http://schemas.microsoft.com/office/powerpoint/2010/main" val="3553559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23361-E85E-5975-3F94-2284CAD1F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A975C-DAE7-C5C8-8ECA-8E58ADFAD0B6}"/>
              </a:ext>
            </a:extLst>
          </p:cNvPr>
          <p:cNvSpPr>
            <a:spLocks noGrp="1"/>
          </p:cNvSpPr>
          <p:nvPr>
            <p:ph type="title"/>
          </p:nvPr>
        </p:nvSpPr>
        <p:spPr>
          <a:xfrm>
            <a:off x="141668" y="65218"/>
            <a:ext cx="12050332" cy="958984"/>
          </a:xfrm>
        </p:spPr>
        <p:txBody>
          <a:bodyPr>
            <a:noAutofit/>
          </a:bodyPr>
          <a:lstStyle/>
          <a:p>
            <a:r>
              <a:rPr lang="en-US" sz="3500" b="1" dirty="0">
                <a:latin typeface="Calibri" panose="020F0502020204030204" pitchFamily="34" charset="0"/>
                <a:cs typeface="Calibri" panose="020F0502020204030204" pitchFamily="34" charset="0"/>
              </a:rPr>
              <a:t>(An alternative way for the measure and) late time observables</a:t>
            </a:r>
          </a:p>
        </p:txBody>
      </p:sp>
      <p:pic>
        <p:nvPicPr>
          <p:cNvPr id="4" name="Content Placeholder 4" descr="A diagram of a number of objects&#10;&#10;Description automatically generated with medium confidence">
            <a:extLst>
              <a:ext uri="{FF2B5EF4-FFF2-40B4-BE49-F238E27FC236}">
                <a16:creationId xmlns:a16="http://schemas.microsoft.com/office/drawing/2014/main" id="{6E4365AB-E29C-1A5D-06FE-3E5626B01F83}"/>
              </a:ext>
            </a:extLst>
          </p:cNvPr>
          <p:cNvPicPr>
            <a:picLocks noChangeAspect="1"/>
          </p:cNvPicPr>
          <p:nvPr/>
        </p:nvPicPr>
        <p:blipFill>
          <a:blip r:embed="rId3">
            <a:extLst>
              <a:ext uri="{28A0092B-C50C-407E-A947-70E740481C1C}">
                <a14:useLocalDpi xmlns:a14="http://schemas.microsoft.com/office/drawing/2010/main" val="0"/>
              </a:ext>
            </a:extLst>
          </a:blip>
          <a:srcRect r="43394"/>
          <a:stretch/>
        </p:blipFill>
        <p:spPr>
          <a:xfrm>
            <a:off x="-1070944" y="2268071"/>
            <a:ext cx="3578061" cy="2257520"/>
          </a:xfrm>
          <a:prstGeom prst="rect">
            <a:avLst/>
          </a:prstGeom>
        </p:spPr>
      </p:pic>
      <p:pic>
        <p:nvPicPr>
          <p:cNvPr id="7" name="Picture 6">
            <a:extLst>
              <a:ext uri="{FF2B5EF4-FFF2-40B4-BE49-F238E27FC236}">
                <a16:creationId xmlns:a16="http://schemas.microsoft.com/office/drawing/2014/main" id="{25AF09D6-F3EF-A7D8-03B1-5EB9BA224C81}"/>
              </a:ext>
            </a:extLst>
          </p:cNvPr>
          <p:cNvPicPr>
            <a:picLocks noChangeAspect="1"/>
          </p:cNvPicPr>
          <p:nvPr/>
        </p:nvPicPr>
        <p:blipFill>
          <a:blip r:embed="rId4"/>
          <a:stretch>
            <a:fillRect/>
          </a:stretch>
        </p:blipFill>
        <p:spPr>
          <a:xfrm>
            <a:off x="-19045" y="5731941"/>
            <a:ext cx="3014376" cy="604989"/>
          </a:xfrm>
          <a:prstGeom prst="rect">
            <a:avLst/>
          </a:prstGeom>
        </p:spPr>
      </p:pic>
      <p:sp>
        <p:nvSpPr>
          <p:cNvPr id="10" name="TextBox 9">
            <a:extLst>
              <a:ext uri="{FF2B5EF4-FFF2-40B4-BE49-F238E27FC236}">
                <a16:creationId xmlns:a16="http://schemas.microsoft.com/office/drawing/2014/main" id="{6343F135-7CEE-1CC3-8885-40C270FE4F94}"/>
              </a:ext>
            </a:extLst>
          </p:cNvPr>
          <p:cNvSpPr txBox="1"/>
          <p:nvPr/>
        </p:nvSpPr>
        <p:spPr>
          <a:xfrm>
            <a:off x="3644215" y="5654129"/>
            <a:ext cx="8547786" cy="1261884"/>
          </a:xfrm>
          <a:prstGeom prst="rect">
            <a:avLst/>
          </a:prstGeom>
          <a:noFill/>
        </p:spPr>
        <p:txBody>
          <a:bodyPr wrap="square" rtlCol="0">
            <a:spAutoFit/>
          </a:bodyPr>
          <a:lstStyle/>
          <a:p>
            <a:pPr algn="l"/>
            <a:r>
              <a:rPr lang="en-US" sz="2800">
                <a:latin typeface="CMR10"/>
              </a:rPr>
              <a:t>Additional derivatives may i</a:t>
            </a:r>
            <a:r>
              <a:rPr lang="en-US" sz="2800" b="0" i="0" u="none" strike="noStrike" baseline="0">
                <a:latin typeface="CMR10"/>
              </a:rPr>
              <a:t>mprint</a:t>
            </a:r>
            <a:r>
              <a:rPr lang="en-US" sz="2800" b="0" i="0" u="none" strike="noStrike">
                <a:latin typeface="CMR10"/>
              </a:rPr>
              <a:t> </a:t>
            </a:r>
            <a:r>
              <a:rPr lang="en-US" sz="2800" b="0" i="0" u="none" strike="noStrike" baseline="0">
                <a:latin typeface="CMR10"/>
              </a:rPr>
              <a:t>on </a:t>
            </a:r>
            <a:r>
              <a:rPr lang="en-US" sz="2800" b="1" i="0" u="none" strike="noStrike" baseline="0">
                <a:latin typeface="CMR10"/>
              </a:rPr>
              <a:t>intrinsic alignment </a:t>
            </a:r>
            <a:r>
              <a:rPr lang="en-US" sz="2800" b="0" i="0" u="none" strike="noStrike" baseline="0">
                <a:latin typeface="CMR10"/>
              </a:rPr>
              <a:t>between </a:t>
            </a:r>
            <a:r>
              <a:rPr lang="en-US" sz="2800" b="0" i="0" u="none" strike="noStrike" baseline="0" err="1">
                <a:latin typeface="CMR10"/>
              </a:rPr>
              <a:t>subhalos</a:t>
            </a:r>
            <a:r>
              <a:rPr lang="en-US" sz="2800" b="0" i="0" u="none" strike="noStrike" baseline="0">
                <a:latin typeface="CMR10"/>
              </a:rPr>
              <a:t> in the same patch </a:t>
            </a:r>
            <a:r>
              <a:rPr lang="en-US" sz="2000" b="0" i="0" u="none" strike="noStrike" baseline="0">
                <a:latin typeface="CMR10"/>
              </a:rPr>
              <a:t>(i.e. a tidal effect between these two </a:t>
            </a:r>
            <a:r>
              <a:rPr lang="en-US" sz="2000" b="0" i="0" u="none" strike="noStrike" baseline="0" err="1">
                <a:latin typeface="CMR10"/>
              </a:rPr>
              <a:t>subhalos</a:t>
            </a:r>
            <a:r>
              <a:rPr lang="en-US" sz="2000" b="0" i="0" u="none" strike="noStrike" baseline="0">
                <a:latin typeface="CMR10"/>
              </a:rPr>
              <a:t> linked to the polarization of the graviton)</a:t>
            </a:r>
            <a:endParaRPr lang="en-US" sz="2000">
              <a:latin typeface="+mj-lt"/>
            </a:endParaRPr>
          </a:p>
        </p:txBody>
      </p:sp>
      <p:sp>
        <p:nvSpPr>
          <p:cNvPr id="11" name="TextBox 10">
            <a:extLst>
              <a:ext uri="{FF2B5EF4-FFF2-40B4-BE49-F238E27FC236}">
                <a16:creationId xmlns:a16="http://schemas.microsoft.com/office/drawing/2014/main" id="{4AED4197-D812-C9AE-AD89-DF7F92E8A871}"/>
              </a:ext>
            </a:extLst>
          </p:cNvPr>
          <p:cNvSpPr txBox="1"/>
          <p:nvPr/>
        </p:nvSpPr>
        <p:spPr>
          <a:xfrm>
            <a:off x="814798" y="1065039"/>
            <a:ext cx="11235626" cy="830997"/>
          </a:xfrm>
          <a:prstGeom prst="rect">
            <a:avLst/>
          </a:prstGeom>
          <a:noFill/>
        </p:spPr>
        <p:txBody>
          <a:bodyPr wrap="square" rtlCol="0">
            <a:spAutoFit/>
          </a:bodyPr>
          <a:lstStyle/>
          <a:p>
            <a:pPr algn="l"/>
            <a:r>
              <a:rPr lang="en-US" sz="2400">
                <a:latin typeface="+mj-lt"/>
              </a:rPr>
              <a:t>Results get classically transmitted to after inflation through horizon-exit and later deceleration of spacetime, which makes fluctuations re-enter. Then:</a:t>
            </a:r>
          </a:p>
        </p:txBody>
      </p:sp>
      <p:sp>
        <p:nvSpPr>
          <p:cNvPr id="3" name="Rectangle 2">
            <a:extLst>
              <a:ext uri="{FF2B5EF4-FFF2-40B4-BE49-F238E27FC236}">
                <a16:creationId xmlns:a16="http://schemas.microsoft.com/office/drawing/2014/main" id="{279D5D12-43F3-ABBC-B294-5B0A9940C201}"/>
              </a:ext>
            </a:extLst>
          </p:cNvPr>
          <p:cNvSpPr/>
          <p:nvPr/>
        </p:nvSpPr>
        <p:spPr>
          <a:xfrm>
            <a:off x="-1237128" y="2039418"/>
            <a:ext cx="1282350" cy="2714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5FAF127-418E-8DCD-F447-0DAC437C7957}"/>
                  </a:ext>
                </a:extLst>
              </p:cNvPr>
              <p:cNvSpPr txBox="1"/>
              <p:nvPr/>
            </p:nvSpPr>
            <p:spPr>
              <a:xfrm>
                <a:off x="1219971" y="3480456"/>
                <a:ext cx="3922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𝑖𝑗</m:t>
                      </m:r>
                    </m:oMath>
                  </m:oMathPara>
                </a14:m>
                <a:endParaRPr lang="en-IT"/>
              </a:p>
            </p:txBody>
          </p:sp>
        </mc:Choice>
        <mc:Fallback xmlns="">
          <p:sp>
            <p:nvSpPr>
              <p:cNvPr id="12" name="TextBox 11">
                <a:extLst>
                  <a:ext uri="{FF2B5EF4-FFF2-40B4-BE49-F238E27FC236}">
                    <a16:creationId xmlns:a16="http://schemas.microsoft.com/office/drawing/2014/main" id="{F840CA63-BB5A-0A23-175D-72973131F6A8}"/>
                  </a:ext>
                </a:extLst>
              </p:cNvPr>
              <p:cNvSpPr txBox="1">
                <a:spLocks noRot="1" noChangeAspect="1" noMove="1" noResize="1" noEditPoints="1" noAdjustHandles="1" noChangeArrowheads="1" noChangeShapeType="1" noTextEdit="1"/>
              </p:cNvSpPr>
              <p:nvPr/>
            </p:nvSpPr>
            <p:spPr>
              <a:xfrm>
                <a:off x="1219971" y="3480456"/>
                <a:ext cx="392223" cy="369332"/>
              </a:xfrm>
              <a:prstGeom prst="rect">
                <a:avLst/>
              </a:prstGeom>
              <a:blipFill>
                <a:blip r:embed="rId5"/>
                <a:stretch>
                  <a:fillRect b="-10000"/>
                </a:stretch>
              </a:blipFill>
            </p:spPr>
            <p:txBody>
              <a:bodyPr/>
              <a:lstStyle/>
              <a:p>
                <a:r>
                  <a:rPr lang="en-IT">
                    <a:noFill/>
                  </a:rPr>
                  <a:t> </a:t>
                </a:r>
              </a:p>
            </p:txBody>
          </p:sp>
        </mc:Fallback>
      </mc:AlternateContent>
      <p:sp>
        <p:nvSpPr>
          <p:cNvPr id="13" name="Rectangle 12">
            <a:extLst>
              <a:ext uri="{FF2B5EF4-FFF2-40B4-BE49-F238E27FC236}">
                <a16:creationId xmlns:a16="http://schemas.microsoft.com/office/drawing/2014/main" id="{15383B8A-1C1A-72C3-193B-2680AC5DF196}"/>
              </a:ext>
            </a:extLst>
          </p:cNvPr>
          <p:cNvSpPr/>
          <p:nvPr/>
        </p:nvSpPr>
        <p:spPr>
          <a:xfrm>
            <a:off x="1352590" y="3429000"/>
            <a:ext cx="135553" cy="410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4" name="Rectangle 13">
            <a:extLst>
              <a:ext uri="{FF2B5EF4-FFF2-40B4-BE49-F238E27FC236}">
                <a16:creationId xmlns:a16="http://schemas.microsoft.com/office/drawing/2014/main" id="{653C9F1E-596B-BEE6-1360-5AD8B8C0AD72}"/>
              </a:ext>
            </a:extLst>
          </p:cNvPr>
          <p:cNvSpPr/>
          <p:nvPr/>
        </p:nvSpPr>
        <p:spPr>
          <a:xfrm>
            <a:off x="2259107" y="2664578"/>
            <a:ext cx="265939" cy="2937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a:t>in</a:t>
            </a:r>
          </a:p>
        </p:txBody>
      </p:sp>
      <p:sp>
        <p:nvSpPr>
          <p:cNvPr id="15" name="Rectangle 14">
            <a:extLst>
              <a:ext uri="{FF2B5EF4-FFF2-40B4-BE49-F238E27FC236}">
                <a16:creationId xmlns:a16="http://schemas.microsoft.com/office/drawing/2014/main" id="{6C8568B0-89C8-D925-3A51-8BE66D013D25}"/>
              </a:ext>
            </a:extLst>
          </p:cNvPr>
          <p:cNvSpPr/>
          <p:nvPr/>
        </p:nvSpPr>
        <p:spPr>
          <a:xfrm>
            <a:off x="2250146" y="4036177"/>
            <a:ext cx="265939" cy="2937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377103-1E1D-DA5F-3510-42F704FE0FFA}"/>
                  </a:ext>
                </a:extLst>
              </p:cNvPr>
              <p:cNvSpPr txBox="1"/>
              <p:nvPr/>
            </p:nvSpPr>
            <p:spPr>
              <a:xfrm>
                <a:off x="1193081" y="3435637"/>
                <a:ext cx="3922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𝑖𝑗</m:t>
                      </m:r>
                    </m:oMath>
                  </m:oMathPara>
                </a14:m>
                <a:endParaRPr lang="en-IT"/>
              </a:p>
            </p:txBody>
          </p:sp>
        </mc:Choice>
        <mc:Fallback xmlns="">
          <p:sp>
            <p:nvSpPr>
              <p:cNvPr id="16" name="TextBox 15">
                <a:extLst>
                  <a:ext uri="{FF2B5EF4-FFF2-40B4-BE49-F238E27FC236}">
                    <a16:creationId xmlns:a16="http://schemas.microsoft.com/office/drawing/2014/main" id="{97FA763A-608A-D59B-9ACC-0A6E50EADF49}"/>
                  </a:ext>
                </a:extLst>
              </p:cNvPr>
              <p:cNvSpPr txBox="1">
                <a:spLocks noRot="1" noChangeAspect="1" noMove="1" noResize="1" noEditPoints="1" noAdjustHandles="1" noChangeArrowheads="1" noChangeShapeType="1" noTextEdit="1"/>
              </p:cNvSpPr>
              <p:nvPr/>
            </p:nvSpPr>
            <p:spPr>
              <a:xfrm>
                <a:off x="1193081" y="3435637"/>
                <a:ext cx="392223" cy="369332"/>
              </a:xfrm>
              <a:prstGeom prst="rect">
                <a:avLst/>
              </a:prstGeom>
              <a:blipFill>
                <a:blip r:embed="rId6"/>
                <a:stretch>
                  <a:fillRect b="-13333"/>
                </a:stretch>
              </a:blipFill>
            </p:spPr>
            <p:txBody>
              <a:bodyPr/>
              <a:lstStyle/>
              <a:p>
                <a:r>
                  <a:rPr lang="en-IT">
                    <a:noFill/>
                  </a:rPr>
                  <a:t> </a:t>
                </a:r>
              </a:p>
            </p:txBody>
          </p:sp>
        </mc:Fallback>
      </mc:AlternateContent>
      <p:sp>
        <p:nvSpPr>
          <p:cNvPr id="18" name="TextBox 17">
            <a:extLst>
              <a:ext uri="{FF2B5EF4-FFF2-40B4-BE49-F238E27FC236}">
                <a16:creationId xmlns:a16="http://schemas.microsoft.com/office/drawing/2014/main" id="{5D1F8A26-4D75-DD51-CF8C-64F3910AF951}"/>
              </a:ext>
            </a:extLst>
          </p:cNvPr>
          <p:cNvSpPr txBox="1"/>
          <p:nvPr/>
        </p:nvSpPr>
        <p:spPr>
          <a:xfrm>
            <a:off x="2195964" y="2626800"/>
            <a:ext cx="392223" cy="369332"/>
          </a:xfrm>
          <a:prstGeom prst="rect">
            <a:avLst/>
          </a:prstGeom>
          <a:noFill/>
        </p:spPr>
        <p:txBody>
          <a:bodyPr wrap="square">
            <a:spAutoFit/>
          </a:bodyPr>
          <a:lstStyle/>
          <a:p>
            <a:r>
              <a:rPr lang="en-IT"/>
              <a:t>in</a:t>
            </a:r>
          </a:p>
        </p:txBody>
      </p:sp>
      <p:sp>
        <p:nvSpPr>
          <p:cNvPr id="20" name="TextBox 19">
            <a:extLst>
              <a:ext uri="{FF2B5EF4-FFF2-40B4-BE49-F238E27FC236}">
                <a16:creationId xmlns:a16="http://schemas.microsoft.com/office/drawing/2014/main" id="{0BCBD5DF-42F1-5163-939C-EC7CA1FDB666}"/>
              </a:ext>
            </a:extLst>
          </p:cNvPr>
          <p:cNvSpPr txBox="1"/>
          <p:nvPr/>
        </p:nvSpPr>
        <p:spPr>
          <a:xfrm>
            <a:off x="2171712" y="3980701"/>
            <a:ext cx="627139" cy="369332"/>
          </a:xfrm>
          <a:prstGeom prst="rect">
            <a:avLst/>
          </a:prstGeom>
          <a:noFill/>
        </p:spPr>
        <p:txBody>
          <a:bodyPr wrap="square">
            <a:spAutoFit/>
          </a:bodyPr>
          <a:lstStyle/>
          <a:p>
            <a:r>
              <a:rPr lang="en-IT"/>
              <a:t>out</a:t>
            </a:r>
          </a:p>
        </p:txBody>
      </p:sp>
      <p:sp>
        <p:nvSpPr>
          <p:cNvPr id="45" name="TextBox 44">
            <a:extLst>
              <a:ext uri="{FF2B5EF4-FFF2-40B4-BE49-F238E27FC236}">
                <a16:creationId xmlns:a16="http://schemas.microsoft.com/office/drawing/2014/main" id="{08BF9ADC-302C-EA5D-96B9-15FCAECCEC57}"/>
              </a:ext>
            </a:extLst>
          </p:cNvPr>
          <p:cNvSpPr txBox="1"/>
          <p:nvPr/>
        </p:nvSpPr>
        <p:spPr>
          <a:xfrm>
            <a:off x="296468" y="3827935"/>
            <a:ext cx="1476686" cy="461665"/>
          </a:xfrm>
          <a:prstGeom prst="rect">
            <a:avLst/>
          </a:prstGeom>
          <a:noFill/>
        </p:spPr>
        <p:txBody>
          <a:bodyPr wrap="none" rtlCol="0">
            <a:spAutoFit/>
          </a:bodyPr>
          <a:lstStyle/>
          <a:p>
            <a:r>
              <a:rPr lang="en-IT" sz="2400"/>
              <a:t>Alice/Bob</a:t>
            </a:r>
          </a:p>
        </p:txBody>
      </p:sp>
      <p:cxnSp>
        <p:nvCxnSpPr>
          <p:cNvPr id="47" name="Straight Arrow Connector 46">
            <a:extLst>
              <a:ext uri="{FF2B5EF4-FFF2-40B4-BE49-F238E27FC236}">
                <a16:creationId xmlns:a16="http://schemas.microsoft.com/office/drawing/2014/main" id="{B422ABE6-0046-968D-24C5-36F8CCA8B619}"/>
              </a:ext>
            </a:extLst>
          </p:cNvPr>
          <p:cNvCxnSpPr>
            <a:cxnSpLocks/>
          </p:cNvCxnSpPr>
          <p:nvPr/>
        </p:nvCxnSpPr>
        <p:spPr>
          <a:xfrm flipH="1">
            <a:off x="1352590" y="4525591"/>
            <a:ext cx="36602" cy="120635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9F1318D5-9FA6-6AF7-751E-D91D119876CD}"/>
              </a:ext>
            </a:extLst>
          </p:cNvPr>
          <p:cNvSpPr txBox="1"/>
          <p:nvPr/>
        </p:nvSpPr>
        <p:spPr>
          <a:xfrm>
            <a:off x="2525046" y="2089986"/>
            <a:ext cx="668773" cy="369332"/>
          </a:xfrm>
          <a:prstGeom prst="rect">
            <a:avLst/>
          </a:prstGeom>
          <a:noFill/>
        </p:spPr>
        <p:txBody>
          <a:bodyPr wrap="none" rtlCol="0">
            <a:spAutoFit/>
          </a:bodyPr>
          <a:lstStyle/>
          <a:p>
            <a:r>
              <a:rPr lang="en-IT"/>
              <a:t>Time</a:t>
            </a:r>
          </a:p>
        </p:txBody>
      </p:sp>
      <p:sp>
        <p:nvSpPr>
          <p:cNvPr id="63" name="TextBox 62">
            <a:extLst>
              <a:ext uri="{FF2B5EF4-FFF2-40B4-BE49-F238E27FC236}">
                <a16:creationId xmlns:a16="http://schemas.microsoft.com/office/drawing/2014/main" id="{93D357D7-8D8A-A413-B541-D78E80FE5E48}"/>
              </a:ext>
            </a:extLst>
          </p:cNvPr>
          <p:cNvSpPr txBox="1"/>
          <p:nvPr/>
        </p:nvSpPr>
        <p:spPr>
          <a:xfrm>
            <a:off x="798336" y="2969755"/>
            <a:ext cx="449750" cy="369332"/>
          </a:xfrm>
          <a:prstGeom prst="rect">
            <a:avLst/>
          </a:prstGeom>
          <a:noFill/>
        </p:spPr>
        <p:txBody>
          <a:bodyPr wrap="square">
            <a:spAutoFit/>
          </a:bodyPr>
          <a:lstStyle/>
          <a:p>
            <a:r>
              <a:rPr lang="en-IT"/>
              <a:t>in</a:t>
            </a:r>
          </a:p>
        </p:txBody>
      </p:sp>
      <p:sp>
        <p:nvSpPr>
          <p:cNvPr id="6" name="TextBox 5">
            <a:extLst>
              <a:ext uri="{FF2B5EF4-FFF2-40B4-BE49-F238E27FC236}">
                <a16:creationId xmlns:a16="http://schemas.microsoft.com/office/drawing/2014/main" id="{291C1C8D-1E17-7EDB-C781-01F9DC361682}"/>
              </a:ext>
            </a:extLst>
          </p:cNvPr>
          <p:cNvSpPr txBox="1"/>
          <p:nvPr/>
        </p:nvSpPr>
        <p:spPr>
          <a:xfrm>
            <a:off x="8079813" y="3605982"/>
            <a:ext cx="3730885" cy="1877437"/>
          </a:xfrm>
          <a:prstGeom prst="rect">
            <a:avLst/>
          </a:prstGeom>
          <a:noFill/>
        </p:spPr>
        <p:txBody>
          <a:bodyPr wrap="square" rtlCol="0">
            <a:spAutoFit/>
          </a:bodyPr>
          <a:lstStyle/>
          <a:p>
            <a:pPr algn="l"/>
            <a:r>
              <a:rPr lang="en-US" sz="2800" b="0" i="0" u="none" strike="noStrike" baseline="0" dirty="0">
                <a:latin typeface="+mj-lt"/>
              </a:rPr>
              <a:t>It can </a:t>
            </a:r>
            <a:r>
              <a:rPr lang="en-US" sz="2800" dirty="0">
                <a:latin typeface="+mj-lt"/>
              </a:rPr>
              <a:t>give </a:t>
            </a:r>
            <a:r>
              <a:rPr lang="en-US" sz="2800" b="0" i="0" u="none" strike="noStrike" baseline="0" dirty="0">
                <a:latin typeface="+mj-lt"/>
              </a:rPr>
              <a:t>a measurable signal in the </a:t>
            </a:r>
            <a:r>
              <a:rPr lang="en-US" sz="2800" b="1" i="0" u="none" strike="noStrike" baseline="0" dirty="0">
                <a:latin typeface="+mj-lt"/>
              </a:rPr>
              <a:t>halo</a:t>
            </a:r>
            <a:r>
              <a:rPr lang="en-US" sz="2800" b="0" i="0" u="none" strike="noStrike" baseline="0" dirty="0">
                <a:latin typeface="+mj-lt"/>
              </a:rPr>
              <a:t> </a:t>
            </a:r>
            <a:r>
              <a:rPr lang="en-US" sz="2800" b="1" i="0" u="none" strike="noStrike" baseline="0" dirty="0">
                <a:latin typeface="+mj-lt"/>
              </a:rPr>
              <a:t>bias</a:t>
            </a:r>
            <a:r>
              <a:rPr lang="en-US" sz="2800" b="0" i="0" u="none" strike="noStrike" baseline="0" dirty="0">
                <a:latin typeface="+mj-lt"/>
              </a:rPr>
              <a:t> </a:t>
            </a:r>
            <a:r>
              <a:rPr lang="en-US" sz="2000" b="0" i="0" u="none" strike="noStrike" baseline="0" dirty="0">
                <a:latin typeface="+mj-lt"/>
              </a:rPr>
              <a:t>(in the non-Gaussian part of the 2- and 3-point functions of dark matter halos). </a:t>
            </a:r>
            <a:endParaRPr lang="en-US" sz="2000" dirty="0">
              <a:latin typeface="+mj-lt"/>
            </a:endParaRPr>
          </a:p>
        </p:txBody>
      </p:sp>
      <p:sp>
        <p:nvSpPr>
          <p:cNvPr id="9" name="TextBox 8">
            <a:extLst>
              <a:ext uri="{FF2B5EF4-FFF2-40B4-BE49-F238E27FC236}">
                <a16:creationId xmlns:a16="http://schemas.microsoft.com/office/drawing/2014/main" id="{B3DA0870-2B95-9B75-2410-D28A759F79E0}"/>
              </a:ext>
            </a:extLst>
          </p:cNvPr>
          <p:cNvSpPr txBox="1"/>
          <p:nvPr/>
        </p:nvSpPr>
        <p:spPr>
          <a:xfrm>
            <a:off x="3885040" y="2811466"/>
            <a:ext cx="1545638" cy="916840"/>
          </a:xfrm>
          <a:prstGeom prst="rect">
            <a:avLst/>
          </a:prstGeom>
          <a:noFill/>
          <a:ln>
            <a:solidFill>
              <a:srgbClr val="FF0000"/>
            </a:solidFill>
          </a:ln>
        </p:spPr>
        <p:txBody>
          <a:bodyPr wrap="square">
            <a:spAutoFit/>
          </a:bodyPr>
          <a:lstStyle/>
          <a:p>
            <a:r>
              <a:rPr lang="en-US" sz="1800" b="1" dirty="0">
                <a:latin typeface="Calibri" panose="020F0502020204030204" pitchFamily="34" charset="0"/>
                <a:cs typeface="Calibri" panose="020F0502020204030204" pitchFamily="34" charset="0"/>
              </a:rPr>
              <a:t>An alternative way for the measure </a:t>
            </a:r>
            <a:endParaRPr lang="en-IT" dirty="0"/>
          </a:p>
        </p:txBody>
      </p:sp>
      <p:cxnSp>
        <p:nvCxnSpPr>
          <p:cNvPr id="17" name="Straight Arrow Connector 16">
            <a:extLst>
              <a:ext uri="{FF2B5EF4-FFF2-40B4-BE49-F238E27FC236}">
                <a16:creationId xmlns:a16="http://schemas.microsoft.com/office/drawing/2014/main" id="{D8ABD510-A723-50B6-0486-C22914E247B9}"/>
              </a:ext>
            </a:extLst>
          </p:cNvPr>
          <p:cNvCxnSpPr>
            <a:cxnSpLocks/>
          </p:cNvCxnSpPr>
          <p:nvPr/>
        </p:nvCxnSpPr>
        <p:spPr>
          <a:xfrm>
            <a:off x="2538388" y="2231000"/>
            <a:ext cx="0" cy="43357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9" name="Right Arrow 18">
            <a:extLst>
              <a:ext uri="{FF2B5EF4-FFF2-40B4-BE49-F238E27FC236}">
                <a16:creationId xmlns:a16="http://schemas.microsoft.com/office/drawing/2014/main" id="{C0D03EF2-D782-1D68-6ECC-9C64BC846FFF}"/>
              </a:ext>
            </a:extLst>
          </p:cNvPr>
          <p:cNvSpPr/>
          <p:nvPr/>
        </p:nvSpPr>
        <p:spPr>
          <a:xfrm>
            <a:off x="2588187" y="3154421"/>
            <a:ext cx="1174749" cy="3260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3473894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885-4122-9C41-238E-4BA77F9D3607}"/>
            </a:ext>
          </a:extLst>
        </p:cNvPr>
        <p:cNvGrpSpPr/>
        <p:nvPr/>
      </p:nvGrpSpPr>
      <p:grpSpPr>
        <a:xfrm>
          <a:off x="0" y="0"/>
          <a:ext cx="0" cy="0"/>
          <a:chOff x="0" y="0"/>
          <a:chExt cx="0" cy="0"/>
        </a:xfrm>
      </p:grpSpPr>
      <p:pic>
        <p:nvPicPr>
          <p:cNvPr id="4" name="Content Placeholder 4" descr="A diagram of a number of objects&#10;&#10;Description automatically generated with medium confidence">
            <a:extLst>
              <a:ext uri="{FF2B5EF4-FFF2-40B4-BE49-F238E27FC236}">
                <a16:creationId xmlns:a16="http://schemas.microsoft.com/office/drawing/2014/main" id="{D84A1A06-2AE0-49DE-354C-C645BD8E03E3}"/>
              </a:ext>
            </a:extLst>
          </p:cNvPr>
          <p:cNvPicPr>
            <a:picLocks noChangeAspect="1"/>
          </p:cNvPicPr>
          <p:nvPr/>
        </p:nvPicPr>
        <p:blipFill>
          <a:blip r:embed="rId3">
            <a:extLst>
              <a:ext uri="{28A0092B-C50C-407E-A947-70E740481C1C}">
                <a14:useLocalDpi xmlns:a14="http://schemas.microsoft.com/office/drawing/2010/main" val="0"/>
              </a:ext>
            </a:extLst>
          </a:blip>
          <a:srcRect r="43394"/>
          <a:stretch/>
        </p:blipFill>
        <p:spPr>
          <a:xfrm>
            <a:off x="-1070944" y="2268071"/>
            <a:ext cx="3578061" cy="2257520"/>
          </a:xfrm>
          <a:prstGeom prst="rect">
            <a:avLst/>
          </a:prstGeom>
        </p:spPr>
      </p:pic>
      <p:sp>
        <p:nvSpPr>
          <p:cNvPr id="5" name="TextBox 4">
            <a:extLst>
              <a:ext uri="{FF2B5EF4-FFF2-40B4-BE49-F238E27FC236}">
                <a16:creationId xmlns:a16="http://schemas.microsoft.com/office/drawing/2014/main" id="{EE62AA4B-7540-353A-6B07-54FF64702652}"/>
              </a:ext>
            </a:extLst>
          </p:cNvPr>
          <p:cNvSpPr txBox="1"/>
          <p:nvPr/>
        </p:nvSpPr>
        <p:spPr>
          <a:xfrm>
            <a:off x="8079813" y="3605982"/>
            <a:ext cx="3730885" cy="1877437"/>
          </a:xfrm>
          <a:prstGeom prst="rect">
            <a:avLst/>
          </a:prstGeom>
          <a:noFill/>
        </p:spPr>
        <p:txBody>
          <a:bodyPr wrap="square" rtlCol="0">
            <a:spAutoFit/>
          </a:bodyPr>
          <a:lstStyle/>
          <a:p>
            <a:pPr algn="l"/>
            <a:r>
              <a:rPr lang="en-US" sz="2800" b="0" i="0" u="none" strike="noStrike" baseline="0" dirty="0">
                <a:latin typeface="+mj-lt"/>
              </a:rPr>
              <a:t>It can </a:t>
            </a:r>
            <a:r>
              <a:rPr lang="en-US" sz="2800" dirty="0">
                <a:latin typeface="+mj-lt"/>
              </a:rPr>
              <a:t>give </a:t>
            </a:r>
            <a:r>
              <a:rPr lang="en-US" sz="2800" b="0" i="0" u="none" strike="noStrike" baseline="0" dirty="0">
                <a:latin typeface="+mj-lt"/>
              </a:rPr>
              <a:t>a measurable signal in the </a:t>
            </a:r>
            <a:r>
              <a:rPr lang="en-US" sz="2800" b="1" i="0" u="none" strike="noStrike" baseline="0" dirty="0">
                <a:latin typeface="+mj-lt"/>
              </a:rPr>
              <a:t>halo</a:t>
            </a:r>
            <a:r>
              <a:rPr lang="en-US" sz="2800" b="0" i="0" u="none" strike="noStrike" baseline="0" dirty="0">
                <a:latin typeface="+mj-lt"/>
              </a:rPr>
              <a:t> </a:t>
            </a:r>
            <a:r>
              <a:rPr lang="en-US" sz="2800" b="1" i="0" u="none" strike="noStrike" baseline="0" dirty="0">
                <a:latin typeface="+mj-lt"/>
              </a:rPr>
              <a:t>bias</a:t>
            </a:r>
            <a:r>
              <a:rPr lang="en-US" sz="2800" b="0" i="0" u="none" strike="noStrike" baseline="0" dirty="0">
                <a:latin typeface="+mj-lt"/>
              </a:rPr>
              <a:t> </a:t>
            </a:r>
            <a:r>
              <a:rPr lang="en-US" sz="2000" b="0" i="0" u="none" strike="noStrike" baseline="0" dirty="0">
                <a:latin typeface="+mj-lt"/>
              </a:rPr>
              <a:t>(in the non-Gaussian part of the 2- and 3-point functions of dark matter halos). </a:t>
            </a:r>
            <a:endParaRPr lang="en-US" sz="2000" dirty="0">
              <a:latin typeface="+mj-lt"/>
            </a:endParaRPr>
          </a:p>
        </p:txBody>
      </p:sp>
      <p:pic>
        <p:nvPicPr>
          <p:cNvPr id="7" name="Picture 6">
            <a:extLst>
              <a:ext uri="{FF2B5EF4-FFF2-40B4-BE49-F238E27FC236}">
                <a16:creationId xmlns:a16="http://schemas.microsoft.com/office/drawing/2014/main" id="{B41A8EC6-7852-BCF2-5942-C63AF007C6DE}"/>
              </a:ext>
            </a:extLst>
          </p:cNvPr>
          <p:cNvPicPr>
            <a:picLocks noChangeAspect="1"/>
          </p:cNvPicPr>
          <p:nvPr/>
        </p:nvPicPr>
        <p:blipFill>
          <a:blip r:embed="rId4"/>
          <a:stretch>
            <a:fillRect/>
          </a:stretch>
        </p:blipFill>
        <p:spPr>
          <a:xfrm>
            <a:off x="-19045" y="5731941"/>
            <a:ext cx="3014376" cy="604989"/>
          </a:xfrm>
          <a:prstGeom prst="rect">
            <a:avLst/>
          </a:prstGeom>
        </p:spPr>
      </p:pic>
      <p:sp>
        <p:nvSpPr>
          <p:cNvPr id="10" name="TextBox 9">
            <a:extLst>
              <a:ext uri="{FF2B5EF4-FFF2-40B4-BE49-F238E27FC236}">
                <a16:creationId xmlns:a16="http://schemas.microsoft.com/office/drawing/2014/main" id="{BE25AF9F-08C5-27E3-D744-F426930B423E}"/>
              </a:ext>
            </a:extLst>
          </p:cNvPr>
          <p:cNvSpPr txBox="1"/>
          <p:nvPr/>
        </p:nvSpPr>
        <p:spPr>
          <a:xfrm>
            <a:off x="3644215" y="5654129"/>
            <a:ext cx="8547786" cy="1261884"/>
          </a:xfrm>
          <a:prstGeom prst="rect">
            <a:avLst/>
          </a:prstGeom>
          <a:noFill/>
        </p:spPr>
        <p:txBody>
          <a:bodyPr wrap="square" rtlCol="0">
            <a:spAutoFit/>
          </a:bodyPr>
          <a:lstStyle/>
          <a:p>
            <a:pPr algn="l"/>
            <a:r>
              <a:rPr lang="en-US" sz="2800">
                <a:latin typeface="CMR10"/>
              </a:rPr>
              <a:t>Additional derivatives may i</a:t>
            </a:r>
            <a:r>
              <a:rPr lang="en-US" sz="2800" b="0" i="0" u="none" strike="noStrike" baseline="0">
                <a:latin typeface="CMR10"/>
              </a:rPr>
              <a:t>mprint</a:t>
            </a:r>
            <a:r>
              <a:rPr lang="en-US" sz="2800" b="0" i="0" u="none" strike="noStrike">
                <a:latin typeface="CMR10"/>
              </a:rPr>
              <a:t> </a:t>
            </a:r>
            <a:r>
              <a:rPr lang="en-US" sz="2800" b="0" i="0" u="none" strike="noStrike" baseline="0">
                <a:latin typeface="CMR10"/>
              </a:rPr>
              <a:t>on </a:t>
            </a:r>
            <a:r>
              <a:rPr lang="en-US" sz="2800" b="1" i="0" u="none" strike="noStrike" baseline="0">
                <a:latin typeface="CMR10"/>
              </a:rPr>
              <a:t>intrinsic alignment </a:t>
            </a:r>
            <a:r>
              <a:rPr lang="en-US" sz="2800" b="0" i="0" u="none" strike="noStrike" baseline="0">
                <a:latin typeface="CMR10"/>
              </a:rPr>
              <a:t>between </a:t>
            </a:r>
            <a:r>
              <a:rPr lang="en-US" sz="2800" b="0" i="0" u="none" strike="noStrike" baseline="0" err="1">
                <a:latin typeface="CMR10"/>
              </a:rPr>
              <a:t>subhalos</a:t>
            </a:r>
            <a:r>
              <a:rPr lang="en-US" sz="2800" b="0" i="0" u="none" strike="noStrike" baseline="0">
                <a:latin typeface="CMR10"/>
              </a:rPr>
              <a:t> in the same patch </a:t>
            </a:r>
            <a:r>
              <a:rPr lang="en-US" sz="2000" b="0" i="0" u="none" strike="noStrike" baseline="0">
                <a:latin typeface="CMR10"/>
              </a:rPr>
              <a:t>(i.e. a tidal effect between these two </a:t>
            </a:r>
            <a:r>
              <a:rPr lang="en-US" sz="2000" b="0" i="0" u="none" strike="noStrike" baseline="0" err="1">
                <a:latin typeface="CMR10"/>
              </a:rPr>
              <a:t>subhalos</a:t>
            </a:r>
            <a:r>
              <a:rPr lang="en-US" sz="2000" b="0" i="0" u="none" strike="noStrike" baseline="0">
                <a:latin typeface="CMR10"/>
              </a:rPr>
              <a:t> linked to the polarization of the graviton)</a:t>
            </a:r>
            <a:endParaRPr lang="en-US" sz="2000">
              <a:latin typeface="+mj-lt"/>
            </a:endParaRPr>
          </a:p>
        </p:txBody>
      </p:sp>
      <p:sp>
        <p:nvSpPr>
          <p:cNvPr id="11" name="TextBox 10">
            <a:extLst>
              <a:ext uri="{FF2B5EF4-FFF2-40B4-BE49-F238E27FC236}">
                <a16:creationId xmlns:a16="http://schemas.microsoft.com/office/drawing/2014/main" id="{A95F0DCD-5532-0412-252A-FCF427401701}"/>
              </a:ext>
            </a:extLst>
          </p:cNvPr>
          <p:cNvSpPr txBox="1"/>
          <p:nvPr/>
        </p:nvSpPr>
        <p:spPr>
          <a:xfrm>
            <a:off x="814798" y="1065039"/>
            <a:ext cx="11235626" cy="830997"/>
          </a:xfrm>
          <a:prstGeom prst="rect">
            <a:avLst/>
          </a:prstGeom>
          <a:noFill/>
        </p:spPr>
        <p:txBody>
          <a:bodyPr wrap="square" rtlCol="0">
            <a:spAutoFit/>
          </a:bodyPr>
          <a:lstStyle/>
          <a:p>
            <a:pPr algn="l"/>
            <a:r>
              <a:rPr lang="en-US" sz="2400">
                <a:latin typeface="+mj-lt"/>
              </a:rPr>
              <a:t>Results get classically transmitted to after inflation through horizon-exit and later deceleration of spacetime, which makes fluctuations re-enter. Then:</a:t>
            </a:r>
          </a:p>
        </p:txBody>
      </p:sp>
      <p:sp>
        <p:nvSpPr>
          <p:cNvPr id="3" name="Rectangle 2">
            <a:extLst>
              <a:ext uri="{FF2B5EF4-FFF2-40B4-BE49-F238E27FC236}">
                <a16:creationId xmlns:a16="http://schemas.microsoft.com/office/drawing/2014/main" id="{5EAD8A09-E720-03F9-3DC0-ED8D062C2367}"/>
              </a:ext>
            </a:extLst>
          </p:cNvPr>
          <p:cNvSpPr/>
          <p:nvPr/>
        </p:nvSpPr>
        <p:spPr>
          <a:xfrm>
            <a:off x="-1237128" y="2039418"/>
            <a:ext cx="1282350" cy="2714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840CA63-BB5A-0A23-175D-72973131F6A8}"/>
                  </a:ext>
                </a:extLst>
              </p:cNvPr>
              <p:cNvSpPr txBox="1"/>
              <p:nvPr/>
            </p:nvSpPr>
            <p:spPr>
              <a:xfrm>
                <a:off x="1219971" y="3480456"/>
                <a:ext cx="3922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𝑖𝑗</m:t>
                      </m:r>
                    </m:oMath>
                  </m:oMathPara>
                </a14:m>
                <a:endParaRPr lang="en-IT"/>
              </a:p>
            </p:txBody>
          </p:sp>
        </mc:Choice>
        <mc:Fallback xmlns="">
          <p:sp>
            <p:nvSpPr>
              <p:cNvPr id="12" name="TextBox 11">
                <a:extLst>
                  <a:ext uri="{FF2B5EF4-FFF2-40B4-BE49-F238E27FC236}">
                    <a16:creationId xmlns:a16="http://schemas.microsoft.com/office/drawing/2014/main" id="{F840CA63-BB5A-0A23-175D-72973131F6A8}"/>
                  </a:ext>
                </a:extLst>
              </p:cNvPr>
              <p:cNvSpPr txBox="1">
                <a:spLocks noRot="1" noChangeAspect="1" noMove="1" noResize="1" noEditPoints="1" noAdjustHandles="1" noChangeArrowheads="1" noChangeShapeType="1" noTextEdit="1"/>
              </p:cNvSpPr>
              <p:nvPr/>
            </p:nvSpPr>
            <p:spPr>
              <a:xfrm>
                <a:off x="1219971" y="3480456"/>
                <a:ext cx="392223" cy="369332"/>
              </a:xfrm>
              <a:prstGeom prst="rect">
                <a:avLst/>
              </a:prstGeom>
              <a:blipFill>
                <a:blip r:embed="rId5"/>
                <a:stretch>
                  <a:fillRect b="-10000"/>
                </a:stretch>
              </a:blipFill>
            </p:spPr>
            <p:txBody>
              <a:bodyPr/>
              <a:lstStyle/>
              <a:p>
                <a:r>
                  <a:rPr lang="en-IT">
                    <a:noFill/>
                  </a:rPr>
                  <a:t> </a:t>
                </a:r>
              </a:p>
            </p:txBody>
          </p:sp>
        </mc:Fallback>
      </mc:AlternateContent>
      <p:sp>
        <p:nvSpPr>
          <p:cNvPr id="13" name="Rectangle 12">
            <a:extLst>
              <a:ext uri="{FF2B5EF4-FFF2-40B4-BE49-F238E27FC236}">
                <a16:creationId xmlns:a16="http://schemas.microsoft.com/office/drawing/2014/main" id="{B800A986-420C-2DE6-3417-3FA524F3A523}"/>
              </a:ext>
            </a:extLst>
          </p:cNvPr>
          <p:cNvSpPr/>
          <p:nvPr/>
        </p:nvSpPr>
        <p:spPr>
          <a:xfrm>
            <a:off x="1352590" y="3429000"/>
            <a:ext cx="135553" cy="410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4" name="Rectangle 13">
            <a:extLst>
              <a:ext uri="{FF2B5EF4-FFF2-40B4-BE49-F238E27FC236}">
                <a16:creationId xmlns:a16="http://schemas.microsoft.com/office/drawing/2014/main" id="{B8402965-A1B0-C56E-1263-7B46E78B012E}"/>
              </a:ext>
            </a:extLst>
          </p:cNvPr>
          <p:cNvSpPr/>
          <p:nvPr/>
        </p:nvSpPr>
        <p:spPr>
          <a:xfrm>
            <a:off x="2259107" y="2664578"/>
            <a:ext cx="265939" cy="2937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a:t>in</a:t>
            </a:r>
          </a:p>
        </p:txBody>
      </p:sp>
      <p:sp>
        <p:nvSpPr>
          <p:cNvPr id="15" name="Rectangle 14">
            <a:extLst>
              <a:ext uri="{FF2B5EF4-FFF2-40B4-BE49-F238E27FC236}">
                <a16:creationId xmlns:a16="http://schemas.microsoft.com/office/drawing/2014/main" id="{E75D55C7-3959-10A8-247F-DA9E36B8AA4B}"/>
              </a:ext>
            </a:extLst>
          </p:cNvPr>
          <p:cNvSpPr/>
          <p:nvPr/>
        </p:nvSpPr>
        <p:spPr>
          <a:xfrm>
            <a:off x="2250146" y="4036177"/>
            <a:ext cx="265939" cy="2937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7FA763A-608A-D59B-9ACC-0A6E50EADF49}"/>
                  </a:ext>
                </a:extLst>
              </p:cNvPr>
              <p:cNvSpPr txBox="1"/>
              <p:nvPr/>
            </p:nvSpPr>
            <p:spPr>
              <a:xfrm>
                <a:off x="1193081" y="3435637"/>
                <a:ext cx="3922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𝑖𝑗</m:t>
                      </m:r>
                    </m:oMath>
                  </m:oMathPara>
                </a14:m>
                <a:endParaRPr lang="en-IT"/>
              </a:p>
            </p:txBody>
          </p:sp>
        </mc:Choice>
        <mc:Fallback xmlns="">
          <p:sp>
            <p:nvSpPr>
              <p:cNvPr id="16" name="TextBox 15">
                <a:extLst>
                  <a:ext uri="{FF2B5EF4-FFF2-40B4-BE49-F238E27FC236}">
                    <a16:creationId xmlns:a16="http://schemas.microsoft.com/office/drawing/2014/main" id="{97FA763A-608A-D59B-9ACC-0A6E50EADF49}"/>
                  </a:ext>
                </a:extLst>
              </p:cNvPr>
              <p:cNvSpPr txBox="1">
                <a:spLocks noRot="1" noChangeAspect="1" noMove="1" noResize="1" noEditPoints="1" noAdjustHandles="1" noChangeArrowheads="1" noChangeShapeType="1" noTextEdit="1"/>
              </p:cNvSpPr>
              <p:nvPr/>
            </p:nvSpPr>
            <p:spPr>
              <a:xfrm>
                <a:off x="1193081" y="3435637"/>
                <a:ext cx="392223" cy="369332"/>
              </a:xfrm>
              <a:prstGeom prst="rect">
                <a:avLst/>
              </a:prstGeom>
              <a:blipFill>
                <a:blip r:embed="rId6"/>
                <a:stretch>
                  <a:fillRect b="-13333"/>
                </a:stretch>
              </a:blipFill>
            </p:spPr>
            <p:txBody>
              <a:bodyPr/>
              <a:lstStyle/>
              <a:p>
                <a:r>
                  <a:rPr lang="en-IT">
                    <a:noFill/>
                  </a:rPr>
                  <a:t> </a:t>
                </a:r>
              </a:p>
            </p:txBody>
          </p:sp>
        </mc:Fallback>
      </mc:AlternateContent>
      <p:sp>
        <p:nvSpPr>
          <p:cNvPr id="18" name="TextBox 17">
            <a:extLst>
              <a:ext uri="{FF2B5EF4-FFF2-40B4-BE49-F238E27FC236}">
                <a16:creationId xmlns:a16="http://schemas.microsoft.com/office/drawing/2014/main" id="{45494D34-B2C2-3FC0-5C92-33C6702772F5}"/>
              </a:ext>
            </a:extLst>
          </p:cNvPr>
          <p:cNvSpPr txBox="1"/>
          <p:nvPr/>
        </p:nvSpPr>
        <p:spPr>
          <a:xfrm>
            <a:off x="2195964" y="2626800"/>
            <a:ext cx="392223" cy="369332"/>
          </a:xfrm>
          <a:prstGeom prst="rect">
            <a:avLst/>
          </a:prstGeom>
          <a:noFill/>
        </p:spPr>
        <p:txBody>
          <a:bodyPr wrap="square">
            <a:spAutoFit/>
          </a:bodyPr>
          <a:lstStyle/>
          <a:p>
            <a:r>
              <a:rPr lang="en-IT"/>
              <a:t>in</a:t>
            </a:r>
          </a:p>
        </p:txBody>
      </p:sp>
      <p:sp>
        <p:nvSpPr>
          <p:cNvPr id="20" name="TextBox 19">
            <a:extLst>
              <a:ext uri="{FF2B5EF4-FFF2-40B4-BE49-F238E27FC236}">
                <a16:creationId xmlns:a16="http://schemas.microsoft.com/office/drawing/2014/main" id="{4715AE4C-3452-7A13-CE63-BEF59544033D}"/>
              </a:ext>
            </a:extLst>
          </p:cNvPr>
          <p:cNvSpPr txBox="1"/>
          <p:nvPr/>
        </p:nvSpPr>
        <p:spPr>
          <a:xfrm>
            <a:off x="2171712" y="3980701"/>
            <a:ext cx="627139" cy="369332"/>
          </a:xfrm>
          <a:prstGeom prst="rect">
            <a:avLst/>
          </a:prstGeom>
          <a:noFill/>
        </p:spPr>
        <p:txBody>
          <a:bodyPr wrap="square">
            <a:spAutoFit/>
          </a:bodyPr>
          <a:lstStyle/>
          <a:p>
            <a:r>
              <a:rPr lang="en-IT"/>
              <a:t>out</a:t>
            </a:r>
          </a:p>
        </p:txBody>
      </p:sp>
      <p:sp>
        <p:nvSpPr>
          <p:cNvPr id="22" name="TextBox 21">
            <a:extLst>
              <a:ext uri="{FF2B5EF4-FFF2-40B4-BE49-F238E27FC236}">
                <a16:creationId xmlns:a16="http://schemas.microsoft.com/office/drawing/2014/main" id="{A4B735D5-A580-4147-9199-2FB9F3A9EE10}"/>
              </a:ext>
            </a:extLst>
          </p:cNvPr>
          <p:cNvSpPr txBox="1"/>
          <p:nvPr/>
        </p:nvSpPr>
        <p:spPr>
          <a:xfrm>
            <a:off x="2800554" y="3082585"/>
            <a:ext cx="457176" cy="461665"/>
          </a:xfrm>
          <a:prstGeom prst="rect">
            <a:avLst/>
          </a:prstGeom>
          <a:noFill/>
        </p:spPr>
        <p:txBody>
          <a:bodyPr wrap="none" rtlCol="0">
            <a:spAutoFit/>
          </a:bodyPr>
          <a:lstStyle/>
          <a:p>
            <a:r>
              <a:rPr lang="en-IT" sz="2400" dirty="0"/>
              <a:t>or</a:t>
            </a:r>
          </a:p>
        </p:txBody>
      </p:sp>
      <p:sp>
        <p:nvSpPr>
          <p:cNvPr id="23" name="Rectangle 22">
            <a:extLst>
              <a:ext uri="{FF2B5EF4-FFF2-40B4-BE49-F238E27FC236}">
                <a16:creationId xmlns:a16="http://schemas.microsoft.com/office/drawing/2014/main" id="{D5EB005B-E669-320B-0BF3-6EEC207C96FC}"/>
              </a:ext>
            </a:extLst>
          </p:cNvPr>
          <p:cNvSpPr/>
          <p:nvPr/>
        </p:nvSpPr>
        <p:spPr>
          <a:xfrm>
            <a:off x="4876800" y="2940427"/>
            <a:ext cx="914400" cy="878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4" name="Rectangle 23">
            <a:extLst>
              <a:ext uri="{FF2B5EF4-FFF2-40B4-BE49-F238E27FC236}">
                <a16:creationId xmlns:a16="http://schemas.microsoft.com/office/drawing/2014/main" id="{121E27F3-901D-B173-E647-159F25393AC2}"/>
              </a:ext>
            </a:extLst>
          </p:cNvPr>
          <p:cNvSpPr/>
          <p:nvPr/>
        </p:nvSpPr>
        <p:spPr>
          <a:xfrm>
            <a:off x="6060142" y="4141698"/>
            <a:ext cx="251012" cy="466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5" name="Rectangle 24">
            <a:extLst>
              <a:ext uri="{FF2B5EF4-FFF2-40B4-BE49-F238E27FC236}">
                <a16:creationId xmlns:a16="http://schemas.microsoft.com/office/drawing/2014/main" id="{50D27351-DE5D-FEE9-C439-CE4BEC2057DC}"/>
              </a:ext>
            </a:extLst>
          </p:cNvPr>
          <p:cNvSpPr/>
          <p:nvPr/>
        </p:nvSpPr>
        <p:spPr>
          <a:xfrm>
            <a:off x="4401677" y="4061021"/>
            <a:ext cx="251012" cy="466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6" name="Rectangle 25">
            <a:extLst>
              <a:ext uri="{FF2B5EF4-FFF2-40B4-BE49-F238E27FC236}">
                <a16:creationId xmlns:a16="http://schemas.microsoft.com/office/drawing/2014/main" id="{04BC991C-5098-7221-4AB0-04F1876C08A6}"/>
              </a:ext>
            </a:extLst>
          </p:cNvPr>
          <p:cNvSpPr/>
          <p:nvPr/>
        </p:nvSpPr>
        <p:spPr>
          <a:xfrm>
            <a:off x="4527183" y="3379697"/>
            <a:ext cx="1658465" cy="914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27" name="Picture 26" descr="A black curved line on a white background&#10;&#10;AI-generated content may be incorrect.">
            <a:extLst>
              <a:ext uri="{FF2B5EF4-FFF2-40B4-BE49-F238E27FC236}">
                <a16:creationId xmlns:a16="http://schemas.microsoft.com/office/drawing/2014/main" id="{ECA0CCBD-084E-98F7-BFE4-1FB86854F1B4}"/>
              </a:ext>
            </a:extLst>
          </p:cNvPr>
          <p:cNvPicPr>
            <a:picLocks noChangeAspect="1"/>
          </p:cNvPicPr>
          <p:nvPr/>
        </p:nvPicPr>
        <p:blipFill>
          <a:blip r:embed="rId7"/>
          <a:stretch>
            <a:fillRect/>
          </a:stretch>
        </p:blipFill>
        <p:spPr>
          <a:xfrm rot="19242020">
            <a:off x="4362276" y="3426239"/>
            <a:ext cx="1143000" cy="317500"/>
          </a:xfrm>
          <a:prstGeom prst="rect">
            <a:avLst/>
          </a:prstGeom>
        </p:spPr>
      </p:pic>
      <p:pic>
        <p:nvPicPr>
          <p:cNvPr id="28" name="Picture 27" descr="A black curved line on a white background&#10;&#10;AI-generated content may be incorrect.">
            <a:extLst>
              <a:ext uri="{FF2B5EF4-FFF2-40B4-BE49-F238E27FC236}">
                <a16:creationId xmlns:a16="http://schemas.microsoft.com/office/drawing/2014/main" id="{311FD5AE-3589-EBD9-50A0-8F16172A862B}"/>
              </a:ext>
            </a:extLst>
          </p:cNvPr>
          <p:cNvPicPr>
            <a:picLocks noChangeAspect="1"/>
          </p:cNvPicPr>
          <p:nvPr/>
        </p:nvPicPr>
        <p:blipFill>
          <a:blip r:embed="rId7"/>
          <a:stretch>
            <a:fillRect/>
          </a:stretch>
        </p:blipFill>
        <p:spPr>
          <a:xfrm rot="2306028">
            <a:off x="5212401" y="3429189"/>
            <a:ext cx="1143000" cy="317500"/>
          </a:xfrm>
          <a:prstGeom prst="rect">
            <a:avLst/>
          </a:prstGeom>
        </p:spPr>
      </p:pic>
      <p:sp>
        <p:nvSpPr>
          <p:cNvPr id="29" name="Oval 28">
            <a:extLst>
              <a:ext uri="{FF2B5EF4-FFF2-40B4-BE49-F238E27FC236}">
                <a16:creationId xmlns:a16="http://schemas.microsoft.com/office/drawing/2014/main" id="{CE288157-BD58-2FA8-7EB8-7E36C26433ED}"/>
              </a:ext>
            </a:extLst>
          </p:cNvPr>
          <p:cNvSpPr/>
          <p:nvPr/>
        </p:nvSpPr>
        <p:spPr>
          <a:xfrm>
            <a:off x="5253320" y="3207739"/>
            <a:ext cx="125506" cy="12713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0" name="Oval 29">
            <a:extLst>
              <a:ext uri="{FF2B5EF4-FFF2-40B4-BE49-F238E27FC236}">
                <a16:creationId xmlns:a16="http://schemas.microsoft.com/office/drawing/2014/main" id="{8D2A582D-0C6B-48C5-A8F4-C8E2F8A43337}"/>
              </a:ext>
            </a:extLst>
          </p:cNvPr>
          <p:cNvSpPr/>
          <p:nvPr/>
        </p:nvSpPr>
        <p:spPr>
          <a:xfrm>
            <a:off x="6176681" y="3933877"/>
            <a:ext cx="125506" cy="12713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31" name="Straight Connector 30">
            <a:extLst>
              <a:ext uri="{FF2B5EF4-FFF2-40B4-BE49-F238E27FC236}">
                <a16:creationId xmlns:a16="http://schemas.microsoft.com/office/drawing/2014/main" id="{0097F978-B331-9273-23F0-BFF675A6DAFF}"/>
              </a:ext>
            </a:extLst>
          </p:cNvPr>
          <p:cNvCxnSpPr/>
          <p:nvPr/>
        </p:nvCxnSpPr>
        <p:spPr>
          <a:xfrm>
            <a:off x="5325039" y="2103061"/>
            <a:ext cx="0" cy="1131354"/>
          </a:xfrm>
          <a:prstGeom prst="line">
            <a:avLst/>
          </a:prstGeom>
          <a:ln w="41275"/>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63137C30-32E1-0872-C1A9-63C15F88D6CC}"/>
              </a:ext>
            </a:extLst>
          </p:cNvPr>
          <p:cNvCxnSpPr>
            <a:cxnSpLocks/>
          </p:cNvCxnSpPr>
          <p:nvPr/>
        </p:nvCxnSpPr>
        <p:spPr>
          <a:xfrm flipH="1">
            <a:off x="5907747" y="3995827"/>
            <a:ext cx="286863" cy="1203070"/>
          </a:xfrm>
          <a:prstGeom prst="line">
            <a:avLst/>
          </a:prstGeom>
          <a:ln w="41275"/>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4BBDBB4B-3F40-F02B-E374-5E23C8D47ADB}"/>
              </a:ext>
            </a:extLst>
          </p:cNvPr>
          <p:cNvCxnSpPr>
            <a:cxnSpLocks/>
          </p:cNvCxnSpPr>
          <p:nvPr/>
        </p:nvCxnSpPr>
        <p:spPr>
          <a:xfrm>
            <a:off x="4446497" y="3979513"/>
            <a:ext cx="251219" cy="1130376"/>
          </a:xfrm>
          <a:prstGeom prst="line">
            <a:avLst/>
          </a:prstGeom>
          <a:ln w="41275"/>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A58B8A9-D6BA-CBD5-2E12-E555E4C92F33}"/>
                  </a:ext>
                </a:extLst>
              </p:cNvPr>
              <p:cNvSpPr txBox="1"/>
              <p:nvPr/>
            </p:nvSpPr>
            <p:spPr>
              <a:xfrm>
                <a:off x="5405723" y="2814921"/>
                <a:ext cx="55598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m:rPr>
                              <m:sty m:val="p"/>
                            </m:rPr>
                            <a:rPr lang="en-US" sz="2800" b="0" i="0" smtClean="0">
                              <a:latin typeface="Cambria Math" panose="02040503050406030204" pitchFamily="18" charset="0"/>
                            </a:rPr>
                            <m:t>in</m:t>
                          </m:r>
                        </m:sub>
                      </m:sSub>
                    </m:oMath>
                  </m:oMathPara>
                </a14:m>
                <a:endParaRPr lang="en-IT" sz="2800"/>
              </a:p>
            </p:txBody>
          </p:sp>
        </mc:Choice>
        <mc:Fallback xmlns="">
          <p:sp>
            <p:nvSpPr>
              <p:cNvPr id="34" name="TextBox 33">
                <a:extLst>
                  <a:ext uri="{FF2B5EF4-FFF2-40B4-BE49-F238E27FC236}">
                    <a16:creationId xmlns:a16="http://schemas.microsoft.com/office/drawing/2014/main" id="{9A58B8A9-D6BA-CBD5-2E12-E555E4C92F33}"/>
                  </a:ext>
                </a:extLst>
              </p:cNvPr>
              <p:cNvSpPr txBox="1">
                <a:spLocks noRot="1" noChangeAspect="1" noMove="1" noResize="1" noEditPoints="1" noAdjustHandles="1" noChangeArrowheads="1" noChangeShapeType="1" noTextEdit="1"/>
              </p:cNvSpPr>
              <p:nvPr/>
            </p:nvSpPr>
            <p:spPr>
              <a:xfrm>
                <a:off x="5405723" y="2814921"/>
                <a:ext cx="555986" cy="430887"/>
              </a:xfrm>
              <a:prstGeom prst="rect">
                <a:avLst/>
              </a:prstGeom>
              <a:blipFill>
                <a:blip r:embed="rId8"/>
                <a:stretch>
                  <a:fillRect l="-13333" r="-4444" b="-1428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2824637-AEC8-4E73-526D-CD5FFC88BA9C}"/>
                  </a:ext>
                </a:extLst>
              </p:cNvPr>
              <p:cNvSpPr txBox="1"/>
              <p:nvPr/>
            </p:nvSpPr>
            <p:spPr>
              <a:xfrm>
                <a:off x="5647768" y="5065063"/>
                <a:ext cx="4424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3</m:t>
                          </m:r>
                        </m:sub>
                      </m:sSub>
                    </m:oMath>
                  </m:oMathPara>
                </a14:m>
                <a:endParaRPr lang="en-IT" sz="2800"/>
              </a:p>
            </p:txBody>
          </p:sp>
        </mc:Choice>
        <mc:Fallback xmlns="">
          <p:sp>
            <p:nvSpPr>
              <p:cNvPr id="35" name="TextBox 34">
                <a:extLst>
                  <a:ext uri="{FF2B5EF4-FFF2-40B4-BE49-F238E27FC236}">
                    <a16:creationId xmlns:a16="http://schemas.microsoft.com/office/drawing/2014/main" id="{12824637-AEC8-4E73-526D-CD5FFC88BA9C}"/>
                  </a:ext>
                </a:extLst>
              </p:cNvPr>
              <p:cNvSpPr txBox="1">
                <a:spLocks noRot="1" noChangeAspect="1" noMove="1" noResize="1" noEditPoints="1" noAdjustHandles="1" noChangeArrowheads="1" noChangeShapeType="1" noTextEdit="1"/>
              </p:cNvSpPr>
              <p:nvPr/>
            </p:nvSpPr>
            <p:spPr>
              <a:xfrm>
                <a:off x="5647768" y="5065063"/>
                <a:ext cx="442492" cy="430887"/>
              </a:xfrm>
              <a:prstGeom prst="rect">
                <a:avLst/>
              </a:prstGeom>
              <a:blipFill>
                <a:blip r:embed="rId9"/>
                <a:stretch>
                  <a:fillRect l="-19444" r="-5556" b="-1428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23D9B09-31F3-E08B-E7A1-2F627803981A}"/>
                  </a:ext>
                </a:extLst>
              </p:cNvPr>
              <p:cNvSpPr txBox="1"/>
              <p:nvPr/>
            </p:nvSpPr>
            <p:spPr>
              <a:xfrm>
                <a:off x="6630007" y="5109889"/>
                <a:ext cx="4424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4</m:t>
                          </m:r>
                        </m:sub>
                      </m:sSub>
                    </m:oMath>
                  </m:oMathPara>
                </a14:m>
                <a:endParaRPr lang="en-IT" sz="2800"/>
              </a:p>
            </p:txBody>
          </p:sp>
        </mc:Choice>
        <mc:Fallback xmlns="">
          <p:sp>
            <p:nvSpPr>
              <p:cNvPr id="36" name="TextBox 35">
                <a:extLst>
                  <a:ext uri="{FF2B5EF4-FFF2-40B4-BE49-F238E27FC236}">
                    <a16:creationId xmlns:a16="http://schemas.microsoft.com/office/drawing/2014/main" id="{C23D9B09-31F3-E08B-E7A1-2F627803981A}"/>
                  </a:ext>
                </a:extLst>
              </p:cNvPr>
              <p:cNvSpPr txBox="1">
                <a:spLocks noRot="1" noChangeAspect="1" noMove="1" noResize="1" noEditPoints="1" noAdjustHandles="1" noChangeArrowheads="1" noChangeShapeType="1" noTextEdit="1"/>
              </p:cNvSpPr>
              <p:nvPr/>
            </p:nvSpPr>
            <p:spPr>
              <a:xfrm>
                <a:off x="6630007" y="5109889"/>
                <a:ext cx="442492" cy="430887"/>
              </a:xfrm>
              <a:prstGeom prst="rect">
                <a:avLst/>
              </a:prstGeom>
              <a:blipFill>
                <a:blip r:embed="rId10"/>
                <a:stretch>
                  <a:fillRect l="-20000" r="-8571" b="-11429"/>
                </a:stretch>
              </a:blipFill>
            </p:spPr>
            <p:txBody>
              <a:bodyPr/>
              <a:lstStyle/>
              <a:p>
                <a:r>
                  <a:rPr lang="en-IT">
                    <a:noFill/>
                  </a:rPr>
                  <a:t> </a:t>
                </a:r>
              </a:p>
            </p:txBody>
          </p:sp>
        </mc:Fallback>
      </mc:AlternateContent>
      <p:sp>
        <p:nvSpPr>
          <p:cNvPr id="37" name="Rectangle 36">
            <a:extLst>
              <a:ext uri="{FF2B5EF4-FFF2-40B4-BE49-F238E27FC236}">
                <a16:creationId xmlns:a16="http://schemas.microsoft.com/office/drawing/2014/main" id="{822B97E7-4B5C-B06E-990F-1D55F5362FE8}"/>
              </a:ext>
            </a:extLst>
          </p:cNvPr>
          <p:cNvSpPr/>
          <p:nvPr/>
        </p:nvSpPr>
        <p:spPr>
          <a:xfrm>
            <a:off x="6960911" y="4634176"/>
            <a:ext cx="842682" cy="430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0B5101B-E5E6-056B-A708-BF9AB6DB5238}"/>
                  </a:ext>
                </a:extLst>
              </p:cNvPr>
              <p:cNvSpPr txBox="1"/>
              <p:nvPr/>
            </p:nvSpPr>
            <p:spPr>
              <a:xfrm>
                <a:off x="3792072" y="5091951"/>
                <a:ext cx="43422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1</m:t>
                          </m:r>
                        </m:sub>
                      </m:sSub>
                    </m:oMath>
                  </m:oMathPara>
                </a14:m>
                <a:endParaRPr lang="en-IT" sz="2800"/>
              </a:p>
            </p:txBody>
          </p:sp>
        </mc:Choice>
        <mc:Fallback xmlns="">
          <p:sp>
            <p:nvSpPr>
              <p:cNvPr id="38" name="TextBox 37">
                <a:extLst>
                  <a:ext uri="{FF2B5EF4-FFF2-40B4-BE49-F238E27FC236}">
                    <a16:creationId xmlns:a16="http://schemas.microsoft.com/office/drawing/2014/main" id="{90B5101B-E5E6-056B-A708-BF9AB6DB5238}"/>
                  </a:ext>
                </a:extLst>
              </p:cNvPr>
              <p:cNvSpPr txBox="1">
                <a:spLocks noRot="1" noChangeAspect="1" noMove="1" noResize="1" noEditPoints="1" noAdjustHandles="1" noChangeArrowheads="1" noChangeShapeType="1" noTextEdit="1"/>
              </p:cNvSpPr>
              <p:nvPr/>
            </p:nvSpPr>
            <p:spPr>
              <a:xfrm>
                <a:off x="3792072" y="5091951"/>
                <a:ext cx="434221" cy="430887"/>
              </a:xfrm>
              <a:prstGeom prst="rect">
                <a:avLst/>
              </a:prstGeom>
              <a:blipFill>
                <a:blip r:embed="rId11"/>
                <a:stretch>
                  <a:fillRect l="-20000" r="-8571" b="-14286"/>
                </a:stretch>
              </a:blipFill>
            </p:spPr>
            <p:txBody>
              <a:bodyPr/>
              <a:lstStyle/>
              <a:p>
                <a:r>
                  <a:rPr lang="en-IT">
                    <a:noFill/>
                  </a:rPr>
                  <a:t> </a:t>
                </a:r>
              </a:p>
            </p:txBody>
          </p:sp>
        </mc:Fallback>
      </mc:AlternateContent>
      <p:sp>
        <p:nvSpPr>
          <p:cNvPr id="39" name="TextBox 38">
            <a:extLst>
              <a:ext uri="{FF2B5EF4-FFF2-40B4-BE49-F238E27FC236}">
                <a16:creationId xmlns:a16="http://schemas.microsoft.com/office/drawing/2014/main" id="{5FCDD1B0-9CEB-5C91-B49B-026013228CF8}"/>
              </a:ext>
            </a:extLst>
          </p:cNvPr>
          <p:cNvSpPr txBox="1"/>
          <p:nvPr/>
        </p:nvSpPr>
        <p:spPr>
          <a:xfrm>
            <a:off x="3548552" y="3637412"/>
            <a:ext cx="843501" cy="461665"/>
          </a:xfrm>
          <a:prstGeom prst="rect">
            <a:avLst/>
          </a:prstGeom>
          <a:noFill/>
        </p:spPr>
        <p:txBody>
          <a:bodyPr wrap="none" rtlCol="0">
            <a:spAutoFit/>
          </a:bodyPr>
          <a:lstStyle/>
          <a:p>
            <a:r>
              <a:rPr lang="en-IT" sz="2400"/>
              <a:t>Alice</a:t>
            </a:r>
          </a:p>
        </p:txBody>
      </p:sp>
      <p:sp>
        <p:nvSpPr>
          <p:cNvPr id="40" name="TextBox 39">
            <a:extLst>
              <a:ext uri="{FF2B5EF4-FFF2-40B4-BE49-F238E27FC236}">
                <a16:creationId xmlns:a16="http://schemas.microsoft.com/office/drawing/2014/main" id="{A89618B9-667E-7E55-0E05-3D27EE3FFCCA}"/>
              </a:ext>
            </a:extLst>
          </p:cNvPr>
          <p:cNvSpPr txBox="1"/>
          <p:nvPr/>
        </p:nvSpPr>
        <p:spPr>
          <a:xfrm>
            <a:off x="6319000" y="3613406"/>
            <a:ext cx="713657" cy="461665"/>
          </a:xfrm>
          <a:prstGeom prst="rect">
            <a:avLst/>
          </a:prstGeom>
          <a:noFill/>
        </p:spPr>
        <p:txBody>
          <a:bodyPr wrap="none" rtlCol="0">
            <a:spAutoFit/>
          </a:bodyPr>
          <a:lstStyle/>
          <a:p>
            <a:r>
              <a:rPr lang="en-IT" sz="2400"/>
              <a:t>Bob</a:t>
            </a:r>
          </a:p>
        </p:txBody>
      </p:sp>
      <p:cxnSp>
        <p:nvCxnSpPr>
          <p:cNvPr id="41" name="Straight Connector 40">
            <a:extLst>
              <a:ext uri="{FF2B5EF4-FFF2-40B4-BE49-F238E27FC236}">
                <a16:creationId xmlns:a16="http://schemas.microsoft.com/office/drawing/2014/main" id="{F12D433E-E4B5-59AE-0EC5-2A4236A91F56}"/>
              </a:ext>
            </a:extLst>
          </p:cNvPr>
          <p:cNvCxnSpPr>
            <a:cxnSpLocks/>
          </p:cNvCxnSpPr>
          <p:nvPr/>
        </p:nvCxnSpPr>
        <p:spPr>
          <a:xfrm flipH="1">
            <a:off x="4052985" y="4018680"/>
            <a:ext cx="384752" cy="1163211"/>
          </a:xfrm>
          <a:prstGeom prst="line">
            <a:avLst/>
          </a:prstGeom>
          <a:ln w="41275"/>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8F614DDC-31A1-E0D8-2664-E6DF1B622531}"/>
              </a:ext>
            </a:extLst>
          </p:cNvPr>
          <p:cNvCxnSpPr>
            <a:cxnSpLocks/>
          </p:cNvCxnSpPr>
          <p:nvPr/>
        </p:nvCxnSpPr>
        <p:spPr>
          <a:xfrm>
            <a:off x="6248404" y="4006410"/>
            <a:ext cx="368414" cy="1243828"/>
          </a:xfrm>
          <a:prstGeom prst="line">
            <a:avLst/>
          </a:prstGeom>
          <a:ln w="41275"/>
        </p:spPr>
        <p:style>
          <a:lnRef idx="2">
            <a:schemeClr val="dk1"/>
          </a:lnRef>
          <a:fillRef idx="0">
            <a:schemeClr val="dk1"/>
          </a:fillRef>
          <a:effectRef idx="1">
            <a:schemeClr val="dk1"/>
          </a:effectRef>
          <a:fontRef idx="minor">
            <a:schemeClr val="tx1"/>
          </a:fontRef>
        </p:style>
      </p:cxnSp>
      <p:sp>
        <p:nvSpPr>
          <p:cNvPr id="43" name="Oval 42">
            <a:extLst>
              <a:ext uri="{FF2B5EF4-FFF2-40B4-BE49-F238E27FC236}">
                <a16:creationId xmlns:a16="http://schemas.microsoft.com/office/drawing/2014/main" id="{60BA841C-4DBC-9A68-0DA7-118A1B429F6A}"/>
              </a:ext>
            </a:extLst>
          </p:cNvPr>
          <p:cNvSpPr/>
          <p:nvPr/>
        </p:nvSpPr>
        <p:spPr>
          <a:xfrm>
            <a:off x="4374778" y="3924916"/>
            <a:ext cx="125506" cy="127131"/>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083AE62-17BA-A09F-CBE7-75047AC7A03E}"/>
                  </a:ext>
                </a:extLst>
              </p:cNvPr>
              <p:cNvSpPr txBox="1"/>
              <p:nvPr/>
            </p:nvSpPr>
            <p:spPr>
              <a:xfrm>
                <a:off x="4509250" y="5038172"/>
                <a:ext cx="44249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T" sz="2800" i="1" smtClean="0">
                              <a:latin typeface="Cambria Math" panose="02040503050406030204" pitchFamily="18" charset="0"/>
                            </a:rPr>
                          </m:ctrlPr>
                        </m:sSubPr>
                        <m:e>
                          <m:r>
                            <m:rPr>
                              <m:sty m:val="p"/>
                            </m:rPr>
                            <a:rPr lang="en-US" sz="2800" b="0" i="0" smtClean="0">
                              <a:latin typeface="Cambria Math" panose="02040503050406030204" pitchFamily="18" charset="0"/>
                            </a:rPr>
                            <m:t>k</m:t>
                          </m:r>
                        </m:e>
                        <m:sub>
                          <m:r>
                            <a:rPr lang="en-US" sz="2800" b="0" i="1" smtClean="0">
                              <a:latin typeface="Cambria Math" panose="02040503050406030204" pitchFamily="18" charset="0"/>
                            </a:rPr>
                            <m:t>2</m:t>
                          </m:r>
                        </m:sub>
                      </m:sSub>
                    </m:oMath>
                  </m:oMathPara>
                </a14:m>
                <a:endParaRPr lang="en-IT" sz="2800"/>
              </a:p>
            </p:txBody>
          </p:sp>
        </mc:Choice>
        <mc:Fallback xmlns="">
          <p:sp>
            <p:nvSpPr>
              <p:cNvPr id="44" name="TextBox 43">
                <a:extLst>
                  <a:ext uri="{FF2B5EF4-FFF2-40B4-BE49-F238E27FC236}">
                    <a16:creationId xmlns:a16="http://schemas.microsoft.com/office/drawing/2014/main" id="{B083AE62-17BA-A09F-CBE7-75047AC7A03E}"/>
                  </a:ext>
                </a:extLst>
              </p:cNvPr>
              <p:cNvSpPr txBox="1">
                <a:spLocks noRot="1" noChangeAspect="1" noMove="1" noResize="1" noEditPoints="1" noAdjustHandles="1" noChangeArrowheads="1" noChangeShapeType="1" noTextEdit="1"/>
              </p:cNvSpPr>
              <p:nvPr/>
            </p:nvSpPr>
            <p:spPr>
              <a:xfrm>
                <a:off x="4509250" y="5038172"/>
                <a:ext cx="442492" cy="430887"/>
              </a:xfrm>
              <a:prstGeom prst="rect">
                <a:avLst/>
              </a:prstGeom>
              <a:blipFill>
                <a:blip r:embed="rId12"/>
                <a:stretch>
                  <a:fillRect l="-20000" r="-8571" b="-14286"/>
                </a:stretch>
              </a:blipFill>
            </p:spPr>
            <p:txBody>
              <a:bodyPr/>
              <a:lstStyle/>
              <a:p>
                <a:r>
                  <a:rPr lang="en-IT">
                    <a:noFill/>
                  </a:rPr>
                  <a:t> </a:t>
                </a:r>
              </a:p>
            </p:txBody>
          </p:sp>
        </mc:Fallback>
      </mc:AlternateContent>
      <p:sp>
        <p:nvSpPr>
          <p:cNvPr id="45" name="TextBox 44">
            <a:extLst>
              <a:ext uri="{FF2B5EF4-FFF2-40B4-BE49-F238E27FC236}">
                <a16:creationId xmlns:a16="http://schemas.microsoft.com/office/drawing/2014/main" id="{311B28FB-F0DB-5C63-D3A9-CB266F5DFCC7}"/>
              </a:ext>
            </a:extLst>
          </p:cNvPr>
          <p:cNvSpPr txBox="1"/>
          <p:nvPr/>
        </p:nvSpPr>
        <p:spPr>
          <a:xfrm>
            <a:off x="296468" y="3827935"/>
            <a:ext cx="1476686" cy="461665"/>
          </a:xfrm>
          <a:prstGeom prst="rect">
            <a:avLst/>
          </a:prstGeom>
          <a:noFill/>
        </p:spPr>
        <p:txBody>
          <a:bodyPr wrap="none" rtlCol="0">
            <a:spAutoFit/>
          </a:bodyPr>
          <a:lstStyle/>
          <a:p>
            <a:r>
              <a:rPr lang="en-IT" sz="2400"/>
              <a:t>Alice/Bob</a:t>
            </a:r>
          </a:p>
        </p:txBody>
      </p:sp>
      <p:cxnSp>
        <p:nvCxnSpPr>
          <p:cNvPr id="47" name="Straight Arrow Connector 46">
            <a:extLst>
              <a:ext uri="{FF2B5EF4-FFF2-40B4-BE49-F238E27FC236}">
                <a16:creationId xmlns:a16="http://schemas.microsoft.com/office/drawing/2014/main" id="{08D9F143-660A-AB9E-53CD-CE2CD3B1C6A4}"/>
              </a:ext>
            </a:extLst>
          </p:cNvPr>
          <p:cNvCxnSpPr>
            <a:cxnSpLocks/>
          </p:cNvCxnSpPr>
          <p:nvPr/>
        </p:nvCxnSpPr>
        <p:spPr>
          <a:xfrm flipH="1">
            <a:off x="1352590" y="4525591"/>
            <a:ext cx="36602" cy="120635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354AA1D-1C7C-9BC4-6784-33D7A138BE3B}"/>
                  </a:ext>
                </a:extLst>
              </p:cNvPr>
              <p:cNvSpPr txBox="1"/>
              <p:nvPr/>
            </p:nvSpPr>
            <p:spPr>
              <a:xfrm>
                <a:off x="5732537" y="3263781"/>
                <a:ext cx="903837" cy="288477"/>
              </a:xfrm>
              <a:prstGeom prst="rect">
                <a:avLst/>
              </a:prstGeom>
              <a:noFill/>
            </p:spPr>
            <p:txBody>
              <a:bodyPr wrap="none" lIns="0" tIns="0" rIns="0" bIns="0" rtlCol="0">
                <a:spAutoFit/>
              </a:bodyPr>
              <a:lstStyle/>
              <a:p>
                <a14:m>
                  <m:oMath xmlns:m="http://schemas.openxmlformats.org/officeDocument/2006/math">
                    <m:sSup>
                      <m:sSupPr>
                        <m:ctrlPr>
                          <a:rPr lang="en-IT" i="1" smtClean="0">
                            <a:latin typeface="Cambria Math" panose="02040503050406030204" pitchFamily="18" charset="0"/>
                            <a:ea typeface="Cambria Math" panose="02040503050406030204" pitchFamily="18" charset="0"/>
                          </a:rPr>
                        </m:ctrlPr>
                      </m:sSupPr>
                      <m:e>
                        <m:r>
                          <a:rPr lang="en-IT"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sup>
                    </m:sSup>
                  </m:oMath>
                </a14:m>
                <a:r>
                  <a:rPr lang="en-IT" sz="1200"/>
                  <a:t>(virtual)</a:t>
                </a:r>
              </a:p>
            </p:txBody>
          </p:sp>
        </mc:Choice>
        <mc:Fallback xmlns="">
          <p:sp>
            <p:nvSpPr>
              <p:cNvPr id="50" name="TextBox 49">
                <a:extLst>
                  <a:ext uri="{FF2B5EF4-FFF2-40B4-BE49-F238E27FC236}">
                    <a16:creationId xmlns:a16="http://schemas.microsoft.com/office/drawing/2014/main" id="{A354AA1D-1C7C-9BC4-6784-33D7A138BE3B}"/>
                  </a:ext>
                </a:extLst>
              </p:cNvPr>
              <p:cNvSpPr txBox="1">
                <a:spLocks noRot="1" noChangeAspect="1" noMove="1" noResize="1" noEditPoints="1" noAdjustHandles="1" noChangeArrowheads="1" noChangeShapeType="1" noTextEdit="1"/>
              </p:cNvSpPr>
              <p:nvPr/>
            </p:nvSpPr>
            <p:spPr>
              <a:xfrm>
                <a:off x="5732537" y="3263781"/>
                <a:ext cx="903837" cy="288477"/>
              </a:xfrm>
              <a:prstGeom prst="rect">
                <a:avLst/>
              </a:prstGeom>
              <a:blipFill>
                <a:blip r:embed="rId13"/>
                <a:stretch>
                  <a:fillRect l="-9722" t="-4167" r="-8333" b="-25000"/>
                </a:stretch>
              </a:blipFill>
            </p:spPr>
            <p:txBody>
              <a:bodyPr/>
              <a:lstStyle/>
              <a:p>
                <a:r>
                  <a:rPr lang="en-IT">
                    <a:noFill/>
                  </a:rPr>
                  <a:t> </a:t>
                </a:r>
              </a:p>
            </p:txBody>
          </p:sp>
        </mc:Fallback>
      </mc:AlternateContent>
      <p:cxnSp>
        <p:nvCxnSpPr>
          <p:cNvPr id="51" name="Straight Arrow Connector 50">
            <a:extLst>
              <a:ext uri="{FF2B5EF4-FFF2-40B4-BE49-F238E27FC236}">
                <a16:creationId xmlns:a16="http://schemas.microsoft.com/office/drawing/2014/main" id="{49A6AFCD-207E-6759-1D11-84154F3DE2FF}"/>
              </a:ext>
            </a:extLst>
          </p:cNvPr>
          <p:cNvCxnSpPr>
            <a:cxnSpLocks/>
            <a:endCxn id="7" idx="0"/>
          </p:cNvCxnSpPr>
          <p:nvPr/>
        </p:nvCxnSpPr>
        <p:spPr>
          <a:xfrm flipH="1">
            <a:off x="1488143" y="4075071"/>
            <a:ext cx="2738150" cy="1656870"/>
          </a:xfrm>
          <a:prstGeom prst="straightConnector1">
            <a:avLst/>
          </a:prstGeom>
          <a:ln w="222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5" name="Oval 16">
            <a:extLst>
              <a:ext uri="{FF2B5EF4-FFF2-40B4-BE49-F238E27FC236}">
                <a16:creationId xmlns:a16="http://schemas.microsoft.com/office/drawing/2014/main" id="{AE964E02-8892-C825-B14B-5DF9D063ACCF}"/>
              </a:ext>
            </a:extLst>
          </p:cNvPr>
          <p:cNvSpPr>
            <a:spLocks noChangeArrowheads="1"/>
          </p:cNvSpPr>
          <p:nvPr/>
        </p:nvSpPr>
        <p:spPr bwMode="auto">
          <a:xfrm>
            <a:off x="3440158" y="3477839"/>
            <a:ext cx="1393472" cy="785096"/>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Oval 16">
            <a:extLst>
              <a:ext uri="{FF2B5EF4-FFF2-40B4-BE49-F238E27FC236}">
                <a16:creationId xmlns:a16="http://schemas.microsoft.com/office/drawing/2014/main" id="{FEA88D21-2FF0-6C87-223C-AF01B38F6969}"/>
              </a:ext>
            </a:extLst>
          </p:cNvPr>
          <p:cNvSpPr>
            <a:spLocks noChangeArrowheads="1"/>
          </p:cNvSpPr>
          <p:nvPr/>
        </p:nvSpPr>
        <p:spPr bwMode="auto">
          <a:xfrm>
            <a:off x="5779711" y="3519026"/>
            <a:ext cx="1393472" cy="785096"/>
          </a:xfrm>
          <a:prstGeom prst="ellipse">
            <a:avLst/>
          </a:prstGeom>
          <a:noFill/>
          <a:ln w="25400" algn="ctr">
            <a:solidFill>
              <a:srgbClr val="00B0F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cxnSp>
        <p:nvCxnSpPr>
          <p:cNvPr id="58" name="Straight Arrow Connector 57">
            <a:extLst>
              <a:ext uri="{FF2B5EF4-FFF2-40B4-BE49-F238E27FC236}">
                <a16:creationId xmlns:a16="http://schemas.microsoft.com/office/drawing/2014/main" id="{9618582B-F523-CCD6-A1E9-EA3FDEFBA7DA}"/>
              </a:ext>
            </a:extLst>
          </p:cNvPr>
          <p:cNvCxnSpPr>
            <a:cxnSpLocks/>
          </p:cNvCxnSpPr>
          <p:nvPr/>
        </p:nvCxnSpPr>
        <p:spPr>
          <a:xfrm>
            <a:off x="2538388" y="2231000"/>
            <a:ext cx="0" cy="43357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9" name="TextBox 58">
            <a:extLst>
              <a:ext uri="{FF2B5EF4-FFF2-40B4-BE49-F238E27FC236}">
                <a16:creationId xmlns:a16="http://schemas.microsoft.com/office/drawing/2014/main" id="{0E3A775E-1FD6-6CB1-0E96-0ADB2CFD9D9E}"/>
              </a:ext>
            </a:extLst>
          </p:cNvPr>
          <p:cNvSpPr txBox="1"/>
          <p:nvPr/>
        </p:nvSpPr>
        <p:spPr>
          <a:xfrm>
            <a:off x="2525046" y="2089986"/>
            <a:ext cx="668773" cy="369332"/>
          </a:xfrm>
          <a:prstGeom prst="rect">
            <a:avLst/>
          </a:prstGeom>
          <a:noFill/>
        </p:spPr>
        <p:txBody>
          <a:bodyPr wrap="none" rtlCol="0">
            <a:spAutoFit/>
          </a:bodyPr>
          <a:lstStyle/>
          <a:p>
            <a:r>
              <a:rPr lang="en-IT" dirty="0"/>
              <a:t>Time</a:t>
            </a:r>
          </a:p>
        </p:txBody>
      </p:sp>
      <p:cxnSp>
        <p:nvCxnSpPr>
          <p:cNvPr id="60" name="Straight Arrow Connector 59">
            <a:extLst>
              <a:ext uri="{FF2B5EF4-FFF2-40B4-BE49-F238E27FC236}">
                <a16:creationId xmlns:a16="http://schemas.microsoft.com/office/drawing/2014/main" id="{27267DC8-FA1A-A297-1D7A-081EB015E493}"/>
              </a:ext>
            </a:extLst>
          </p:cNvPr>
          <p:cNvCxnSpPr>
            <a:cxnSpLocks/>
          </p:cNvCxnSpPr>
          <p:nvPr/>
        </p:nvCxnSpPr>
        <p:spPr>
          <a:xfrm>
            <a:off x="5884943" y="2100014"/>
            <a:ext cx="0" cy="75050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61" name="TextBox 60">
            <a:extLst>
              <a:ext uri="{FF2B5EF4-FFF2-40B4-BE49-F238E27FC236}">
                <a16:creationId xmlns:a16="http://schemas.microsoft.com/office/drawing/2014/main" id="{7433E570-AAB7-EF0C-0E10-9D251E633CE7}"/>
              </a:ext>
            </a:extLst>
          </p:cNvPr>
          <p:cNvSpPr txBox="1"/>
          <p:nvPr/>
        </p:nvSpPr>
        <p:spPr>
          <a:xfrm>
            <a:off x="5912772" y="2243456"/>
            <a:ext cx="668773" cy="369332"/>
          </a:xfrm>
          <a:prstGeom prst="rect">
            <a:avLst/>
          </a:prstGeom>
          <a:noFill/>
        </p:spPr>
        <p:txBody>
          <a:bodyPr wrap="square" rtlCol="0">
            <a:spAutoFit/>
          </a:bodyPr>
          <a:lstStyle/>
          <a:p>
            <a:r>
              <a:rPr lang="en-IT" dirty="0"/>
              <a:t>Time</a:t>
            </a:r>
          </a:p>
        </p:txBody>
      </p:sp>
      <p:sp>
        <p:nvSpPr>
          <p:cNvPr id="63" name="TextBox 62">
            <a:extLst>
              <a:ext uri="{FF2B5EF4-FFF2-40B4-BE49-F238E27FC236}">
                <a16:creationId xmlns:a16="http://schemas.microsoft.com/office/drawing/2014/main" id="{6D0F5700-7238-1BC6-DB73-56F289099E7B}"/>
              </a:ext>
            </a:extLst>
          </p:cNvPr>
          <p:cNvSpPr txBox="1"/>
          <p:nvPr/>
        </p:nvSpPr>
        <p:spPr>
          <a:xfrm>
            <a:off x="798336" y="2969755"/>
            <a:ext cx="449750" cy="369332"/>
          </a:xfrm>
          <a:prstGeom prst="rect">
            <a:avLst/>
          </a:prstGeom>
          <a:noFill/>
        </p:spPr>
        <p:txBody>
          <a:bodyPr wrap="square">
            <a:spAutoFit/>
          </a:bodyPr>
          <a:lstStyle/>
          <a:p>
            <a:r>
              <a:rPr lang="en-IT"/>
              <a:t>in</a:t>
            </a:r>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1E367BC-3DC5-2A5F-CFC0-AB1F210F7AE7}"/>
                  </a:ext>
                </a:extLst>
              </p:cNvPr>
              <p:cNvSpPr txBox="1"/>
              <p:nvPr/>
            </p:nvSpPr>
            <p:spPr>
              <a:xfrm>
                <a:off x="4292640" y="3189362"/>
                <a:ext cx="903837" cy="288477"/>
              </a:xfrm>
              <a:prstGeom prst="rect">
                <a:avLst/>
              </a:prstGeom>
              <a:noFill/>
            </p:spPr>
            <p:txBody>
              <a:bodyPr wrap="none" lIns="0" tIns="0" rIns="0" bIns="0" rtlCol="0">
                <a:spAutoFit/>
              </a:bodyPr>
              <a:lstStyle/>
              <a:p>
                <a14:m>
                  <m:oMath xmlns:m="http://schemas.openxmlformats.org/officeDocument/2006/math">
                    <m:sSup>
                      <m:sSupPr>
                        <m:ctrlPr>
                          <a:rPr lang="en-IT" i="1" smtClean="0">
                            <a:latin typeface="Cambria Math" panose="02040503050406030204" pitchFamily="18" charset="0"/>
                            <a:ea typeface="Cambria Math" panose="02040503050406030204" pitchFamily="18" charset="0"/>
                          </a:rPr>
                        </m:ctrlPr>
                      </m:sSupPr>
                      <m:e>
                        <m:r>
                          <a:rPr lang="en-IT"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sup>
                    </m:sSup>
                  </m:oMath>
                </a14:m>
                <a:r>
                  <a:rPr lang="en-IT" sz="1200"/>
                  <a:t>(virtual)</a:t>
                </a:r>
              </a:p>
            </p:txBody>
          </p:sp>
        </mc:Choice>
        <mc:Fallback xmlns="">
          <p:sp>
            <p:nvSpPr>
              <p:cNvPr id="64" name="TextBox 63">
                <a:extLst>
                  <a:ext uri="{FF2B5EF4-FFF2-40B4-BE49-F238E27FC236}">
                    <a16:creationId xmlns:a16="http://schemas.microsoft.com/office/drawing/2014/main" id="{11E367BC-3DC5-2A5F-CFC0-AB1F210F7AE7}"/>
                  </a:ext>
                </a:extLst>
              </p:cNvPr>
              <p:cNvSpPr txBox="1">
                <a:spLocks noRot="1" noChangeAspect="1" noMove="1" noResize="1" noEditPoints="1" noAdjustHandles="1" noChangeArrowheads="1" noChangeShapeType="1" noTextEdit="1"/>
              </p:cNvSpPr>
              <p:nvPr/>
            </p:nvSpPr>
            <p:spPr>
              <a:xfrm>
                <a:off x="4292640" y="3189362"/>
                <a:ext cx="903837" cy="288477"/>
              </a:xfrm>
              <a:prstGeom prst="rect">
                <a:avLst/>
              </a:prstGeom>
              <a:blipFill>
                <a:blip r:embed="rId14"/>
                <a:stretch>
                  <a:fillRect l="-8333" t="-8333" r="-9722" b="-20833"/>
                </a:stretch>
              </a:blipFill>
            </p:spPr>
            <p:txBody>
              <a:bodyPr/>
              <a:lstStyle/>
              <a:p>
                <a:r>
                  <a:rPr lang="en-IT">
                    <a:noFill/>
                  </a:rPr>
                  <a:t> </a:t>
                </a:r>
              </a:p>
            </p:txBody>
          </p:sp>
        </mc:Fallback>
      </mc:AlternateContent>
      <p:sp>
        <p:nvSpPr>
          <p:cNvPr id="17" name="Title 1">
            <a:extLst>
              <a:ext uri="{FF2B5EF4-FFF2-40B4-BE49-F238E27FC236}">
                <a16:creationId xmlns:a16="http://schemas.microsoft.com/office/drawing/2014/main" id="{148DD8AD-0024-EBD4-CC6A-E437EE3C2DCF}"/>
              </a:ext>
            </a:extLst>
          </p:cNvPr>
          <p:cNvSpPr>
            <a:spLocks noGrp="1"/>
          </p:cNvSpPr>
          <p:nvPr>
            <p:ph type="title"/>
          </p:nvPr>
        </p:nvSpPr>
        <p:spPr>
          <a:xfrm>
            <a:off x="141668" y="65218"/>
            <a:ext cx="12050332" cy="958984"/>
          </a:xfrm>
        </p:spPr>
        <p:txBody>
          <a:bodyPr>
            <a:normAutofit/>
          </a:bodyPr>
          <a:lstStyle/>
          <a:p>
            <a:r>
              <a:rPr lang="en-US" sz="3600" b="1" dirty="0">
                <a:latin typeface="Calibri" panose="020F0502020204030204" pitchFamily="34" charset="0"/>
                <a:cs typeface="Calibri" panose="020F0502020204030204" pitchFamily="34" charset="0"/>
              </a:rPr>
              <a:t>An alternative way for the measure and late time observables</a:t>
            </a:r>
          </a:p>
        </p:txBody>
      </p:sp>
      <p:sp>
        <p:nvSpPr>
          <p:cNvPr id="21" name="TextBox 20">
            <a:extLst>
              <a:ext uri="{FF2B5EF4-FFF2-40B4-BE49-F238E27FC236}">
                <a16:creationId xmlns:a16="http://schemas.microsoft.com/office/drawing/2014/main" id="{5C8B138F-F341-CAE6-FEA8-1AC44F72C45B}"/>
              </a:ext>
            </a:extLst>
          </p:cNvPr>
          <p:cNvSpPr txBox="1"/>
          <p:nvPr/>
        </p:nvSpPr>
        <p:spPr>
          <a:xfrm>
            <a:off x="7999020" y="2347974"/>
            <a:ext cx="2044713" cy="923330"/>
          </a:xfrm>
          <a:prstGeom prst="rect">
            <a:avLst/>
          </a:prstGeom>
          <a:noFill/>
          <a:ln>
            <a:solidFill>
              <a:srgbClr val="FF0000"/>
            </a:solidFill>
          </a:ln>
        </p:spPr>
        <p:txBody>
          <a:bodyPr wrap="square">
            <a:spAutoFit/>
          </a:bodyPr>
          <a:lstStyle/>
          <a:p>
            <a:r>
              <a:rPr lang="en-GB" sz="1800" dirty="0"/>
              <a:t>Decohere Quantum Superpositions</a:t>
            </a:r>
            <a:endParaRPr lang="en-IT" dirty="0"/>
          </a:p>
        </p:txBody>
      </p:sp>
      <p:cxnSp>
        <p:nvCxnSpPr>
          <p:cNvPr id="52" name="Straight Arrow Connector 51">
            <a:extLst>
              <a:ext uri="{FF2B5EF4-FFF2-40B4-BE49-F238E27FC236}">
                <a16:creationId xmlns:a16="http://schemas.microsoft.com/office/drawing/2014/main" id="{F4338494-FD7F-80B8-49CD-CED1C0A82CAD}"/>
              </a:ext>
            </a:extLst>
          </p:cNvPr>
          <p:cNvCxnSpPr>
            <a:cxnSpLocks/>
            <a:stCxn id="50" idx="0"/>
          </p:cNvCxnSpPr>
          <p:nvPr/>
        </p:nvCxnSpPr>
        <p:spPr>
          <a:xfrm flipV="1">
            <a:off x="6184456" y="2850515"/>
            <a:ext cx="1733652" cy="41326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152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5EE9-DE39-A4AA-9BF2-7E6CC10149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9A068D-9638-5692-CDA1-16E106CB4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280" y="910432"/>
            <a:ext cx="7284720" cy="5480208"/>
          </a:xfrm>
          <a:prstGeom prst="rect">
            <a:avLst/>
          </a:prstGeom>
        </p:spPr>
      </p:pic>
      <p:sp>
        <p:nvSpPr>
          <p:cNvPr id="2" name="Title 1">
            <a:extLst>
              <a:ext uri="{FF2B5EF4-FFF2-40B4-BE49-F238E27FC236}">
                <a16:creationId xmlns:a16="http://schemas.microsoft.com/office/drawing/2014/main" id="{6F0F96BC-0B95-7E00-46A5-E20F71387D2F}"/>
              </a:ext>
            </a:extLst>
          </p:cNvPr>
          <p:cNvSpPr>
            <a:spLocks noGrp="1"/>
          </p:cNvSpPr>
          <p:nvPr>
            <p:ph type="title"/>
          </p:nvPr>
        </p:nvSpPr>
        <p:spPr>
          <a:xfrm>
            <a:off x="732322" y="65395"/>
            <a:ext cx="10515600" cy="1325563"/>
          </a:xfrm>
        </p:spPr>
        <p:txBody>
          <a:bodyPr/>
          <a:lstStyle/>
          <a:p>
            <a:r>
              <a:rPr lang="en-US" dirty="0"/>
              <a:t>Summary and conclusions (first part)</a:t>
            </a:r>
          </a:p>
        </p:txBody>
      </p:sp>
      <p:sp>
        <p:nvSpPr>
          <p:cNvPr id="3" name="Content Placeholder 2">
            <a:extLst>
              <a:ext uri="{FF2B5EF4-FFF2-40B4-BE49-F238E27FC236}">
                <a16:creationId xmlns:a16="http://schemas.microsoft.com/office/drawing/2014/main" id="{8D152660-8132-238D-178B-A7D27B5BAF14}"/>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pPr marL="0" indent="0">
              <a:buNone/>
            </a:pPr>
            <a:endParaRPr lang="en-US"/>
          </a:p>
        </p:txBody>
      </p:sp>
      <p:sp>
        <p:nvSpPr>
          <p:cNvPr id="6" name="TextBox 5">
            <a:extLst>
              <a:ext uri="{FF2B5EF4-FFF2-40B4-BE49-F238E27FC236}">
                <a16:creationId xmlns:a16="http://schemas.microsoft.com/office/drawing/2014/main" id="{35FF11AD-BAC4-C7B6-98F1-E3A88FD74939}"/>
              </a:ext>
            </a:extLst>
          </p:cNvPr>
          <p:cNvSpPr txBox="1"/>
          <p:nvPr/>
        </p:nvSpPr>
        <p:spPr>
          <a:xfrm>
            <a:off x="245511" y="1312327"/>
            <a:ext cx="5148580" cy="1908215"/>
          </a:xfrm>
          <a:prstGeom prst="rect">
            <a:avLst/>
          </a:prstGeom>
          <a:noFill/>
        </p:spPr>
        <p:txBody>
          <a:bodyPr wrap="square" rtlCol="0">
            <a:spAutoFit/>
          </a:bodyPr>
          <a:lstStyle/>
          <a:p>
            <a:pPr marL="285750" indent="-285750">
              <a:buFont typeface="Arial" panose="020B0604020202020204" pitchFamily="34" charset="0"/>
              <a:buChar char="•"/>
            </a:pPr>
            <a:r>
              <a:rPr lang="en-US" sz="2000" dirty="0"/>
              <a:t>Mechanism for creation of an entangled state of gravitons in their tensor polarizations from a coherent </a:t>
            </a:r>
            <a:r>
              <a:rPr lang="en-US" sz="2000" dirty="0" err="1"/>
              <a:t>inflaton</a:t>
            </a:r>
            <a:r>
              <a:rPr lang="en-US" sz="2000" dirty="0"/>
              <a:t> field.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A57E763B-2F9E-EE22-4476-BA180EB7D330}"/>
              </a:ext>
            </a:extLst>
          </p:cNvPr>
          <p:cNvSpPr txBox="1"/>
          <p:nvPr/>
        </p:nvSpPr>
        <p:spPr>
          <a:xfrm>
            <a:off x="11231880" y="6345231"/>
            <a:ext cx="1200361" cy="369332"/>
          </a:xfrm>
          <a:prstGeom prst="rect">
            <a:avLst/>
          </a:prstGeom>
          <a:noFill/>
        </p:spPr>
        <p:txBody>
          <a:bodyPr wrap="square" rtlCol="0">
            <a:spAutoFit/>
          </a:bodyPr>
          <a:lstStyle/>
          <a:p>
            <a:r>
              <a:rPr lang="en-US"/>
              <a:t>19/19</a:t>
            </a:r>
          </a:p>
        </p:txBody>
      </p:sp>
    </p:spTree>
    <p:extLst>
      <p:ext uri="{BB962C8B-B14F-4D97-AF65-F5344CB8AC3E}">
        <p14:creationId xmlns:p14="http://schemas.microsoft.com/office/powerpoint/2010/main" val="3898920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9670B-1C0A-6A16-7258-87D5F35559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65AE74-902F-89FE-128F-DEB422F79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280" y="910432"/>
            <a:ext cx="7284720" cy="5480208"/>
          </a:xfrm>
          <a:prstGeom prst="rect">
            <a:avLst/>
          </a:prstGeom>
        </p:spPr>
      </p:pic>
      <p:sp>
        <p:nvSpPr>
          <p:cNvPr id="2" name="Title 1">
            <a:extLst>
              <a:ext uri="{FF2B5EF4-FFF2-40B4-BE49-F238E27FC236}">
                <a16:creationId xmlns:a16="http://schemas.microsoft.com/office/drawing/2014/main" id="{05BAA38B-B391-E92E-805A-2EFEED14476D}"/>
              </a:ext>
            </a:extLst>
          </p:cNvPr>
          <p:cNvSpPr>
            <a:spLocks noGrp="1"/>
          </p:cNvSpPr>
          <p:nvPr>
            <p:ph type="title"/>
          </p:nvPr>
        </p:nvSpPr>
        <p:spPr>
          <a:xfrm>
            <a:off x="732322" y="65395"/>
            <a:ext cx="10515600" cy="1325563"/>
          </a:xfrm>
        </p:spPr>
        <p:txBody>
          <a:bodyPr/>
          <a:lstStyle/>
          <a:p>
            <a:r>
              <a:rPr lang="en-US" dirty="0"/>
              <a:t>Summary and conclusions (first part)</a:t>
            </a:r>
          </a:p>
        </p:txBody>
      </p:sp>
      <p:sp>
        <p:nvSpPr>
          <p:cNvPr id="3" name="Content Placeholder 2">
            <a:extLst>
              <a:ext uri="{FF2B5EF4-FFF2-40B4-BE49-F238E27FC236}">
                <a16:creationId xmlns:a16="http://schemas.microsoft.com/office/drawing/2014/main" id="{C2552FBE-7E3F-BEE5-536B-EC1B027DC124}"/>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pPr marL="0" indent="0">
              <a:buNone/>
            </a:pPr>
            <a:endParaRPr lang="en-US"/>
          </a:p>
        </p:txBody>
      </p:sp>
      <p:sp>
        <p:nvSpPr>
          <p:cNvPr id="6" name="TextBox 5">
            <a:extLst>
              <a:ext uri="{FF2B5EF4-FFF2-40B4-BE49-F238E27FC236}">
                <a16:creationId xmlns:a16="http://schemas.microsoft.com/office/drawing/2014/main" id="{92AF76D1-E34E-6E9A-466E-0D4D87991A75}"/>
              </a:ext>
            </a:extLst>
          </p:cNvPr>
          <p:cNvSpPr txBox="1"/>
          <p:nvPr/>
        </p:nvSpPr>
        <p:spPr>
          <a:xfrm>
            <a:off x="245511" y="1312327"/>
            <a:ext cx="5148580" cy="3754874"/>
          </a:xfrm>
          <a:prstGeom prst="rect">
            <a:avLst/>
          </a:prstGeom>
          <a:noFill/>
        </p:spPr>
        <p:txBody>
          <a:bodyPr wrap="square" rtlCol="0">
            <a:spAutoFit/>
          </a:bodyPr>
          <a:lstStyle/>
          <a:p>
            <a:pPr marL="285750" indent="-285750">
              <a:buFont typeface="Arial" panose="020B0604020202020204" pitchFamily="34" charset="0"/>
              <a:buChar char="•"/>
            </a:pPr>
            <a:r>
              <a:rPr lang="en-US" sz="2000" dirty="0"/>
              <a:t>Mechanism for creation of an entangled state of gravitons in their tensor polarizations from a coherent </a:t>
            </a:r>
            <a:r>
              <a:rPr lang="en-US" sz="2000" dirty="0" err="1"/>
              <a:t>inflaton</a:t>
            </a:r>
            <a:r>
              <a:rPr lang="en-US" sz="2000" dirty="0"/>
              <a:t> field.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Appearance of non-local correlations around the time of horizon crossing due to decoherence from cosmological horizon.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2AF45001-FA91-85AC-9C46-1F818F216573}"/>
              </a:ext>
            </a:extLst>
          </p:cNvPr>
          <p:cNvSpPr txBox="1"/>
          <p:nvPr/>
        </p:nvSpPr>
        <p:spPr>
          <a:xfrm>
            <a:off x="11231880" y="6345231"/>
            <a:ext cx="1200361" cy="369332"/>
          </a:xfrm>
          <a:prstGeom prst="rect">
            <a:avLst/>
          </a:prstGeom>
          <a:noFill/>
        </p:spPr>
        <p:txBody>
          <a:bodyPr wrap="square" rtlCol="0">
            <a:spAutoFit/>
          </a:bodyPr>
          <a:lstStyle/>
          <a:p>
            <a:r>
              <a:rPr lang="en-US"/>
              <a:t>19/19</a:t>
            </a:r>
          </a:p>
        </p:txBody>
      </p:sp>
    </p:spTree>
    <p:extLst>
      <p:ext uri="{BB962C8B-B14F-4D97-AF65-F5344CB8AC3E}">
        <p14:creationId xmlns:p14="http://schemas.microsoft.com/office/powerpoint/2010/main" val="2260247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42E9B-BCE3-BEB0-060A-C3CF5CB01F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51665EB-6533-63DB-C95D-9FFE208E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280" y="910432"/>
            <a:ext cx="7284720" cy="5480208"/>
          </a:xfrm>
          <a:prstGeom prst="rect">
            <a:avLst/>
          </a:prstGeom>
        </p:spPr>
      </p:pic>
      <p:sp>
        <p:nvSpPr>
          <p:cNvPr id="2" name="Title 1">
            <a:extLst>
              <a:ext uri="{FF2B5EF4-FFF2-40B4-BE49-F238E27FC236}">
                <a16:creationId xmlns:a16="http://schemas.microsoft.com/office/drawing/2014/main" id="{5599C173-5B1D-6249-EE49-7C5974E39A5C}"/>
              </a:ext>
            </a:extLst>
          </p:cNvPr>
          <p:cNvSpPr>
            <a:spLocks noGrp="1"/>
          </p:cNvSpPr>
          <p:nvPr>
            <p:ph type="title"/>
          </p:nvPr>
        </p:nvSpPr>
        <p:spPr>
          <a:xfrm>
            <a:off x="732322" y="65395"/>
            <a:ext cx="10515600" cy="1325563"/>
          </a:xfrm>
        </p:spPr>
        <p:txBody>
          <a:bodyPr/>
          <a:lstStyle/>
          <a:p>
            <a:r>
              <a:rPr lang="en-US" dirty="0"/>
              <a:t>Summary and conclusions (first part)</a:t>
            </a:r>
          </a:p>
        </p:txBody>
      </p:sp>
      <p:sp>
        <p:nvSpPr>
          <p:cNvPr id="3" name="Content Placeholder 2">
            <a:extLst>
              <a:ext uri="{FF2B5EF4-FFF2-40B4-BE49-F238E27FC236}">
                <a16:creationId xmlns:a16="http://schemas.microsoft.com/office/drawing/2014/main" id="{F302EDE8-96BD-B6DF-3ACE-F7BB6CE27E4C}"/>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pPr marL="0" indent="0">
              <a:buNone/>
            </a:pPr>
            <a:endParaRPr lang="en-US"/>
          </a:p>
        </p:txBody>
      </p:sp>
      <p:sp>
        <p:nvSpPr>
          <p:cNvPr id="6" name="TextBox 5">
            <a:extLst>
              <a:ext uri="{FF2B5EF4-FFF2-40B4-BE49-F238E27FC236}">
                <a16:creationId xmlns:a16="http://schemas.microsoft.com/office/drawing/2014/main" id="{3CCA55C9-1534-8751-F923-9D8D659FC78A}"/>
              </a:ext>
            </a:extLst>
          </p:cNvPr>
          <p:cNvSpPr txBox="1"/>
          <p:nvPr/>
        </p:nvSpPr>
        <p:spPr>
          <a:xfrm>
            <a:off x="245511" y="1312327"/>
            <a:ext cx="5148580"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t>Mechanism for creation of an entangled state of gravitons in their tensor polarizations from a coherent </a:t>
            </a:r>
            <a:r>
              <a:rPr lang="en-US" sz="2000" dirty="0" err="1"/>
              <a:t>inflaton</a:t>
            </a:r>
            <a:r>
              <a:rPr lang="en-US" sz="2000" dirty="0"/>
              <a:t> field.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Appearance of non-local correlations around the time of horizon crossing due to decoherence from cosmological horizon.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Construction of a Bell-violating type operator in an inflationary setup, based on the effect of GE on 4-point scalar correlation functions.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DBA4CD20-9835-CAC4-1410-D8DEA43F092F}"/>
              </a:ext>
            </a:extLst>
          </p:cNvPr>
          <p:cNvSpPr txBox="1"/>
          <p:nvPr/>
        </p:nvSpPr>
        <p:spPr>
          <a:xfrm>
            <a:off x="11231880" y="6345231"/>
            <a:ext cx="1200361" cy="369332"/>
          </a:xfrm>
          <a:prstGeom prst="rect">
            <a:avLst/>
          </a:prstGeom>
          <a:noFill/>
        </p:spPr>
        <p:txBody>
          <a:bodyPr wrap="square" rtlCol="0">
            <a:spAutoFit/>
          </a:bodyPr>
          <a:lstStyle/>
          <a:p>
            <a:r>
              <a:rPr lang="en-US"/>
              <a:t>19/19</a:t>
            </a:r>
          </a:p>
        </p:txBody>
      </p:sp>
    </p:spTree>
    <p:extLst>
      <p:ext uri="{BB962C8B-B14F-4D97-AF65-F5344CB8AC3E}">
        <p14:creationId xmlns:p14="http://schemas.microsoft.com/office/powerpoint/2010/main" val="3877668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3C44E8-9B18-7BF4-40FE-0DA1668A6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280" y="910432"/>
            <a:ext cx="7284720" cy="5480208"/>
          </a:xfrm>
          <a:prstGeom prst="rect">
            <a:avLst/>
          </a:prstGeom>
        </p:spPr>
      </p:pic>
      <p:sp>
        <p:nvSpPr>
          <p:cNvPr id="2" name="Title 1">
            <a:extLst>
              <a:ext uri="{FF2B5EF4-FFF2-40B4-BE49-F238E27FC236}">
                <a16:creationId xmlns:a16="http://schemas.microsoft.com/office/drawing/2014/main" id="{E6F9AB15-7F08-AC5C-1B75-5056CA502CA1}"/>
              </a:ext>
            </a:extLst>
          </p:cNvPr>
          <p:cNvSpPr>
            <a:spLocks noGrp="1"/>
          </p:cNvSpPr>
          <p:nvPr>
            <p:ph type="title"/>
          </p:nvPr>
        </p:nvSpPr>
        <p:spPr>
          <a:xfrm>
            <a:off x="732322" y="65395"/>
            <a:ext cx="10515600" cy="1325563"/>
          </a:xfrm>
        </p:spPr>
        <p:txBody>
          <a:bodyPr/>
          <a:lstStyle/>
          <a:p>
            <a:r>
              <a:rPr lang="en-US" dirty="0"/>
              <a:t>Summary and conclusions (first part)</a:t>
            </a:r>
          </a:p>
        </p:txBody>
      </p:sp>
      <p:sp>
        <p:nvSpPr>
          <p:cNvPr id="3" name="Content Placeholder 2">
            <a:extLst>
              <a:ext uri="{FF2B5EF4-FFF2-40B4-BE49-F238E27FC236}">
                <a16:creationId xmlns:a16="http://schemas.microsoft.com/office/drawing/2014/main" id="{8BB0AEBE-5B73-1BC4-213F-BA329F60F86F}"/>
              </a:ext>
            </a:extLst>
          </p:cNvPr>
          <p:cNvSpPr>
            <a:spLocks noGrp="1"/>
          </p:cNvSpPr>
          <p:nvPr>
            <p:ph idx="1"/>
          </p:nvPr>
        </p:nvSpPr>
        <p:spPr/>
        <p:txBody>
          <a:bodyPr/>
          <a:lstStyle/>
          <a:p>
            <a:endParaRPr lang="en-US"/>
          </a:p>
          <a:p>
            <a:endParaRPr lang="en-US"/>
          </a:p>
          <a:p>
            <a:endParaRPr lang="en-US"/>
          </a:p>
          <a:p>
            <a:endParaRPr lang="en-US"/>
          </a:p>
          <a:p>
            <a:endParaRPr lang="en-US"/>
          </a:p>
          <a:p>
            <a:endParaRPr lang="en-US"/>
          </a:p>
          <a:p>
            <a:pPr marL="0" indent="0">
              <a:buNone/>
            </a:pPr>
            <a:endParaRPr lang="en-US"/>
          </a:p>
        </p:txBody>
      </p:sp>
      <p:sp>
        <p:nvSpPr>
          <p:cNvPr id="6" name="TextBox 5">
            <a:extLst>
              <a:ext uri="{FF2B5EF4-FFF2-40B4-BE49-F238E27FC236}">
                <a16:creationId xmlns:a16="http://schemas.microsoft.com/office/drawing/2014/main" id="{06A7FE9B-7F1B-06C0-03B6-6FF23B043BDF}"/>
              </a:ext>
            </a:extLst>
          </p:cNvPr>
          <p:cNvSpPr txBox="1"/>
          <p:nvPr/>
        </p:nvSpPr>
        <p:spPr>
          <a:xfrm>
            <a:off x="245511" y="1312327"/>
            <a:ext cx="5148580" cy="6217087"/>
          </a:xfrm>
          <a:prstGeom prst="rect">
            <a:avLst/>
          </a:prstGeom>
          <a:noFill/>
        </p:spPr>
        <p:txBody>
          <a:bodyPr wrap="square" rtlCol="0">
            <a:spAutoFit/>
          </a:bodyPr>
          <a:lstStyle/>
          <a:p>
            <a:pPr marL="285750" indent="-285750">
              <a:buFont typeface="Arial" panose="020B0604020202020204" pitchFamily="34" charset="0"/>
              <a:buChar char="•"/>
            </a:pPr>
            <a:r>
              <a:rPr lang="en-US" sz="2000"/>
              <a:t>Mechanism for creation of an entangled state of gravitons in their tensor polarizations from a coherent inflaton field.</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Appearance of non-local correlations around the time of horizon crossing due to decoherence from cosmological horizon.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Construction of a Bell-violating type operator in an inflationary setup, based on the effect of GE on 4-point scalar correlation functions.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Suggestion of late-time observables that may carry the imprinting from the 4-point scalar correlation function.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D171658C-58B3-AE46-5FFB-BE848400FD79}"/>
              </a:ext>
            </a:extLst>
          </p:cNvPr>
          <p:cNvSpPr txBox="1"/>
          <p:nvPr/>
        </p:nvSpPr>
        <p:spPr>
          <a:xfrm>
            <a:off x="11231880" y="6345231"/>
            <a:ext cx="1200361" cy="369332"/>
          </a:xfrm>
          <a:prstGeom prst="rect">
            <a:avLst/>
          </a:prstGeom>
          <a:noFill/>
        </p:spPr>
        <p:txBody>
          <a:bodyPr wrap="square" rtlCol="0">
            <a:spAutoFit/>
          </a:bodyPr>
          <a:lstStyle/>
          <a:p>
            <a:r>
              <a:rPr lang="en-US"/>
              <a:t>19/19</a:t>
            </a:r>
          </a:p>
        </p:txBody>
      </p:sp>
    </p:spTree>
    <p:extLst>
      <p:ext uri="{BB962C8B-B14F-4D97-AF65-F5344CB8AC3E}">
        <p14:creationId xmlns:p14="http://schemas.microsoft.com/office/powerpoint/2010/main" val="511277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34763C-8542-2C0B-3CA7-463CB234C82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14D03C3-48AB-CA7A-1A1A-BEBBF8484279}"/>
              </a:ext>
            </a:extLst>
          </p:cNvPr>
          <p:cNvSpPr>
            <a:spLocks noGrp="1"/>
          </p:cNvSpPr>
          <p:nvPr>
            <p:ph type="title"/>
          </p:nvPr>
        </p:nvSpPr>
        <p:spPr>
          <a:xfrm>
            <a:off x="640080" y="4777739"/>
            <a:ext cx="3418990" cy="1412119"/>
          </a:xfrm>
        </p:spPr>
        <p:txBody>
          <a:bodyPr vert="horz" lIns="91440" tIns="45720" rIns="91440" bIns="45720" rtlCol="0">
            <a:normAutofit fontScale="90000"/>
          </a:bodyPr>
          <a:lstStyle/>
          <a:p>
            <a:r>
              <a:rPr lang="en-GB" sz="3700">
                <a:effectLst/>
                <a:latin typeface="Avenir Book" panose="02000503020000020003" pitchFamily="2" charset="0"/>
                <a:ea typeface="Cambria Math" panose="02040503050406030204" pitchFamily="18" charset="0"/>
                <a:cs typeface="Arial" panose="020B0604020202020204" pitchFamily="34" charset="0"/>
              </a:rPr>
              <a:t>Inflation without an </a:t>
            </a:r>
            <a:r>
              <a:rPr lang="en-GB" sz="3700" err="1">
                <a:effectLst/>
                <a:latin typeface="Avenir Book" panose="02000503020000020003" pitchFamily="2" charset="0"/>
                <a:ea typeface="Cambria Math" panose="02040503050406030204" pitchFamily="18" charset="0"/>
                <a:cs typeface="Arial" panose="020B0604020202020204" pitchFamily="34" charset="0"/>
              </a:rPr>
              <a:t>Inflaton</a:t>
            </a:r>
            <a:endParaRPr lang="en-US" sz="3700"/>
          </a:p>
        </p:txBody>
      </p:sp>
      <p:pic>
        <p:nvPicPr>
          <p:cNvPr id="4" name="Picture 3" descr="A mountain with snow on top&#10;&#10;AI-generated content may be incorrect.">
            <a:extLst>
              <a:ext uri="{FF2B5EF4-FFF2-40B4-BE49-F238E27FC236}">
                <a16:creationId xmlns:a16="http://schemas.microsoft.com/office/drawing/2014/main" id="{566F0958-0959-6681-7E53-FAF133B4DF2A}"/>
              </a:ext>
            </a:extLst>
          </p:cNvPr>
          <p:cNvPicPr>
            <a:picLocks noChangeAspect="1"/>
          </p:cNvPicPr>
          <p:nvPr/>
        </p:nvPicPr>
        <p:blipFill>
          <a:blip r:embed="rId2">
            <a:extLst>
              <a:ext uri="{BEBA8EAE-BF5A-486C-A8C5-ECC9F3942E4B}">
                <a14:imgProps xmlns:a14="http://schemas.microsoft.com/office/drawing/2010/main">
                  <a14:imgLayer r:embed="rId3">
                    <a14:imgEffect>
                      <a14:artisticCutout/>
                    </a14:imgEffect>
                    <a14:imgEffect>
                      <a14:saturation sat="33000"/>
                    </a14:imgEffect>
                  </a14:imgLayer>
                </a14:imgProps>
              </a:ext>
            </a:extLst>
          </a:blip>
          <a:srcRect l="22708" r="396" b="-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id="{3B9D8354-E562-3A92-C1B1-82B78E7818F8}"/>
              </a:ext>
            </a:extLst>
          </p:cNvPr>
          <p:cNvSpPr>
            <a:spLocks noGrp="1"/>
          </p:cNvSpPr>
          <p:nvPr>
            <p:ph idx="1"/>
          </p:nvPr>
        </p:nvSpPr>
        <p:spPr>
          <a:xfrm>
            <a:off x="4654294" y="4777739"/>
            <a:ext cx="6897626" cy="1399223"/>
          </a:xfrm>
        </p:spPr>
        <p:txBody>
          <a:bodyPr vert="horz" lIns="91440" tIns="45720" rIns="91440" bIns="45720" rtlCol="0" anchor="ctr">
            <a:normAutofit/>
          </a:bodyPr>
          <a:lstStyle/>
          <a:p>
            <a:pPr marL="0" indent="0">
              <a:buNone/>
            </a:pPr>
            <a:r>
              <a:rPr lang="en-US" sz="2200" dirty="0">
                <a:latin typeface="Avenir Book" panose="02000503020000020003" pitchFamily="2" charset="0"/>
              </a:rPr>
              <a:t> Project by: </a:t>
            </a:r>
          </a:p>
          <a:p>
            <a:pPr marL="0" indent="0">
              <a:buNone/>
            </a:pPr>
            <a:r>
              <a:rPr lang="en-US" sz="2200" dirty="0">
                <a:latin typeface="Avenir Book" panose="02000503020000020003" pitchFamily="2" charset="0"/>
              </a:rPr>
              <a:t>Daniele </a:t>
            </a:r>
            <a:r>
              <a:rPr lang="en-US" sz="2200" dirty="0" err="1">
                <a:latin typeface="Avenir Book" panose="02000503020000020003" pitchFamily="2" charset="0"/>
              </a:rPr>
              <a:t>Bertacca</a:t>
            </a:r>
            <a:r>
              <a:rPr lang="en-US" sz="2200" dirty="0">
                <a:latin typeface="Avenir Book" panose="02000503020000020003" pitchFamily="2" charset="0"/>
              </a:rPr>
              <a:t>, Raul Jiménez, Sabino Matarrese and Angelo Ricciardone</a:t>
            </a:r>
          </a:p>
        </p:txBody>
      </p:sp>
      <p:sp>
        <p:nvSpPr>
          <p:cNvPr id="3" name="TextBox 2">
            <a:extLst>
              <a:ext uri="{FF2B5EF4-FFF2-40B4-BE49-F238E27FC236}">
                <a16:creationId xmlns:a16="http://schemas.microsoft.com/office/drawing/2014/main" id="{314207B9-DD3D-06AE-F0F9-F70A6C9EEF7D}"/>
              </a:ext>
            </a:extLst>
          </p:cNvPr>
          <p:cNvSpPr txBox="1"/>
          <p:nvPr/>
        </p:nvSpPr>
        <p:spPr>
          <a:xfrm>
            <a:off x="640080" y="6141243"/>
            <a:ext cx="6096000" cy="369332"/>
          </a:xfrm>
          <a:prstGeom prst="rect">
            <a:avLst/>
          </a:prstGeom>
          <a:noFill/>
        </p:spPr>
        <p:txBody>
          <a:bodyPr wrap="square">
            <a:spAutoFit/>
          </a:bodyPr>
          <a:lstStyle/>
          <a:p>
            <a:r>
              <a:rPr lang="en-GB" sz="1800" dirty="0" err="1">
                <a:solidFill>
                  <a:srgbClr val="000000"/>
                </a:solidFill>
                <a:effectLst/>
                <a:latin typeface="Avenir Book" panose="02000503020000020003" pitchFamily="2" charset="0"/>
                <a:ea typeface="Cambria Math" panose="02040503050406030204" pitchFamily="18" charset="0"/>
                <a:cs typeface="Arial" panose="020B0604020202020204" pitchFamily="34" charset="0"/>
              </a:rPr>
              <a:t>ArXiv</a:t>
            </a:r>
            <a:r>
              <a:rPr lang="en-GB" sz="1800" dirty="0">
                <a:solidFill>
                  <a:srgbClr val="000000"/>
                </a:solidFill>
                <a:effectLst/>
                <a:latin typeface="Avenir Book" panose="02000503020000020003" pitchFamily="2" charset="0"/>
                <a:ea typeface="Cambria Math" panose="02040503050406030204" pitchFamily="18" charset="0"/>
                <a:cs typeface="Arial" panose="020B0604020202020204" pitchFamily="34" charset="0"/>
              </a:rPr>
              <a:t>: 2412.14265 in Physical Review</a:t>
            </a:r>
            <a:endParaRPr lang="en-IT"/>
          </a:p>
        </p:txBody>
      </p:sp>
    </p:spTree>
    <p:extLst>
      <p:ext uri="{BB962C8B-B14F-4D97-AF65-F5344CB8AC3E}">
        <p14:creationId xmlns:p14="http://schemas.microsoft.com/office/powerpoint/2010/main" val="140331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16F1-BDBC-C56C-4898-9C8D238B38CE}"/>
              </a:ext>
            </a:extLst>
          </p:cNvPr>
          <p:cNvSpPr>
            <a:spLocks noGrp="1"/>
          </p:cNvSpPr>
          <p:nvPr>
            <p:ph type="title"/>
          </p:nvPr>
        </p:nvSpPr>
        <p:spPr>
          <a:xfrm>
            <a:off x="716280" y="151765"/>
            <a:ext cx="10515600" cy="1325563"/>
          </a:xfrm>
        </p:spPr>
        <p:txBody>
          <a:bodyPr/>
          <a:lstStyle/>
          <a:p>
            <a:r>
              <a:rPr lang="es-ES"/>
              <a:t>Inflation (general)</a:t>
            </a:r>
            <a:endParaRPr lang="en-US"/>
          </a:p>
        </p:txBody>
      </p:sp>
      <p:sp>
        <p:nvSpPr>
          <p:cNvPr id="4" name="Oval 3">
            <a:extLst>
              <a:ext uri="{FF2B5EF4-FFF2-40B4-BE49-F238E27FC236}">
                <a16:creationId xmlns:a16="http://schemas.microsoft.com/office/drawing/2014/main" id="{3230345C-6EB8-5DC8-4C4A-D2FE8F08775D}"/>
              </a:ext>
            </a:extLst>
          </p:cNvPr>
          <p:cNvSpPr/>
          <p:nvPr/>
        </p:nvSpPr>
        <p:spPr>
          <a:xfrm>
            <a:off x="6096000" y="860741"/>
            <a:ext cx="4978400" cy="4970781"/>
          </a:xfrm>
          <a:prstGeom prst="ellipse">
            <a:avLst/>
          </a:prstGeom>
          <a:solidFill>
            <a:schemeClr val="bg2"/>
          </a:solid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Freeform: Shape 6">
            <a:extLst>
              <a:ext uri="{FF2B5EF4-FFF2-40B4-BE49-F238E27FC236}">
                <a16:creationId xmlns:a16="http://schemas.microsoft.com/office/drawing/2014/main" id="{94545CD3-2B30-5B83-6DD1-97FEF352E6D5}"/>
              </a:ext>
            </a:extLst>
          </p:cNvPr>
          <p:cNvSpPr/>
          <p:nvPr/>
        </p:nvSpPr>
        <p:spPr>
          <a:xfrm>
            <a:off x="6096000" y="3027680"/>
            <a:ext cx="4978400" cy="318452"/>
          </a:xfrm>
          <a:custGeom>
            <a:avLst/>
            <a:gdLst>
              <a:gd name="connsiteX0" fmla="*/ 0 w 1760761"/>
              <a:gd name="connsiteY0" fmla="*/ 314968 h 368289"/>
              <a:gd name="connsiteX1" fmla="*/ 436880 w 1760761"/>
              <a:gd name="connsiteY1" fmla="*/ 314968 h 368289"/>
              <a:gd name="connsiteX2" fmla="*/ 965200 w 1760761"/>
              <a:gd name="connsiteY2" fmla="*/ 8 h 368289"/>
              <a:gd name="connsiteX3" fmla="*/ 1432560 w 1760761"/>
              <a:gd name="connsiteY3" fmla="*/ 325128 h 368289"/>
              <a:gd name="connsiteX4" fmla="*/ 1737360 w 1760761"/>
              <a:gd name="connsiteY4" fmla="*/ 365768 h 368289"/>
              <a:gd name="connsiteX5" fmla="*/ 1717040 w 1760761"/>
              <a:gd name="connsiteY5" fmla="*/ 335288 h 3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0761" h="368289">
                <a:moveTo>
                  <a:pt x="0" y="314968"/>
                </a:moveTo>
                <a:cubicBezTo>
                  <a:pt x="138006" y="341214"/>
                  <a:pt x="276013" y="367461"/>
                  <a:pt x="436880" y="314968"/>
                </a:cubicBezTo>
                <a:cubicBezTo>
                  <a:pt x="597747" y="262475"/>
                  <a:pt x="799253" y="-1685"/>
                  <a:pt x="965200" y="8"/>
                </a:cubicBezTo>
                <a:cubicBezTo>
                  <a:pt x="1131147" y="1701"/>
                  <a:pt x="1303867" y="264168"/>
                  <a:pt x="1432560" y="325128"/>
                </a:cubicBezTo>
                <a:cubicBezTo>
                  <a:pt x="1561253" y="386088"/>
                  <a:pt x="1689947" y="364075"/>
                  <a:pt x="1737360" y="365768"/>
                </a:cubicBezTo>
                <a:cubicBezTo>
                  <a:pt x="1784773" y="367461"/>
                  <a:pt x="1750906" y="351374"/>
                  <a:pt x="1717040" y="335288"/>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0CBB225-C74F-DC1B-AC24-6EC9BDCFF54F}"/>
              </a:ext>
            </a:extLst>
          </p:cNvPr>
          <p:cNvCxnSpPr>
            <a:cxnSpLocks/>
          </p:cNvCxnSpPr>
          <p:nvPr/>
        </p:nvCxnSpPr>
        <p:spPr>
          <a:xfrm>
            <a:off x="8798560" y="3027680"/>
            <a:ext cx="0" cy="318451"/>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BF17157-CBCC-664A-BDD7-F8281EDD4EC7}"/>
              </a:ext>
            </a:extLst>
          </p:cNvPr>
          <p:cNvCxnSpPr>
            <a:cxnSpLocks/>
            <a:stCxn id="4" idx="2"/>
            <a:endCxn id="4" idx="6"/>
          </p:cNvCxnSpPr>
          <p:nvPr/>
        </p:nvCxnSpPr>
        <p:spPr>
          <a:xfrm>
            <a:off x="6096000" y="3346132"/>
            <a:ext cx="497840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1B18D0-E254-AE00-4AC8-25CE9FD817ED}"/>
                  </a:ext>
                </a:extLst>
              </p:cNvPr>
              <p:cNvSpPr txBox="1"/>
              <p:nvPr/>
            </p:nvSpPr>
            <p:spPr>
              <a:xfrm>
                <a:off x="5974080" y="1477328"/>
                <a:ext cx="703462" cy="4467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𝐻</m:t>
                          </m:r>
                        </m:e>
                        <m:sub>
                          <m:r>
                            <m:rPr>
                              <m:sty m:val="p"/>
                            </m:rPr>
                            <a:rPr lang="el-GR" sz="2800" i="1" smtClean="0">
                              <a:latin typeface="Cambria Math" panose="02040503050406030204" pitchFamily="18" charset="0"/>
                              <a:ea typeface="Cambria Math" panose="02040503050406030204" pitchFamily="18" charset="0"/>
                            </a:rPr>
                            <m:t>Λ</m:t>
                          </m:r>
                        </m:sub>
                        <m:sup>
                          <m:r>
                            <a:rPr lang="es-ES" sz="2800" b="0" i="1" smtClean="0">
                              <a:latin typeface="Cambria Math" panose="02040503050406030204" pitchFamily="18" charset="0"/>
                            </a:rPr>
                            <m:t>−1</m:t>
                          </m:r>
                        </m:sup>
                      </m:sSubSup>
                    </m:oMath>
                  </m:oMathPara>
                </a14:m>
                <a:endParaRPr lang="en-US"/>
              </a:p>
            </p:txBody>
          </p:sp>
        </mc:Choice>
        <mc:Fallback xmlns="">
          <p:sp>
            <p:nvSpPr>
              <p:cNvPr id="10" name="TextBox 9">
                <a:extLst>
                  <a:ext uri="{FF2B5EF4-FFF2-40B4-BE49-F238E27FC236}">
                    <a16:creationId xmlns:a16="http://schemas.microsoft.com/office/drawing/2014/main" id="{061B18D0-E254-AE00-4AC8-25CE9FD817ED}"/>
                  </a:ext>
                </a:extLst>
              </p:cNvPr>
              <p:cNvSpPr txBox="1">
                <a:spLocks noRot="1" noChangeAspect="1" noMove="1" noResize="1" noEditPoints="1" noAdjustHandles="1" noChangeArrowheads="1" noChangeShapeType="1" noTextEdit="1"/>
              </p:cNvSpPr>
              <p:nvPr/>
            </p:nvSpPr>
            <p:spPr>
              <a:xfrm>
                <a:off x="5974080" y="1477328"/>
                <a:ext cx="703462" cy="446789"/>
              </a:xfrm>
              <a:prstGeom prst="rect">
                <a:avLst/>
              </a:prstGeom>
              <a:blipFill>
                <a:blip r:embed="rId2"/>
                <a:stretch>
                  <a:fillRect/>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7D2503D5-137B-C033-15ED-9FD5717EACB3}"/>
              </a:ext>
            </a:extLst>
          </p:cNvPr>
          <p:cNvSpPr/>
          <p:nvPr/>
        </p:nvSpPr>
        <p:spPr>
          <a:xfrm>
            <a:off x="6096000" y="860741"/>
            <a:ext cx="4978400" cy="4970781"/>
          </a:xfrm>
          <a:prstGeom prst="ellipse">
            <a:avLst/>
          </a:prstGeom>
          <a:solidFill>
            <a:srgbClr val="FF0000">
              <a:alpha val="25098"/>
            </a:srgbClr>
          </a:solid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29CCB03E-890A-6B2D-1BBA-0DF200A1DA84}"/>
              </a:ext>
            </a:extLst>
          </p:cNvPr>
          <p:cNvSpPr txBox="1">
            <a:spLocks/>
          </p:cNvSpPr>
          <p:nvPr/>
        </p:nvSpPr>
        <p:spPr>
          <a:xfrm>
            <a:off x="726279" y="1313979"/>
            <a:ext cx="4191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Scalar field – Scalar perturbations</a:t>
            </a:r>
          </a:p>
          <a:p>
            <a:r>
              <a:rPr lang="en-US"/>
              <a:t>Quasi - de Sitter metric – Tensor perturbations</a:t>
            </a:r>
          </a:p>
          <a:p>
            <a:endParaRPr lang="en-US"/>
          </a:p>
        </p:txBody>
      </p:sp>
      <p:sp>
        <p:nvSpPr>
          <p:cNvPr id="45" name="Rectangle 44">
            <a:extLst>
              <a:ext uri="{FF2B5EF4-FFF2-40B4-BE49-F238E27FC236}">
                <a16:creationId xmlns:a16="http://schemas.microsoft.com/office/drawing/2014/main" id="{0ACFA2BA-49B0-EC5C-E9FF-6069A3BC830B}"/>
              </a:ext>
            </a:extLst>
          </p:cNvPr>
          <p:cNvSpPr/>
          <p:nvPr/>
        </p:nvSpPr>
        <p:spPr>
          <a:xfrm>
            <a:off x="965705" y="3551337"/>
            <a:ext cx="1020320" cy="2500177"/>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5506B277-942A-7C1A-8C06-AF4670DFC8B5}"/>
              </a:ext>
            </a:extLst>
          </p:cNvPr>
          <p:cNvGrpSpPr/>
          <p:nvPr/>
        </p:nvGrpSpPr>
        <p:grpSpPr>
          <a:xfrm>
            <a:off x="370374" y="3004025"/>
            <a:ext cx="4477585" cy="3536615"/>
            <a:chOff x="370374" y="3004025"/>
            <a:chExt cx="4477585" cy="3536615"/>
          </a:xfrm>
        </p:grpSpPr>
        <p:pic>
          <p:nvPicPr>
            <p:cNvPr id="48" name="Picture 2">
              <a:extLst>
                <a:ext uri="{FF2B5EF4-FFF2-40B4-BE49-F238E27FC236}">
                  <a16:creationId xmlns:a16="http://schemas.microsoft.com/office/drawing/2014/main" id="{7E40B584-1BA6-18D9-72C8-5233ECE0E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47" t="41"/>
            <a:stretch>
              <a:fillRect/>
            </a:stretch>
          </p:blipFill>
          <p:spPr bwMode="auto">
            <a:xfrm>
              <a:off x="554768" y="4556864"/>
              <a:ext cx="342448" cy="2763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9" name="Picture 3">
              <a:extLst>
                <a:ext uri="{FF2B5EF4-FFF2-40B4-BE49-F238E27FC236}">
                  <a16:creationId xmlns:a16="http://schemas.microsoft.com/office/drawing/2014/main" id="{EBBF5B59-C607-69C4-5271-C17288171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7" b="84784"/>
            <a:stretch>
              <a:fillRect/>
            </a:stretch>
          </p:blipFill>
          <p:spPr bwMode="auto">
            <a:xfrm>
              <a:off x="4503755" y="6089700"/>
              <a:ext cx="344204" cy="278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50" name="AutoShape 4">
              <a:extLst>
                <a:ext uri="{FF2B5EF4-FFF2-40B4-BE49-F238E27FC236}">
                  <a16:creationId xmlns:a16="http://schemas.microsoft.com/office/drawing/2014/main" id="{15B302BA-D3C4-2CA3-F16B-EFCAE5ED98B7}"/>
                </a:ext>
              </a:extLst>
            </p:cNvPr>
            <p:cNvCxnSpPr>
              <a:cxnSpLocks noChangeShapeType="1"/>
            </p:cNvCxnSpPr>
            <p:nvPr/>
          </p:nvCxnSpPr>
          <p:spPr bwMode="auto">
            <a:xfrm>
              <a:off x="953413" y="6038786"/>
              <a:ext cx="3628747" cy="0"/>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51" name="Picture 5">
              <a:extLst>
                <a:ext uri="{FF2B5EF4-FFF2-40B4-BE49-F238E27FC236}">
                  <a16:creationId xmlns:a16="http://schemas.microsoft.com/office/drawing/2014/main" id="{0F128D0D-E245-682A-B399-ACB827CA7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74" y="3004025"/>
              <a:ext cx="537379" cy="3873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52" name="AutoShape 6">
              <a:extLst>
                <a:ext uri="{FF2B5EF4-FFF2-40B4-BE49-F238E27FC236}">
                  <a16:creationId xmlns:a16="http://schemas.microsoft.com/office/drawing/2014/main" id="{D74BDD6B-D698-7F1D-18BB-C02B2CC01E18}"/>
                </a:ext>
              </a:extLst>
            </p:cNvPr>
            <p:cNvCxnSpPr>
              <a:cxnSpLocks noChangeShapeType="1"/>
            </p:cNvCxnSpPr>
            <p:nvPr/>
          </p:nvCxnSpPr>
          <p:spPr bwMode="auto">
            <a:xfrm flipV="1">
              <a:off x="965706" y="3209495"/>
              <a:ext cx="0" cy="2829292"/>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3" name="AutoShape 7">
              <a:extLst>
                <a:ext uri="{FF2B5EF4-FFF2-40B4-BE49-F238E27FC236}">
                  <a16:creationId xmlns:a16="http://schemas.microsoft.com/office/drawing/2014/main" id="{4DF091F1-4552-817B-2F91-2803521CF5EE}"/>
                </a:ext>
              </a:extLst>
            </p:cNvPr>
            <p:cNvCxnSpPr>
              <a:cxnSpLocks noChangeShapeType="1"/>
            </p:cNvCxnSpPr>
            <p:nvPr/>
          </p:nvCxnSpPr>
          <p:spPr bwMode="auto">
            <a:xfrm flipV="1">
              <a:off x="2797362" y="3551337"/>
              <a:ext cx="0" cy="2596548"/>
            </a:xfrm>
            <a:prstGeom prst="straightConnector1">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4" name="AutoShape 8">
              <a:extLst>
                <a:ext uri="{FF2B5EF4-FFF2-40B4-BE49-F238E27FC236}">
                  <a16:creationId xmlns:a16="http://schemas.microsoft.com/office/drawing/2014/main" id="{863B6871-21FE-DCD7-D73C-FFB5215AD334}"/>
                </a:ext>
              </a:extLst>
            </p:cNvPr>
            <p:cNvCxnSpPr>
              <a:cxnSpLocks noChangeShapeType="1"/>
            </p:cNvCxnSpPr>
            <p:nvPr/>
          </p:nvCxnSpPr>
          <p:spPr bwMode="auto">
            <a:xfrm>
              <a:off x="897217" y="4675053"/>
              <a:ext cx="1922975"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5" name="Text Box 15">
              <a:extLst>
                <a:ext uri="{FF2B5EF4-FFF2-40B4-BE49-F238E27FC236}">
                  <a16:creationId xmlns:a16="http://schemas.microsoft.com/office/drawing/2014/main" id="{F738F016-0438-DC6C-F1D5-1DDD6FC45B7C}"/>
                </a:ext>
              </a:extLst>
            </p:cNvPr>
            <p:cNvSpPr txBox="1">
              <a:spLocks noChangeArrowheads="1"/>
            </p:cNvSpPr>
            <p:nvPr/>
          </p:nvSpPr>
          <p:spPr bwMode="auto">
            <a:xfrm>
              <a:off x="2820191"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Radiation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Text Box 17">
              <a:extLst>
                <a:ext uri="{FF2B5EF4-FFF2-40B4-BE49-F238E27FC236}">
                  <a16:creationId xmlns:a16="http://schemas.microsoft.com/office/drawing/2014/main" id="{6EC5A478-243C-0BE6-20D4-C6989F3E4E70}"/>
                </a:ext>
              </a:extLst>
            </p:cNvPr>
            <p:cNvSpPr txBox="1">
              <a:spLocks noChangeArrowheads="1"/>
            </p:cNvSpPr>
            <p:nvPr/>
          </p:nvSpPr>
          <p:spPr bwMode="auto">
            <a:xfrm>
              <a:off x="1525915"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Inflation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7" name="Picture 31">
              <a:extLst>
                <a:ext uri="{FF2B5EF4-FFF2-40B4-BE49-F238E27FC236}">
                  <a16:creationId xmlns:a16="http://schemas.microsoft.com/office/drawing/2014/main" id="{1300CB60-34AD-BB14-C9CE-50F4375DF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2" y="5211455"/>
              <a:ext cx="307325" cy="2400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58" name="AutoShape 33">
              <a:extLst>
                <a:ext uri="{FF2B5EF4-FFF2-40B4-BE49-F238E27FC236}">
                  <a16:creationId xmlns:a16="http://schemas.microsoft.com/office/drawing/2014/main" id="{9C73CA98-072A-7DE4-FB49-CFB403C75A66}"/>
                </a:ext>
              </a:extLst>
            </p:cNvPr>
            <p:cNvCxnSpPr>
              <a:cxnSpLocks noChangeShapeType="1"/>
            </p:cNvCxnSpPr>
            <p:nvPr/>
          </p:nvCxnSpPr>
          <p:spPr bwMode="auto">
            <a:xfrm flipV="1">
              <a:off x="907753" y="5273278"/>
              <a:ext cx="57952"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59" name="Picture 34">
              <a:extLst>
                <a:ext uri="{FF2B5EF4-FFF2-40B4-BE49-F238E27FC236}">
                  <a16:creationId xmlns:a16="http://schemas.microsoft.com/office/drawing/2014/main" id="{95D47279-DEBF-2F86-3B56-F8508ED3F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0206"/>
            <a:stretch>
              <a:fillRect/>
            </a:stretch>
          </p:blipFill>
          <p:spPr bwMode="auto">
            <a:xfrm>
              <a:off x="2504086" y="6156977"/>
              <a:ext cx="598845" cy="21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60" name="AutoShape 43">
              <a:extLst>
                <a:ext uri="{FF2B5EF4-FFF2-40B4-BE49-F238E27FC236}">
                  <a16:creationId xmlns:a16="http://schemas.microsoft.com/office/drawing/2014/main" id="{2BB89A39-94E0-7C1C-3C43-CCB3914442DA}"/>
                </a:ext>
              </a:extLst>
            </p:cNvPr>
            <p:cNvCxnSpPr>
              <a:cxnSpLocks noChangeShapeType="1"/>
            </p:cNvCxnSpPr>
            <p:nvPr/>
          </p:nvCxnSpPr>
          <p:spPr bwMode="auto">
            <a:xfrm flipV="1">
              <a:off x="895460" y="5045989"/>
              <a:ext cx="57953"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1" name="AutoShape 11">
              <a:extLst>
                <a:ext uri="{FF2B5EF4-FFF2-40B4-BE49-F238E27FC236}">
                  <a16:creationId xmlns:a16="http://schemas.microsoft.com/office/drawing/2014/main" id="{8DEC7E3D-32AF-1D8D-34E4-B61B406DE120}"/>
                </a:ext>
              </a:extLst>
            </p:cNvPr>
            <p:cNvCxnSpPr>
              <a:cxnSpLocks noChangeShapeType="1"/>
            </p:cNvCxnSpPr>
            <p:nvPr/>
          </p:nvCxnSpPr>
          <p:spPr bwMode="auto">
            <a:xfrm flipV="1">
              <a:off x="965703" y="4675053"/>
              <a:ext cx="1020322" cy="613716"/>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2" name="AutoShape 9">
              <a:extLst>
                <a:ext uri="{FF2B5EF4-FFF2-40B4-BE49-F238E27FC236}">
                  <a16:creationId xmlns:a16="http://schemas.microsoft.com/office/drawing/2014/main" id="{37E2118C-7CF5-AC66-4ABD-EFE96FB5955C}"/>
                </a:ext>
              </a:extLst>
            </p:cNvPr>
            <p:cNvCxnSpPr>
              <a:cxnSpLocks noChangeShapeType="1"/>
            </p:cNvCxnSpPr>
            <p:nvPr/>
          </p:nvCxnSpPr>
          <p:spPr bwMode="auto">
            <a:xfrm flipV="1">
              <a:off x="2811411" y="3597032"/>
              <a:ext cx="797289" cy="1074385"/>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cxnSp>
        <p:nvCxnSpPr>
          <p:cNvPr id="63" name="AutoShape 11">
            <a:extLst>
              <a:ext uri="{FF2B5EF4-FFF2-40B4-BE49-F238E27FC236}">
                <a16:creationId xmlns:a16="http://schemas.microsoft.com/office/drawing/2014/main" id="{066D0000-6F09-254A-62EF-9DD9C0E4D13A}"/>
              </a:ext>
            </a:extLst>
          </p:cNvPr>
          <p:cNvCxnSpPr>
            <a:cxnSpLocks noChangeShapeType="1"/>
          </p:cNvCxnSpPr>
          <p:nvPr/>
        </p:nvCxnSpPr>
        <p:spPr bwMode="auto">
          <a:xfrm flipV="1">
            <a:off x="963412" y="4671417"/>
            <a:ext cx="1022613" cy="614191"/>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92B7512-EFB4-6E67-5140-E0264A21CBF9}"/>
                  </a:ext>
                </a:extLst>
              </p:cNvPr>
              <p:cNvSpPr txBox="1"/>
              <p:nvPr/>
            </p:nvSpPr>
            <p:spPr>
              <a:xfrm>
                <a:off x="9743038" y="1488400"/>
                <a:ext cx="4662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4000" b="0" i="1" smtClean="0">
                          <a:solidFill>
                            <a:srgbClr val="FF0000"/>
                          </a:solidFill>
                          <a:latin typeface="Cambria Math" panose="02040503050406030204" pitchFamily="18" charset="0"/>
                          <a:ea typeface="Cambria Math" panose="02040503050406030204" pitchFamily="18" charset="0"/>
                        </a:rPr>
                        <m:t>𝜙</m:t>
                      </m:r>
                    </m:oMath>
                  </m:oMathPara>
                </a14:m>
                <a:endParaRPr lang="en-US" sz="3200">
                  <a:solidFill>
                    <a:srgbClr val="FF0000"/>
                  </a:solidFill>
                </a:endParaRPr>
              </a:p>
            </p:txBody>
          </p:sp>
        </mc:Choice>
        <mc:Fallback xmlns="">
          <p:sp>
            <p:nvSpPr>
              <p:cNvPr id="3" name="TextBox 2">
                <a:extLst>
                  <a:ext uri="{FF2B5EF4-FFF2-40B4-BE49-F238E27FC236}">
                    <a16:creationId xmlns:a16="http://schemas.microsoft.com/office/drawing/2014/main" id="{D92B7512-EFB4-6E67-5140-E0264A21CBF9}"/>
                  </a:ext>
                </a:extLst>
              </p:cNvPr>
              <p:cNvSpPr txBox="1">
                <a:spLocks noRot="1" noChangeAspect="1" noMove="1" noResize="1" noEditPoints="1" noAdjustHandles="1" noChangeArrowheads="1" noChangeShapeType="1" noTextEdit="1"/>
              </p:cNvSpPr>
              <p:nvPr/>
            </p:nvSpPr>
            <p:spPr>
              <a:xfrm>
                <a:off x="9743038" y="1488400"/>
                <a:ext cx="466281"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9604EE2-6CF4-D981-52F6-CAF08D4493B8}"/>
                  </a:ext>
                </a:extLst>
              </p:cNvPr>
              <p:cNvSpPr txBox="1"/>
              <p:nvPr/>
            </p:nvSpPr>
            <p:spPr>
              <a:xfrm>
                <a:off x="6729568" y="3654305"/>
                <a:ext cx="4565215" cy="1382879"/>
              </a:xfrm>
              <a:prstGeom prst="rect">
                <a:avLst/>
              </a:prstGeom>
              <a:noFill/>
            </p:spPr>
            <p:txBody>
              <a:bodyPr wrap="square">
                <a:spAutoFit/>
              </a:bodyPr>
              <a:lstStyle/>
              <a:p>
                <a:pPr>
                  <a:buNone/>
                </a:pPr>
                <a:r>
                  <a:rPr lang="en-GB" sz="1600" dirty="0">
                    <a:solidFill>
                      <a:srgbClr val="000000"/>
                    </a:solidFill>
                    <a:effectLst/>
                    <a:latin typeface="Helvetica" pitchFamily="2" charset="0"/>
                  </a:rPr>
                  <a:t>Their “size” (physical wavelength) grows proportional to </a:t>
                </a:r>
                <a14:m>
                  <m:oMath xmlns:m="http://schemas.openxmlformats.org/officeDocument/2006/math">
                    <m:r>
                      <a:rPr lang="en-US" sz="1600" b="0" i="1" smtClean="0">
                        <a:solidFill>
                          <a:srgbClr val="000000"/>
                        </a:solidFill>
                        <a:effectLst/>
                        <a:latin typeface="Cambria Math" panose="02040503050406030204" pitchFamily="18" charset="0"/>
                      </a:rPr>
                      <m:t>𝑎</m:t>
                    </m:r>
                  </m:oMath>
                </a14:m>
                <a:r>
                  <a:rPr lang="en-GB" sz="1600" dirty="0">
                    <a:solidFill>
                      <a:srgbClr val="000000"/>
                    </a:solidFill>
                    <a:effectLst/>
                    <a:latin typeface="Helvetica" pitchFamily="2" charset="0"/>
                  </a:rPr>
                  <a:t>, while their amplitude decays as </a:t>
                </a:r>
                <a14:m>
                  <m:oMath xmlns:m="http://schemas.openxmlformats.org/officeDocument/2006/math">
                    <m:sSup>
                      <m:sSupPr>
                        <m:ctrlPr>
                          <a:rPr lang="en-GB" sz="1600" i="1" smtClean="0">
                            <a:solidFill>
                              <a:srgbClr val="000000"/>
                            </a:solidFill>
                            <a:effectLst/>
                            <a:latin typeface="Cambria Math" panose="02040503050406030204" pitchFamily="18" charset="0"/>
                          </a:rPr>
                        </m:ctrlPr>
                      </m:sSupPr>
                      <m:e>
                        <m:r>
                          <a:rPr lang="en-US" sz="1600" b="0" i="1" smtClean="0">
                            <a:solidFill>
                              <a:srgbClr val="000000"/>
                            </a:solidFill>
                            <a:effectLst/>
                            <a:latin typeface="Cambria Math" panose="02040503050406030204" pitchFamily="18" charset="0"/>
                          </a:rPr>
                          <m:t>𝑎</m:t>
                        </m:r>
                      </m:e>
                      <m:sup>
                        <m:r>
                          <a:rPr lang="en-US" sz="1600" b="0" i="1" smtClean="0">
                            <a:solidFill>
                              <a:srgbClr val="000000"/>
                            </a:solidFill>
                            <a:effectLst/>
                            <a:latin typeface="Cambria Math" panose="02040503050406030204" pitchFamily="18" charset="0"/>
                          </a:rPr>
                          <m:t>−1</m:t>
                        </m:r>
                      </m:sup>
                    </m:sSup>
                  </m:oMath>
                </a14:m>
                <a:r>
                  <a:rPr lang="en-GB" sz="1600" dirty="0">
                    <a:solidFill>
                      <a:srgbClr val="000000"/>
                    </a:solidFill>
                    <a:effectLst/>
                    <a:latin typeface="Helvetica" pitchFamily="2" charset="0"/>
                  </a:rPr>
                  <a:t>.  The curvature scale </a:t>
                </a:r>
                <a14:m>
                  <m:oMath xmlns:m="http://schemas.openxmlformats.org/officeDocument/2006/math">
                    <m:sSubSup>
                      <m:sSubSupPr>
                        <m:ctrlPr>
                          <a:rPr lang="en-GB" sz="1600" i="1" smtClean="0">
                            <a:solidFill>
                              <a:srgbClr val="000000"/>
                            </a:solidFill>
                            <a:effectLst/>
                            <a:latin typeface="Cambria Math" panose="02040503050406030204" pitchFamily="18" charset="0"/>
                          </a:rPr>
                        </m:ctrlPr>
                      </m:sSubSupPr>
                      <m:e>
                        <m:r>
                          <a:rPr lang="en-US" sz="1600" b="0" i="1" smtClean="0">
                            <a:solidFill>
                              <a:srgbClr val="000000"/>
                            </a:solidFill>
                            <a:effectLst/>
                            <a:latin typeface="Cambria Math" panose="02040503050406030204" pitchFamily="18" charset="0"/>
                          </a:rPr>
                          <m:t>𝐻</m:t>
                        </m:r>
                      </m:e>
                      <m:sub>
                        <m:r>
                          <m:rPr>
                            <m:sty m:val="p"/>
                          </m:rPr>
                          <a:rPr lang="el-GR" sz="1600" i="1" smtClean="0">
                            <a:solidFill>
                              <a:srgbClr val="000000"/>
                            </a:solidFill>
                            <a:effectLst/>
                            <a:latin typeface="Cambria Math" panose="02040503050406030204" pitchFamily="18" charset="0"/>
                            <a:ea typeface="Cambria Math" panose="02040503050406030204" pitchFamily="18" charset="0"/>
                          </a:rPr>
                          <m:t>Λ</m:t>
                        </m:r>
                      </m:sub>
                      <m:sup>
                        <m:r>
                          <a:rPr lang="en-US" sz="1600" b="0" i="1" smtClean="0">
                            <a:solidFill>
                              <a:srgbClr val="000000"/>
                            </a:solidFill>
                            <a:effectLst/>
                            <a:latin typeface="Cambria Math" panose="02040503050406030204" pitchFamily="18" charset="0"/>
                          </a:rPr>
                          <m:t>−1</m:t>
                        </m:r>
                      </m:sup>
                    </m:sSubSup>
                  </m:oMath>
                </a14:m>
                <a:r>
                  <a:rPr lang="el-GR" sz="1600" dirty="0">
                    <a:solidFill>
                      <a:srgbClr val="000000"/>
                    </a:solidFill>
                    <a:effectLst/>
                    <a:latin typeface="Helvetica" pitchFamily="2" charset="0"/>
                  </a:rPr>
                  <a:t>(</a:t>
                </a:r>
                <a:r>
                  <a:rPr lang="en-GB" sz="1600" dirty="0">
                    <a:solidFill>
                      <a:srgbClr val="000000"/>
                    </a:solidFill>
                    <a:effectLst/>
                    <a:latin typeface="Helvetica" pitchFamily="2" charset="0"/>
                  </a:rPr>
                  <a:t>or Hubble horizon) remains almost constant during inflation.</a:t>
                </a:r>
              </a:p>
            </p:txBody>
          </p:sp>
        </mc:Choice>
        <mc:Fallback xmlns="">
          <p:sp>
            <p:nvSpPr>
              <p:cNvPr id="13" name="TextBox 12">
                <a:extLst>
                  <a:ext uri="{FF2B5EF4-FFF2-40B4-BE49-F238E27FC236}">
                    <a16:creationId xmlns:a16="http://schemas.microsoft.com/office/drawing/2014/main" id="{39604EE2-6CF4-D981-52F6-CAF08D4493B8}"/>
                  </a:ext>
                </a:extLst>
              </p:cNvPr>
              <p:cNvSpPr txBox="1">
                <a:spLocks noRot="1" noChangeAspect="1" noMove="1" noResize="1" noEditPoints="1" noAdjustHandles="1" noChangeArrowheads="1" noChangeShapeType="1" noTextEdit="1"/>
              </p:cNvSpPr>
              <p:nvPr/>
            </p:nvSpPr>
            <p:spPr>
              <a:xfrm>
                <a:off x="6729568" y="3654305"/>
                <a:ext cx="4565215" cy="1382879"/>
              </a:xfrm>
              <a:prstGeom prst="rect">
                <a:avLst/>
              </a:prstGeom>
              <a:blipFill>
                <a:blip r:embed="rId8"/>
                <a:stretch>
                  <a:fillRect l="-554" t="-909"/>
                </a:stretch>
              </a:blipFill>
            </p:spPr>
            <p:txBody>
              <a:bodyPr/>
              <a:lstStyle/>
              <a:p>
                <a:r>
                  <a:rPr lang="en-IT">
                    <a:noFill/>
                  </a:rPr>
                  <a:t> </a:t>
                </a:r>
              </a:p>
            </p:txBody>
          </p:sp>
        </mc:Fallback>
      </mc:AlternateContent>
    </p:spTree>
    <p:extLst>
      <p:ext uri="{BB962C8B-B14F-4D97-AF65-F5344CB8AC3E}">
        <p14:creationId xmlns:p14="http://schemas.microsoft.com/office/powerpoint/2010/main" val="3264017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C6B23-2B60-05AF-8CA8-CD161BC8BFCD}"/>
              </a:ext>
            </a:extLst>
          </p:cNvPr>
          <p:cNvSpPr>
            <a:spLocks noGrp="1"/>
          </p:cNvSpPr>
          <p:nvPr>
            <p:ph type="title"/>
          </p:nvPr>
        </p:nvSpPr>
        <p:spPr>
          <a:xfrm>
            <a:off x="838200" y="365125"/>
            <a:ext cx="10515600" cy="1325563"/>
          </a:xfrm>
        </p:spPr>
        <p:txBody>
          <a:bodyPr>
            <a:normAutofit/>
          </a:bodyPr>
          <a:lstStyle/>
          <a:p>
            <a:r>
              <a:rPr lang="en-GB" sz="5400">
                <a:effectLst/>
                <a:latin typeface="Helvetica" pitchFamily="2" charset="0"/>
              </a:rPr>
              <a:t>The inflationary paradigm</a:t>
            </a:r>
            <a:endParaRPr lang="en-GB"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69E387-E102-F613-35B6-D04B16CCA682}"/>
              </a:ext>
            </a:extLst>
          </p:cNvPr>
          <p:cNvSpPr>
            <a:spLocks noGrp="1"/>
          </p:cNvSpPr>
          <p:nvPr>
            <p:ph idx="1"/>
          </p:nvPr>
        </p:nvSpPr>
        <p:spPr>
          <a:xfrm>
            <a:off x="838200" y="1929384"/>
            <a:ext cx="10515600" cy="4251960"/>
          </a:xfrm>
        </p:spPr>
        <p:txBody>
          <a:bodyPr>
            <a:normAutofit/>
          </a:bodyPr>
          <a:lstStyle/>
          <a:p>
            <a:r>
              <a:rPr lang="en-GB" dirty="0">
                <a:effectLst/>
                <a:latin typeface="Avenir Book" panose="02000503020000020003" pitchFamily="2" charset="0"/>
              </a:rPr>
              <a:t>The inflationary paradigm [</a:t>
            </a:r>
            <a:r>
              <a:rPr lang="en-GB" dirty="0">
                <a:latin typeface="Avenir Book" panose="02000503020000020003" pitchFamily="2" charset="0"/>
              </a:rPr>
              <a:t>see, e.g., </a:t>
            </a:r>
            <a:r>
              <a:rPr lang="en-GB" dirty="0" err="1">
                <a:effectLst/>
                <a:latin typeface="Avenir Book" panose="02000503020000020003" pitchFamily="2" charset="0"/>
              </a:rPr>
              <a:t>Starobinsky</a:t>
            </a:r>
            <a:r>
              <a:rPr lang="en-GB" dirty="0">
                <a:latin typeface="Avenir Book" panose="02000503020000020003" pitchFamily="2" charset="0"/>
              </a:rPr>
              <a:t> (</a:t>
            </a:r>
            <a:r>
              <a:rPr lang="en-GB" dirty="0">
                <a:effectLst/>
                <a:latin typeface="Avenir Book" panose="02000503020000020003" pitchFamily="2" charset="0"/>
              </a:rPr>
              <a:t>1979, 1980, 1982), Mukhanov </a:t>
            </a:r>
            <a:r>
              <a:rPr lang="en-GB" dirty="0">
                <a:latin typeface="Avenir Book" panose="02000503020000020003" pitchFamily="2" charset="0"/>
              </a:rPr>
              <a:t>&amp; </a:t>
            </a:r>
            <a:r>
              <a:rPr lang="en-GB" dirty="0" err="1">
                <a:effectLst/>
                <a:latin typeface="Avenir Book" panose="02000503020000020003" pitchFamily="2" charset="0"/>
              </a:rPr>
              <a:t>Chibisov</a:t>
            </a:r>
            <a:r>
              <a:rPr lang="en-GB" dirty="0">
                <a:effectLst/>
                <a:latin typeface="Avenir Book" panose="02000503020000020003" pitchFamily="2" charset="0"/>
              </a:rPr>
              <a:t> (1981), Guth (1981), Linde (1983, 1987), Albrecht and P. J. Steinhardt (1982), Kofman, A. D. Linde and A. A. </a:t>
            </a:r>
            <a:r>
              <a:rPr lang="en-GB" dirty="0" err="1">
                <a:effectLst/>
                <a:latin typeface="Avenir Book" panose="02000503020000020003" pitchFamily="2" charset="0"/>
              </a:rPr>
              <a:t>Starobinsky</a:t>
            </a:r>
            <a:r>
              <a:rPr lang="en-GB" dirty="0">
                <a:latin typeface="Avenir Book" panose="02000503020000020003" pitchFamily="2" charset="0"/>
              </a:rPr>
              <a:t> (1985)</a:t>
            </a:r>
            <a:r>
              <a:rPr lang="en-GB" dirty="0">
                <a:effectLst/>
                <a:latin typeface="Avenir Book" panose="02000503020000020003" pitchFamily="2" charset="0"/>
              </a:rPr>
              <a:t>] </a:t>
            </a:r>
            <a:r>
              <a:rPr lang="en-GB" dirty="0">
                <a:solidFill>
                  <a:srgbClr val="FF0000"/>
                </a:solidFill>
                <a:effectLst/>
                <a:latin typeface="Avenir Book" panose="02000503020000020003" pitchFamily="2" charset="0"/>
              </a:rPr>
              <a:t>remains the most successful candidate to explain the origin and evolution of the Universe and its large-scale structure</a:t>
            </a:r>
            <a:r>
              <a:rPr lang="en-GB" dirty="0">
                <a:effectLst/>
                <a:latin typeface="Avenir Book" panose="02000503020000020003" pitchFamily="2" charset="0"/>
              </a:rPr>
              <a:t> [Mukhanov and G. V. </a:t>
            </a:r>
            <a:r>
              <a:rPr lang="en-GB" dirty="0" err="1">
                <a:effectLst/>
                <a:latin typeface="Avenir Book" panose="02000503020000020003" pitchFamily="2" charset="0"/>
              </a:rPr>
              <a:t>Chibisov</a:t>
            </a:r>
            <a:r>
              <a:rPr lang="en-GB" dirty="0">
                <a:latin typeface="Avenir Book" panose="02000503020000020003" pitchFamily="2" charset="0"/>
              </a:rPr>
              <a:t> 1981</a:t>
            </a:r>
            <a:r>
              <a:rPr lang="en-GB" dirty="0">
                <a:effectLst/>
                <a:latin typeface="Avenir Book" panose="02000503020000020003" pitchFamily="2" charset="0"/>
              </a:rPr>
              <a:t>]. </a:t>
            </a:r>
          </a:p>
          <a:p>
            <a:pPr marL="0" indent="0">
              <a:buNone/>
            </a:pPr>
            <a:endParaRPr lang="en-GB" dirty="0">
              <a:effectLst/>
              <a:latin typeface="Avenir Book" panose="02000503020000020003" pitchFamily="2" charset="0"/>
            </a:endParaRPr>
          </a:p>
          <a:p>
            <a:r>
              <a:rPr lang="en-GB" b="1" dirty="0">
                <a:solidFill>
                  <a:srgbClr val="FF0000"/>
                </a:solidFill>
                <a:effectLst/>
                <a:latin typeface="Avenir Book" panose="02000503020000020003" pitchFamily="2" charset="0"/>
              </a:rPr>
              <a:t>This has led to the search among fundamental particle physics for an </a:t>
            </a:r>
            <a:r>
              <a:rPr lang="en-GB" b="1" dirty="0" err="1">
                <a:solidFill>
                  <a:srgbClr val="FF0000"/>
                </a:solidFill>
                <a:effectLst/>
                <a:latin typeface="Avenir Book" panose="02000503020000020003" pitchFamily="2" charset="0"/>
              </a:rPr>
              <a:t>inflaton</a:t>
            </a:r>
            <a:r>
              <a:rPr lang="en-GB" b="1" dirty="0">
                <a:solidFill>
                  <a:srgbClr val="FF0000"/>
                </a:solidFill>
                <a:effectLst/>
                <a:latin typeface="Avenir Book" panose="02000503020000020003" pitchFamily="2" charset="0"/>
              </a:rPr>
              <a:t> scalar field. </a:t>
            </a:r>
          </a:p>
          <a:p>
            <a:endParaRPr lang="en-GB" sz="2200" dirty="0">
              <a:effectLst/>
              <a:latin typeface="Helvetica" pitchFamily="2" charset="0"/>
            </a:endParaRPr>
          </a:p>
          <a:p>
            <a:endParaRPr lang="en-GB" sz="2200" dirty="0"/>
          </a:p>
        </p:txBody>
      </p:sp>
    </p:spTree>
    <p:extLst>
      <p:ext uri="{BB962C8B-B14F-4D97-AF65-F5344CB8AC3E}">
        <p14:creationId xmlns:p14="http://schemas.microsoft.com/office/powerpoint/2010/main" val="1398055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1A2EA3-2FD5-B128-17BB-80D2D16F7673}"/>
              </a:ext>
            </a:extLst>
          </p:cNvPr>
          <p:cNvSpPr>
            <a:spLocks noGrp="1"/>
          </p:cNvSpPr>
          <p:nvPr>
            <p:ph type="title"/>
          </p:nvPr>
        </p:nvSpPr>
        <p:spPr>
          <a:xfrm>
            <a:off x="838200" y="365125"/>
            <a:ext cx="10515600" cy="1325563"/>
          </a:xfrm>
        </p:spPr>
        <p:txBody>
          <a:bodyPr>
            <a:normAutofit/>
          </a:bodyPr>
          <a:lstStyle/>
          <a:p>
            <a:r>
              <a:rPr lang="en-GB" sz="3800"/>
              <a:t>Has there been any definitive theoretical argument leading to a single inflaton candidate? So far, no...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B89465-54BF-F2E3-F189-6ADFB22A0040}"/>
                  </a:ext>
                </a:extLst>
              </p:cNvPr>
              <p:cNvSpPr>
                <a:spLocks noGrp="1"/>
              </p:cNvSpPr>
              <p:nvPr>
                <p:ph idx="1"/>
              </p:nvPr>
            </p:nvSpPr>
            <p:spPr>
              <a:xfrm>
                <a:off x="838200" y="1929384"/>
                <a:ext cx="10515600" cy="4251960"/>
              </a:xfrm>
            </p:spPr>
            <p:txBody>
              <a:bodyPr>
                <a:noAutofit/>
              </a:bodyPr>
              <a:lstStyle/>
              <a:p>
                <a:r>
                  <a:rPr lang="en-GB" sz="2400" dirty="0">
                    <a:latin typeface="Avenir Book" panose="02000503020000020003" pitchFamily="2" charset="0"/>
                  </a:rPr>
                  <a:t>In fact, </a:t>
                </a:r>
                <a:r>
                  <a:rPr lang="en-GB" sz="2400" dirty="0">
                    <a:solidFill>
                      <a:srgbClr val="FF0000"/>
                    </a:solidFill>
                    <a:latin typeface="Avenir Book" panose="02000503020000020003" pitchFamily="2" charset="0"/>
                  </a:rPr>
                  <a:t>it is possible to build any inflationary potential</a:t>
                </a:r>
                <a:r>
                  <a:rPr lang="en-GB" sz="2400" dirty="0">
                    <a:latin typeface="Avenir Book" panose="02000503020000020003" pitchFamily="2" charset="0"/>
                  </a:rPr>
                  <a:t>, even in fundamental theories, like string theory, </a:t>
                </a:r>
                <a:r>
                  <a:rPr lang="en-GB" sz="2400" dirty="0">
                    <a:solidFill>
                      <a:srgbClr val="FF0000"/>
                    </a:solidFill>
                    <a:latin typeface="Avenir Book" panose="02000503020000020003" pitchFamily="2" charset="0"/>
                  </a:rPr>
                  <a:t>that fits the observational data</a:t>
                </a:r>
                <a:r>
                  <a:rPr lang="en-GB" sz="2400" dirty="0">
                    <a:latin typeface="Avenir Book" panose="02000503020000020003" pitchFamily="2" charset="0"/>
                  </a:rPr>
                  <a:t>: namely the observed tilt of the spectrum of scalar fluctuations, the upper limit on the energy scale of inflation (the yet to be discovered tensor modes) [see, e.g., </a:t>
                </a:r>
                <a:r>
                  <a:rPr lang="en-GB" sz="2400" dirty="0" err="1">
                    <a:latin typeface="Avenir Book" panose="02000503020000020003" pitchFamily="2" charset="0"/>
                  </a:rPr>
                  <a:t>Aghanim</a:t>
                </a:r>
                <a:r>
                  <a:rPr lang="en-GB" sz="2400" dirty="0">
                    <a:latin typeface="Avenir Book" panose="02000503020000020003" pitchFamily="2" charset="0"/>
                  </a:rPr>
                  <a:t>+ [Planck] (2020) and Galloni+ (2023)] and the non-Gaussian  </a:t>
                </a:r>
                <a14:m>
                  <m:oMath xmlns:m="http://schemas.openxmlformats.org/officeDocument/2006/math">
                    <m:r>
                      <a:rPr lang="en-US" sz="2400" b="0" i="1">
                        <a:latin typeface="Cambria Math" panose="02040503050406030204" pitchFamily="18" charset="0"/>
                      </a:rPr>
                      <m:t>1−</m:t>
                    </m:r>
                    <m:sSub>
                      <m:sSubPr>
                        <m:ctrlPr>
                          <a:rPr lang="en-US" sz="2400" b="0" i="1">
                            <a:latin typeface="Cambria Math" panose="02040503050406030204" pitchFamily="18" charset="0"/>
                          </a:rPr>
                        </m:ctrlPr>
                      </m:sSubPr>
                      <m:e>
                        <m:r>
                          <a:rPr lang="en-US" sz="2400" b="0" i="1">
                            <a:latin typeface="Cambria Math" panose="02040503050406030204" pitchFamily="18" charset="0"/>
                          </a:rPr>
                          <m:t>𝑛</m:t>
                        </m:r>
                      </m:e>
                      <m:sub>
                        <m:r>
                          <a:rPr lang="en-US" sz="2400" b="0" i="1">
                            <a:latin typeface="Cambria Math" panose="02040503050406030204" pitchFamily="18" charset="0"/>
                          </a:rPr>
                          <m:t>𝑠</m:t>
                        </m:r>
                      </m:sub>
                    </m:sSub>
                  </m:oMath>
                </a14:m>
                <a:r>
                  <a:rPr lang="en-GB" sz="2400" dirty="0">
                    <a:latin typeface="Avenir Book" panose="02000503020000020003" pitchFamily="2" charset="0"/>
                  </a:rPr>
                  <a:t> signature. </a:t>
                </a:r>
              </a:p>
            </p:txBody>
          </p:sp>
        </mc:Choice>
        <mc:Fallback xmlns="">
          <p:sp>
            <p:nvSpPr>
              <p:cNvPr id="3" name="Content Placeholder 2">
                <a:extLst>
                  <a:ext uri="{FF2B5EF4-FFF2-40B4-BE49-F238E27FC236}">
                    <a16:creationId xmlns:a16="http://schemas.microsoft.com/office/drawing/2014/main" id="{EEB89465-54BF-F2E3-F189-6ADFB22A0040}"/>
                  </a:ext>
                </a:extLst>
              </p:cNvPr>
              <p:cNvSpPr>
                <a:spLocks noGrp="1" noRot="1" noChangeAspect="1" noMove="1" noResize="1" noEditPoints="1" noAdjustHandles="1" noChangeArrowheads="1" noChangeShapeType="1" noTextEdit="1"/>
              </p:cNvSpPr>
              <p:nvPr>
                <p:ph idx="1"/>
              </p:nvPr>
            </p:nvSpPr>
            <p:spPr>
              <a:xfrm>
                <a:off x="838200" y="1929384"/>
                <a:ext cx="10515600" cy="4251960"/>
              </a:xfrm>
              <a:blipFill>
                <a:blip r:embed="rId2"/>
                <a:stretch>
                  <a:fillRect l="-844" t="-2388" r="-121"/>
                </a:stretch>
              </a:blipFill>
            </p:spPr>
            <p:txBody>
              <a:bodyPr/>
              <a:lstStyle/>
              <a:p>
                <a:r>
                  <a:rPr lang="en-IT">
                    <a:noFill/>
                  </a:rPr>
                  <a:t> </a:t>
                </a:r>
              </a:p>
            </p:txBody>
          </p:sp>
        </mc:Fallback>
      </mc:AlternateContent>
    </p:spTree>
    <p:extLst>
      <p:ext uri="{BB962C8B-B14F-4D97-AF65-F5344CB8AC3E}">
        <p14:creationId xmlns:p14="http://schemas.microsoft.com/office/powerpoint/2010/main" val="11267201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34D3C5-B01A-6B61-5C12-E365FBB1BFD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28CF75-6F7B-D4F1-D53F-3B50D7275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1ACC4EB-80B6-4C3B-DD1B-EDBEE7DC600F}"/>
              </a:ext>
            </a:extLst>
          </p:cNvPr>
          <p:cNvSpPr>
            <a:spLocks noGrp="1"/>
          </p:cNvSpPr>
          <p:nvPr>
            <p:ph type="title"/>
          </p:nvPr>
        </p:nvSpPr>
        <p:spPr>
          <a:xfrm>
            <a:off x="838200" y="365125"/>
            <a:ext cx="10515600" cy="1325563"/>
          </a:xfrm>
        </p:spPr>
        <p:txBody>
          <a:bodyPr>
            <a:normAutofit/>
          </a:bodyPr>
          <a:lstStyle/>
          <a:p>
            <a:r>
              <a:rPr lang="en-GB" sz="3800"/>
              <a:t>Has there been any definitive theoretical argument leading to a single inflaton candidate? So far, no...</a:t>
            </a:r>
          </a:p>
        </p:txBody>
      </p:sp>
      <p:sp>
        <p:nvSpPr>
          <p:cNvPr id="10" name="sketch line">
            <a:extLst>
              <a:ext uri="{FF2B5EF4-FFF2-40B4-BE49-F238E27FC236}">
                <a16:creationId xmlns:a16="http://schemas.microsoft.com/office/drawing/2014/main" id="{1AFCD3FB-50FC-2162-ADBE-E8D4C6C55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A13800-3AF4-0B1C-663B-BA4610DE274E}"/>
                  </a:ext>
                </a:extLst>
              </p:cNvPr>
              <p:cNvSpPr>
                <a:spLocks noGrp="1"/>
              </p:cNvSpPr>
              <p:nvPr>
                <p:ph idx="1"/>
              </p:nvPr>
            </p:nvSpPr>
            <p:spPr>
              <a:xfrm>
                <a:off x="838200" y="1929384"/>
                <a:ext cx="10515600" cy="4251960"/>
              </a:xfrm>
            </p:spPr>
            <p:txBody>
              <a:bodyPr>
                <a:noAutofit/>
              </a:bodyPr>
              <a:lstStyle/>
              <a:p>
                <a:r>
                  <a:rPr lang="en-GB" sz="2400" dirty="0">
                    <a:latin typeface="Avenir Book" panose="02000503020000020003" pitchFamily="2" charset="0"/>
                  </a:rPr>
                  <a:t>In fact, </a:t>
                </a:r>
                <a:r>
                  <a:rPr lang="en-GB" sz="2400" dirty="0">
                    <a:solidFill>
                      <a:srgbClr val="FF0000"/>
                    </a:solidFill>
                    <a:latin typeface="Avenir Book" panose="02000503020000020003" pitchFamily="2" charset="0"/>
                  </a:rPr>
                  <a:t>it is possible to build any inflationary potential</a:t>
                </a:r>
                <a:r>
                  <a:rPr lang="en-GB" sz="2400" dirty="0">
                    <a:latin typeface="Avenir Book" panose="02000503020000020003" pitchFamily="2" charset="0"/>
                  </a:rPr>
                  <a:t>, even in fundamental theories, like string theory, </a:t>
                </a:r>
                <a:r>
                  <a:rPr lang="en-GB" sz="2400" dirty="0">
                    <a:solidFill>
                      <a:srgbClr val="FF0000"/>
                    </a:solidFill>
                    <a:latin typeface="Avenir Book" panose="02000503020000020003" pitchFamily="2" charset="0"/>
                  </a:rPr>
                  <a:t>that fits the observational data</a:t>
                </a:r>
                <a:r>
                  <a:rPr lang="en-GB" sz="2400" dirty="0">
                    <a:latin typeface="Avenir Book" panose="02000503020000020003" pitchFamily="2" charset="0"/>
                  </a:rPr>
                  <a:t>: namely the observed tilt of the spectrum of scalar fluctuations, the upper limit on the energy scale of inflation (the yet to be discovered tensor modes) [see, e.g., </a:t>
                </a:r>
                <a:r>
                  <a:rPr lang="en-GB" sz="2400" dirty="0" err="1">
                    <a:latin typeface="Avenir Book" panose="02000503020000020003" pitchFamily="2" charset="0"/>
                  </a:rPr>
                  <a:t>Aghanim</a:t>
                </a:r>
                <a:r>
                  <a:rPr lang="en-GB" sz="2400" dirty="0">
                    <a:latin typeface="Avenir Book" panose="02000503020000020003" pitchFamily="2" charset="0"/>
                  </a:rPr>
                  <a:t>+ [Planck] (2020) and Galloni+ (2023)] and the non-Gaussian  </a:t>
                </a:r>
                <a14:m>
                  <m:oMath xmlns:m="http://schemas.openxmlformats.org/officeDocument/2006/math">
                    <m:r>
                      <a:rPr lang="en-US" sz="2400" b="0" i="1">
                        <a:latin typeface="Cambria Math" panose="02040503050406030204" pitchFamily="18" charset="0"/>
                      </a:rPr>
                      <m:t>1−</m:t>
                    </m:r>
                    <m:sSub>
                      <m:sSubPr>
                        <m:ctrlPr>
                          <a:rPr lang="en-US" sz="2400" b="0" i="1">
                            <a:latin typeface="Cambria Math" panose="02040503050406030204" pitchFamily="18" charset="0"/>
                          </a:rPr>
                        </m:ctrlPr>
                      </m:sSubPr>
                      <m:e>
                        <m:r>
                          <a:rPr lang="en-US" sz="2400" b="0" i="1">
                            <a:latin typeface="Cambria Math" panose="02040503050406030204" pitchFamily="18" charset="0"/>
                          </a:rPr>
                          <m:t>𝑛</m:t>
                        </m:r>
                      </m:e>
                      <m:sub>
                        <m:r>
                          <a:rPr lang="en-US" sz="2400" b="0" i="1">
                            <a:latin typeface="Cambria Math" panose="02040503050406030204" pitchFamily="18" charset="0"/>
                          </a:rPr>
                          <m:t>𝑠</m:t>
                        </m:r>
                      </m:sub>
                    </m:sSub>
                  </m:oMath>
                </a14:m>
                <a:r>
                  <a:rPr lang="en-GB" sz="2400" dirty="0">
                    <a:latin typeface="Avenir Book" panose="02000503020000020003" pitchFamily="2" charset="0"/>
                  </a:rPr>
                  <a:t> signature. </a:t>
                </a:r>
              </a:p>
              <a:p>
                <a:r>
                  <a:rPr lang="en-GB" sz="2400" b="1" dirty="0">
                    <a:solidFill>
                      <a:schemeClr val="accent2">
                        <a:lumMod val="50000"/>
                      </a:schemeClr>
                    </a:solidFill>
                    <a:latin typeface="Calibri" panose="020F0502020204030204" pitchFamily="34" charset="0"/>
                    <a:cs typeface="Calibri" panose="020F0502020204030204" pitchFamily="34" charset="0"/>
                  </a:rPr>
                  <a:t>This is perhaps the main weakness of the inflation paradigm, as it depends on a model-dependent construction. </a:t>
                </a:r>
              </a:p>
              <a:p>
                <a:r>
                  <a:rPr lang="en-GB" sz="2400" b="1" dirty="0">
                    <a:solidFill>
                      <a:schemeClr val="accent6">
                        <a:lumMod val="50000"/>
                      </a:schemeClr>
                    </a:solidFill>
                    <a:latin typeface="Calibri" panose="020F0502020204030204" pitchFamily="34" charset="0"/>
                    <a:cs typeface="Calibri" panose="020F0502020204030204" pitchFamily="34" charset="0"/>
                  </a:rPr>
                  <a:t>It is therefore interesting to search for scenarios that are fully model-independent, so that inflation becomes a theory rather than a model. </a:t>
                </a:r>
              </a:p>
            </p:txBody>
          </p:sp>
        </mc:Choice>
        <mc:Fallback xmlns="">
          <p:sp>
            <p:nvSpPr>
              <p:cNvPr id="3" name="Content Placeholder 2">
                <a:extLst>
                  <a:ext uri="{FF2B5EF4-FFF2-40B4-BE49-F238E27FC236}">
                    <a16:creationId xmlns:a16="http://schemas.microsoft.com/office/drawing/2014/main" id="{36A13800-3AF4-0B1C-663B-BA4610DE274E}"/>
                  </a:ext>
                </a:extLst>
              </p:cNvPr>
              <p:cNvSpPr>
                <a:spLocks noGrp="1" noRot="1" noChangeAspect="1" noMove="1" noResize="1" noEditPoints="1" noAdjustHandles="1" noChangeArrowheads="1" noChangeShapeType="1" noTextEdit="1"/>
              </p:cNvSpPr>
              <p:nvPr>
                <p:ph idx="1"/>
              </p:nvPr>
            </p:nvSpPr>
            <p:spPr>
              <a:xfrm>
                <a:off x="838200" y="1929384"/>
                <a:ext cx="10515600" cy="4251960"/>
              </a:xfrm>
              <a:blipFill>
                <a:blip r:embed="rId2"/>
                <a:stretch>
                  <a:fillRect l="-844" t="-2388" r="-724"/>
                </a:stretch>
              </a:blipFill>
            </p:spPr>
            <p:txBody>
              <a:bodyPr/>
              <a:lstStyle/>
              <a:p>
                <a:r>
                  <a:rPr lang="en-IT">
                    <a:noFill/>
                  </a:rPr>
                  <a:t> </a:t>
                </a:r>
              </a:p>
            </p:txBody>
          </p:sp>
        </mc:Fallback>
      </mc:AlternateContent>
    </p:spTree>
    <p:extLst>
      <p:ext uri="{BB962C8B-B14F-4D97-AF65-F5344CB8AC3E}">
        <p14:creationId xmlns:p14="http://schemas.microsoft.com/office/powerpoint/2010/main" val="3893462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08572-5D0E-33F4-E7AD-ACE50101312A}"/>
              </a:ext>
            </a:extLst>
          </p:cNvPr>
          <p:cNvSpPr>
            <a:spLocks noGrp="1"/>
          </p:cNvSpPr>
          <p:nvPr>
            <p:ph type="title"/>
          </p:nvPr>
        </p:nvSpPr>
        <p:spPr>
          <a:xfrm>
            <a:off x="838200" y="365125"/>
            <a:ext cx="10515600" cy="1325563"/>
          </a:xfrm>
        </p:spPr>
        <p:txBody>
          <a:bodyPr>
            <a:normAutofit/>
          </a:bodyPr>
          <a:lstStyle/>
          <a:p>
            <a:r>
              <a:rPr lang="en-GB" sz="5000"/>
              <a:t>and… an inflation without the inflaton?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5BDF76-94DB-7307-C7FE-987C57183E95}"/>
              </a:ext>
            </a:extLst>
          </p:cNvPr>
          <p:cNvSpPr>
            <a:spLocks noGrp="1"/>
          </p:cNvSpPr>
          <p:nvPr>
            <p:ph idx="1"/>
          </p:nvPr>
        </p:nvSpPr>
        <p:spPr>
          <a:xfrm>
            <a:off x="794539" y="1929384"/>
            <a:ext cx="10853928" cy="4800600"/>
          </a:xfrm>
        </p:spPr>
        <p:txBody>
          <a:bodyPr>
            <a:noAutofit/>
          </a:bodyPr>
          <a:lstStyle/>
          <a:p>
            <a:r>
              <a:rPr lang="en-GB" sz="2400" dirty="0">
                <a:effectLst/>
                <a:latin typeface="Avenir Book" panose="02000503020000020003" pitchFamily="2" charset="0"/>
              </a:rPr>
              <a:t>In </a:t>
            </a:r>
            <a:r>
              <a:rPr lang="en-GB" sz="2400" dirty="0">
                <a:effectLst/>
                <a:latin typeface="Avenir Book" panose="02000503020000020003" pitchFamily="2" charset="0"/>
                <a:ea typeface="Cambria Math" panose="02040503050406030204" pitchFamily="18" charset="0"/>
                <a:cs typeface="Arial" panose="020B0604020202020204" pitchFamily="34" charset="0"/>
              </a:rPr>
              <a:t>DB, Jimenez, Matarrese &amp; Ricciardone, 2412.14265</a:t>
            </a:r>
            <a:r>
              <a:rPr lang="en-GB" sz="2400" dirty="0">
                <a:effectLst/>
                <a:latin typeface="Avenir Book" panose="02000503020000020003" pitchFamily="2" charset="0"/>
              </a:rPr>
              <a:t>, we focus on how scalar perturbations are generated in a model-independent fashion, within a purely quantum physics framework. </a:t>
            </a:r>
          </a:p>
          <a:p>
            <a:r>
              <a:rPr lang="en-GB" sz="2400" dirty="0">
                <a:solidFill>
                  <a:srgbClr val="002060"/>
                </a:solidFill>
                <a:latin typeface="Avenir Book" panose="02000503020000020003" pitchFamily="2" charset="0"/>
                <a:ea typeface="Cambria Math" panose="02040503050406030204" pitchFamily="18" charset="0"/>
                <a:cs typeface="Arial" panose="020B0604020202020204" pitchFamily="34" charset="0"/>
              </a:rPr>
              <a:t>W</a:t>
            </a:r>
            <a:r>
              <a:rPr lang="en-GB" sz="2400" dirty="0">
                <a:solidFill>
                  <a:srgbClr val="002060"/>
                </a:solidFill>
                <a:effectLst/>
                <a:latin typeface="Avenir Book" panose="02000503020000020003" pitchFamily="2" charset="0"/>
                <a:ea typeface="Cambria Math" panose="02040503050406030204" pitchFamily="18" charset="0"/>
                <a:cs typeface="Arial" panose="020B0604020202020204" pitchFamily="34" charset="0"/>
              </a:rPr>
              <a:t>e propose a novel scenario in which scalar perturbations</a:t>
            </a:r>
            <a:r>
              <a:rPr lang="en-GB" sz="2400" dirty="0">
                <a:effectLst/>
                <a:latin typeface="Avenir Book" panose="02000503020000020003" pitchFamily="2" charset="0"/>
                <a:ea typeface="Cambria Math" panose="02040503050406030204" pitchFamily="18" charset="0"/>
                <a:cs typeface="Arial" panose="020B0604020202020204" pitchFamily="34" charset="0"/>
              </a:rPr>
              <a:t>, that seed the large-scale structure of the Universe, </a:t>
            </a:r>
            <a:r>
              <a:rPr lang="en-GB" sz="2400" dirty="0">
                <a:solidFill>
                  <a:schemeClr val="accent6">
                    <a:lumMod val="50000"/>
                  </a:schemeClr>
                </a:solidFill>
                <a:effectLst/>
                <a:latin typeface="Avenir Book" panose="02000503020000020003" pitchFamily="2" charset="0"/>
                <a:ea typeface="Cambria Math" panose="02040503050406030204" pitchFamily="18" charset="0"/>
                <a:cs typeface="Arial" panose="020B0604020202020204" pitchFamily="34" charset="0"/>
              </a:rPr>
              <a:t>are generated without relying on a scalar field (the </a:t>
            </a:r>
            <a:r>
              <a:rPr lang="en-GB" sz="2400" dirty="0" err="1">
                <a:solidFill>
                  <a:schemeClr val="accent6">
                    <a:lumMod val="50000"/>
                  </a:schemeClr>
                </a:solidFill>
                <a:effectLst/>
                <a:latin typeface="Avenir Book" panose="02000503020000020003" pitchFamily="2" charset="0"/>
                <a:ea typeface="Cambria Math" panose="02040503050406030204" pitchFamily="18" charset="0"/>
                <a:cs typeface="Arial" panose="020B0604020202020204" pitchFamily="34" charset="0"/>
              </a:rPr>
              <a:t>inflaton</a:t>
            </a:r>
            <a:r>
              <a:rPr lang="en-GB" sz="2400" dirty="0">
                <a:solidFill>
                  <a:schemeClr val="accent6">
                    <a:lumMod val="50000"/>
                  </a:schemeClr>
                </a:solidFill>
                <a:effectLst/>
                <a:latin typeface="Avenir Book" panose="02000503020000020003" pitchFamily="2" charset="0"/>
                <a:ea typeface="Cambria Math" panose="02040503050406030204" pitchFamily="18" charset="0"/>
                <a:cs typeface="Arial" panose="020B0604020202020204" pitchFamily="34" charset="0"/>
              </a:rPr>
              <a:t>).</a:t>
            </a:r>
            <a:endParaRPr lang="en-GB" sz="2400" dirty="0">
              <a:solidFill>
                <a:schemeClr val="accent6">
                  <a:lumMod val="50000"/>
                </a:schemeClr>
              </a:solidFill>
              <a:effectLst/>
              <a:latin typeface="Avenir Book" panose="02000503020000020003" pitchFamily="2" charset="0"/>
            </a:endParaRPr>
          </a:p>
        </p:txBody>
      </p:sp>
    </p:spTree>
    <p:extLst>
      <p:ext uri="{BB962C8B-B14F-4D97-AF65-F5344CB8AC3E}">
        <p14:creationId xmlns:p14="http://schemas.microsoft.com/office/powerpoint/2010/main" val="529918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AA3E2A-83E4-A7BF-8F35-2F0882C86DC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BD8FC4-3D89-1C67-CE14-48B048AA0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B71CD3C-BD9B-5711-720D-9EBC7ED8B09B}"/>
              </a:ext>
            </a:extLst>
          </p:cNvPr>
          <p:cNvSpPr>
            <a:spLocks noGrp="1"/>
          </p:cNvSpPr>
          <p:nvPr>
            <p:ph type="title"/>
          </p:nvPr>
        </p:nvSpPr>
        <p:spPr>
          <a:xfrm>
            <a:off x="838200" y="365125"/>
            <a:ext cx="10515600" cy="1325563"/>
          </a:xfrm>
        </p:spPr>
        <p:txBody>
          <a:bodyPr>
            <a:normAutofit/>
          </a:bodyPr>
          <a:lstStyle/>
          <a:p>
            <a:r>
              <a:rPr lang="en-GB" sz="5000"/>
              <a:t>and… an inflation without the inflaton?</a:t>
            </a:r>
          </a:p>
        </p:txBody>
      </p:sp>
      <p:sp>
        <p:nvSpPr>
          <p:cNvPr id="10" name="sketch line">
            <a:extLst>
              <a:ext uri="{FF2B5EF4-FFF2-40B4-BE49-F238E27FC236}">
                <a16:creationId xmlns:a16="http://schemas.microsoft.com/office/drawing/2014/main" id="{DFA8F5E3-65DB-5705-B7FB-1766FCC12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293344A8-AAD8-80BE-4CA6-DA82FCC7FF6C}"/>
              </a:ext>
            </a:extLst>
          </p:cNvPr>
          <p:cNvSpPr>
            <a:spLocks noGrp="1"/>
          </p:cNvSpPr>
          <p:nvPr>
            <p:ph idx="1"/>
          </p:nvPr>
        </p:nvSpPr>
        <p:spPr>
          <a:xfrm>
            <a:off x="794539" y="1929384"/>
            <a:ext cx="10853928" cy="4800600"/>
          </a:xfrm>
        </p:spPr>
        <p:txBody>
          <a:bodyPr>
            <a:noAutofit/>
          </a:bodyPr>
          <a:lstStyle/>
          <a:p>
            <a:r>
              <a:rPr lang="en-GB" sz="2400" dirty="0">
                <a:effectLst/>
                <a:latin typeface="Avenir Book" panose="02000503020000020003" pitchFamily="2" charset="0"/>
              </a:rPr>
              <a:t>In </a:t>
            </a:r>
            <a:r>
              <a:rPr lang="en-GB" sz="2400" dirty="0">
                <a:effectLst/>
                <a:latin typeface="Avenir Book" panose="02000503020000020003" pitchFamily="2" charset="0"/>
                <a:ea typeface="Cambria Math" panose="02040503050406030204" pitchFamily="18" charset="0"/>
                <a:cs typeface="Arial" panose="020B0604020202020204" pitchFamily="34" charset="0"/>
              </a:rPr>
              <a:t>DB, Jimenez, Matarrese &amp; Ricciardone, 2412.14265</a:t>
            </a:r>
            <a:r>
              <a:rPr lang="en-GB" sz="2400" dirty="0">
                <a:effectLst/>
                <a:latin typeface="Avenir Book" panose="02000503020000020003" pitchFamily="2" charset="0"/>
              </a:rPr>
              <a:t>, we focus on how scalar perturbations are generated in a model-independent fashion, within a purely quantum physics framework. </a:t>
            </a:r>
          </a:p>
          <a:p>
            <a:r>
              <a:rPr lang="en-GB" sz="2400" dirty="0">
                <a:solidFill>
                  <a:srgbClr val="002060"/>
                </a:solidFill>
                <a:latin typeface="Avenir Book" panose="02000503020000020003" pitchFamily="2" charset="0"/>
                <a:ea typeface="Cambria Math" panose="02040503050406030204" pitchFamily="18" charset="0"/>
                <a:cs typeface="Arial" panose="020B0604020202020204" pitchFamily="34" charset="0"/>
              </a:rPr>
              <a:t>W</a:t>
            </a:r>
            <a:r>
              <a:rPr lang="en-GB" sz="2400" dirty="0">
                <a:solidFill>
                  <a:srgbClr val="002060"/>
                </a:solidFill>
                <a:effectLst/>
                <a:latin typeface="Avenir Book" panose="02000503020000020003" pitchFamily="2" charset="0"/>
                <a:ea typeface="Cambria Math" panose="02040503050406030204" pitchFamily="18" charset="0"/>
                <a:cs typeface="Arial" panose="020B0604020202020204" pitchFamily="34" charset="0"/>
              </a:rPr>
              <a:t>e propose a novel scenario in which scalar perturbations</a:t>
            </a:r>
            <a:r>
              <a:rPr lang="en-GB" sz="2400" dirty="0">
                <a:effectLst/>
                <a:latin typeface="Avenir Book" panose="02000503020000020003" pitchFamily="2" charset="0"/>
                <a:ea typeface="Cambria Math" panose="02040503050406030204" pitchFamily="18" charset="0"/>
                <a:cs typeface="Arial" panose="020B0604020202020204" pitchFamily="34" charset="0"/>
              </a:rPr>
              <a:t>, that seed the large-scale structure of the Universe, </a:t>
            </a:r>
            <a:r>
              <a:rPr lang="en-GB" sz="2400" dirty="0">
                <a:solidFill>
                  <a:schemeClr val="accent6">
                    <a:lumMod val="50000"/>
                  </a:schemeClr>
                </a:solidFill>
                <a:effectLst/>
                <a:latin typeface="Avenir Book" panose="02000503020000020003" pitchFamily="2" charset="0"/>
                <a:ea typeface="Cambria Math" panose="02040503050406030204" pitchFamily="18" charset="0"/>
                <a:cs typeface="Arial" panose="020B0604020202020204" pitchFamily="34" charset="0"/>
              </a:rPr>
              <a:t>are generated without relying on a scalar field (the </a:t>
            </a:r>
            <a:r>
              <a:rPr lang="en-GB" sz="2400" dirty="0" err="1">
                <a:solidFill>
                  <a:schemeClr val="accent6">
                    <a:lumMod val="50000"/>
                  </a:schemeClr>
                </a:solidFill>
                <a:effectLst/>
                <a:latin typeface="Avenir Book" panose="02000503020000020003" pitchFamily="2" charset="0"/>
                <a:ea typeface="Cambria Math" panose="02040503050406030204" pitchFamily="18" charset="0"/>
                <a:cs typeface="Arial" panose="020B0604020202020204" pitchFamily="34" charset="0"/>
              </a:rPr>
              <a:t>inflaton</a:t>
            </a:r>
            <a:r>
              <a:rPr lang="en-GB" sz="2400" dirty="0">
                <a:solidFill>
                  <a:schemeClr val="accent6">
                    <a:lumMod val="50000"/>
                  </a:schemeClr>
                </a:solidFill>
                <a:effectLst/>
                <a:latin typeface="Avenir Book" panose="02000503020000020003" pitchFamily="2" charset="0"/>
                <a:ea typeface="Cambria Math" panose="02040503050406030204" pitchFamily="18" charset="0"/>
                <a:cs typeface="Arial" panose="020B0604020202020204" pitchFamily="34" charset="0"/>
              </a:rPr>
              <a:t>).</a:t>
            </a:r>
            <a:endParaRPr lang="en-GB" sz="2400" dirty="0">
              <a:solidFill>
                <a:schemeClr val="accent6">
                  <a:lumMod val="50000"/>
                </a:schemeClr>
              </a:solidFill>
              <a:effectLst/>
              <a:latin typeface="Avenir Book" panose="02000503020000020003" pitchFamily="2" charset="0"/>
            </a:endParaRPr>
          </a:p>
          <a:p>
            <a:r>
              <a:rPr lang="en-GB" sz="2400" dirty="0">
                <a:effectLst/>
                <a:latin typeface="Avenir Book" panose="02000503020000020003" pitchFamily="2" charset="0"/>
                <a:ea typeface="Cambria Math" panose="02040503050406030204" pitchFamily="18" charset="0"/>
                <a:cs typeface="Arial" panose="020B0604020202020204" pitchFamily="34" charset="0"/>
              </a:rPr>
              <a:t>In this framework, inflation is driven by a </a:t>
            </a:r>
            <a:r>
              <a:rPr lang="en-GB" sz="2400" dirty="0">
                <a:solidFill>
                  <a:srgbClr val="FF0000"/>
                </a:solidFill>
                <a:effectLst/>
                <a:latin typeface="Avenir Book" panose="02000503020000020003" pitchFamily="2" charset="0"/>
                <a:ea typeface="Cambria Math" panose="02040503050406030204" pitchFamily="18" charset="0"/>
                <a:cs typeface="Arial" panose="020B0604020202020204" pitchFamily="34" charset="0"/>
              </a:rPr>
              <a:t>de Sitter space-time (</a:t>
            </a:r>
            <a:r>
              <a:rPr lang="en-GB" sz="2400" dirty="0" err="1">
                <a:solidFill>
                  <a:srgbClr val="FF0000"/>
                </a:solidFill>
                <a:effectLst/>
                <a:latin typeface="Avenir Book" panose="02000503020000020003" pitchFamily="2" charset="0"/>
                <a:ea typeface="Cambria Math" panose="02040503050406030204" pitchFamily="18" charset="0"/>
                <a:cs typeface="Arial" panose="020B0604020202020204" pitchFamily="34" charset="0"/>
              </a:rPr>
              <a:t>dS</a:t>
            </a:r>
            <a:r>
              <a:rPr lang="en-GB" sz="2400" dirty="0">
                <a:solidFill>
                  <a:srgbClr val="FF0000"/>
                </a:solidFill>
                <a:effectLst/>
                <a:latin typeface="Avenir Book" panose="02000503020000020003" pitchFamily="2" charset="0"/>
                <a:ea typeface="Cambria Math" panose="02040503050406030204" pitchFamily="18" charset="0"/>
                <a:cs typeface="Arial" panose="020B0604020202020204" pitchFamily="34" charset="0"/>
              </a:rPr>
              <a:t>)</a:t>
            </a:r>
            <a:r>
              <a:rPr lang="en-GB" sz="2400" dirty="0">
                <a:effectLst/>
                <a:latin typeface="Avenir Book" panose="02000503020000020003" pitchFamily="2" charset="0"/>
                <a:ea typeface="Cambria Math" panose="02040503050406030204" pitchFamily="18" charset="0"/>
                <a:cs typeface="Arial" panose="020B0604020202020204" pitchFamily="34" charset="0"/>
              </a:rPr>
              <a:t>, where </a:t>
            </a:r>
            <a:r>
              <a:rPr lang="en-GB" sz="2400" dirty="0">
                <a:solidFill>
                  <a:srgbClr val="FF0000"/>
                </a:solidFill>
                <a:effectLst/>
                <a:latin typeface="Avenir Book" panose="02000503020000020003" pitchFamily="2" charset="0"/>
                <a:ea typeface="Cambria Math" panose="02040503050406030204" pitchFamily="18" charset="0"/>
                <a:cs typeface="Arial" panose="020B0604020202020204" pitchFamily="34" charset="0"/>
              </a:rPr>
              <a:t>tensor metric fluctuations </a:t>
            </a:r>
            <a:r>
              <a:rPr lang="en-GB" sz="2400" dirty="0">
                <a:effectLst/>
                <a:latin typeface="Avenir Book" panose="02000503020000020003" pitchFamily="2" charset="0"/>
                <a:ea typeface="Cambria Math" panose="02040503050406030204" pitchFamily="18" charset="0"/>
                <a:cs typeface="Arial" panose="020B0604020202020204" pitchFamily="34" charset="0"/>
              </a:rPr>
              <a:t>(i.e., gravitational waves) naturally </a:t>
            </a:r>
            <a:r>
              <a:rPr lang="en-GB" sz="2400" dirty="0">
                <a:solidFill>
                  <a:srgbClr val="FF0000"/>
                </a:solidFill>
                <a:effectLst/>
                <a:latin typeface="Avenir Book" panose="02000503020000020003" pitchFamily="2" charset="0"/>
                <a:ea typeface="Cambria Math" panose="02040503050406030204" pitchFamily="18" charset="0"/>
                <a:cs typeface="Arial" panose="020B0604020202020204" pitchFamily="34" charset="0"/>
              </a:rPr>
              <a:t>arise from quantum vacuum oscillations, and scalar fluctuations are generated via second-order tensor eﬀects</a:t>
            </a:r>
            <a:endParaRPr lang="en-GB" sz="2400" dirty="0">
              <a:effectLst/>
              <a:latin typeface="Avenir Book" panose="02000503020000020003" pitchFamily="2" charset="0"/>
            </a:endParaRPr>
          </a:p>
        </p:txBody>
      </p:sp>
    </p:spTree>
    <p:extLst>
      <p:ext uri="{BB962C8B-B14F-4D97-AF65-F5344CB8AC3E}">
        <p14:creationId xmlns:p14="http://schemas.microsoft.com/office/powerpoint/2010/main" val="3571059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5D78CB-40EC-EB95-A207-78623924383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D3F770-54C9-2EC6-040B-9C2D023B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7DDF752-E2F2-5B0C-DEDF-CA51BDD635EF}"/>
              </a:ext>
            </a:extLst>
          </p:cNvPr>
          <p:cNvSpPr>
            <a:spLocks noGrp="1"/>
          </p:cNvSpPr>
          <p:nvPr>
            <p:ph type="title"/>
          </p:nvPr>
        </p:nvSpPr>
        <p:spPr>
          <a:xfrm>
            <a:off x="838200" y="365125"/>
            <a:ext cx="10515600" cy="1325563"/>
          </a:xfrm>
        </p:spPr>
        <p:txBody>
          <a:bodyPr>
            <a:normAutofit/>
          </a:bodyPr>
          <a:lstStyle/>
          <a:p>
            <a:r>
              <a:rPr lang="en-GB" sz="5000"/>
              <a:t>and… an inflation without the inflaton?</a:t>
            </a:r>
          </a:p>
        </p:txBody>
      </p:sp>
      <p:sp>
        <p:nvSpPr>
          <p:cNvPr id="10" name="sketch line">
            <a:extLst>
              <a:ext uri="{FF2B5EF4-FFF2-40B4-BE49-F238E27FC236}">
                <a16:creationId xmlns:a16="http://schemas.microsoft.com/office/drawing/2014/main" id="{0FC1B25B-A7FB-BAB5-D699-EBAB136EA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944CE4D2-7CDE-D071-5E99-CF69A0AA4481}"/>
              </a:ext>
            </a:extLst>
          </p:cNvPr>
          <p:cNvSpPr>
            <a:spLocks noGrp="1"/>
          </p:cNvSpPr>
          <p:nvPr>
            <p:ph idx="1"/>
          </p:nvPr>
        </p:nvSpPr>
        <p:spPr>
          <a:xfrm>
            <a:off x="794539" y="1929384"/>
            <a:ext cx="10853928" cy="4800600"/>
          </a:xfrm>
        </p:spPr>
        <p:txBody>
          <a:bodyPr>
            <a:noAutofit/>
          </a:bodyPr>
          <a:lstStyle/>
          <a:p>
            <a:r>
              <a:rPr lang="en-GB" sz="2400" dirty="0">
                <a:effectLst/>
                <a:latin typeface="Avenir Book" panose="02000503020000020003" pitchFamily="2" charset="0"/>
              </a:rPr>
              <a:t>In </a:t>
            </a:r>
            <a:r>
              <a:rPr lang="en-GB" sz="2400" dirty="0">
                <a:effectLst/>
                <a:latin typeface="Avenir Book" panose="02000503020000020003" pitchFamily="2" charset="0"/>
                <a:ea typeface="Cambria Math" panose="02040503050406030204" pitchFamily="18" charset="0"/>
                <a:cs typeface="Arial" panose="020B0604020202020204" pitchFamily="34" charset="0"/>
              </a:rPr>
              <a:t>DB, Jimenez, Matarrese &amp; Ricciardone, 2412.14265</a:t>
            </a:r>
            <a:r>
              <a:rPr lang="en-GB" sz="2400" dirty="0">
                <a:effectLst/>
                <a:latin typeface="Avenir Book" panose="02000503020000020003" pitchFamily="2" charset="0"/>
              </a:rPr>
              <a:t>, we focus on how scalar perturbations are generated in a model-independent fashion, within a purely quantum physics framework. </a:t>
            </a:r>
          </a:p>
          <a:p>
            <a:r>
              <a:rPr lang="en-GB" sz="2400" dirty="0">
                <a:latin typeface="Avenir Book" panose="02000503020000020003" pitchFamily="2" charset="0"/>
                <a:ea typeface="Cambria Math" panose="02040503050406030204" pitchFamily="18" charset="0"/>
                <a:cs typeface="Arial" panose="020B0604020202020204" pitchFamily="34" charset="0"/>
              </a:rPr>
              <a:t>W</a:t>
            </a:r>
            <a:r>
              <a:rPr lang="en-GB" sz="2400" dirty="0">
                <a:effectLst/>
                <a:latin typeface="Avenir Book" panose="02000503020000020003" pitchFamily="2" charset="0"/>
                <a:ea typeface="Cambria Math" panose="02040503050406030204" pitchFamily="18" charset="0"/>
                <a:cs typeface="Arial" panose="020B0604020202020204" pitchFamily="34" charset="0"/>
              </a:rPr>
              <a:t>e propose a novel scenario in which scalar perturbations, that seed the large-scale structure of the Universe, are generated without relying on a scalar field (the </a:t>
            </a:r>
            <a:r>
              <a:rPr lang="en-GB" sz="2400" dirty="0" err="1">
                <a:effectLst/>
                <a:latin typeface="Avenir Book" panose="02000503020000020003" pitchFamily="2" charset="0"/>
                <a:ea typeface="Cambria Math" panose="02040503050406030204" pitchFamily="18" charset="0"/>
                <a:cs typeface="Arial" panose="020B0604020202020204" pitchFamily="34" charset="0"/>
              </a:rPr>
              <a:t>inflaton</a:t>
            </a:r>
            <a:r>
              <a:rPr lang="en-GB" sz="2400" dirty="0">
                <a:effectLst/>
                <a:latin typeface="Avenir Book" panose="02000503020000020003" pitchFamily="2" charset="0"/>
                <a:ea typeface="Cambria Math" panose="02040503050406030204" pitchFamily="18" charset="0"/>
                <a:cs typeface="Arial" panose="020B0604020202020204" pitchFamily="34" charset="0"/>
              </a:rPr>
              <a:t>).</a:t>
            </a:r>
            <a:endParaRPr lang="en-GB" sz="2400" dirty="0">
              <a:effectLst/>
              <a:latin typeface="Avenir Book" panose="02000503020000020003" pitchFamily="2" charset="0"/>
            </a:endParaRPr>
          </a:p>
          <a:p>
            <a:r>
              <a:rPr lang="en-GB" sz="2400" dirty="0">
                <a:effectLst/>
                <a:latin typeface="Avenir Book" panose="02000503020000020003" pitchFamily="2" charset="0"/>
                <a:ea typeface="Cambria Math" panose="02040503050406030204" pitchFamily="18" charset="0"/>
                <a:cs typeface="Arial" panose="020B0604020202020204" pitchFamily="34" charset="0"/>
              </a:rPr>
              <a:t>In this framework, inflation is driven by a de Sitter space-time (</a:t>
            </a:r>
            <a:r>
              <a:rPr lang="en-GB" sz="2400" dirty="0" err="1">
                <a:effectLst/>
                <a:latin typeface="Avenir Book" panose="02000503020000020003" pitchFamily="2" charset="0"/>
                <a:ea typeface="Cambria Math" panose="02040503050406030204" pitchFamily="18" charset="0"/>
                <a:cs typeface="Arial" panose="020B0604020202020204" pitchFamily="34" charset="0"/>
              </a:rPr>
              <a:t>dS</a:t>
            </a:r>
            <a:r>
              <a:rPr lang="en-GB" sz="2400" dirty="0">
                <a:effectLst/>
                <a:latin typeface="Avenir Book" panose="02000503020000020003" pitchFamily="2" charset="0"/>
                <a:ea typeface="Cambria Math" panose="02040503050406030204" pitchFamily="18" charset="0"/>
                <a:cs typeface="Arial" panose="020B0604020202020204" pitchFamily="34" charset="0"/>
              </a:rPr>
              <a:t>), where tensor metric fluctuations (i.e., gravitational waves) naturally arise from quantum vacuum oscillations, and scalar fluctuations are generated via second-order tensor eﬀects</a:t>
            </a:r>
            <a:endParaRPr lang="en-GB" sz="2400" dirty="0">
              <a:effectLst/>
              <a:latin typeface="Avenir Book" panose="02000503020000020003" pitchFamily="2" charset="0"/>
            </a:endParaRPr>
          </a:p>
          <a:p>
            <a:r>
              <a:rPr lang="en-GB" sz="2400" dirty="0">
                <a:effectLst/>
                <a:latin typeface="Avenir Book" panose="02000503020000020003" pitchFamily="2" charset="0"/>
              </a:rPr>
              <a:t>We </a:t>
            </a:r>
            <a:r>
              <a:rPr lang="en-GB" sz="2400" dirty="0">
                <a:solidFill>
                  <a:srgbClr val="FF0000"/>
                </a:solidFill>
                <a:effectLst/>
                <a:latin typeface="Avenir Book" panose="02000503020000020003" pitchFamily="2" charset="0"/>
              </a:rPr>
              <a:t>show that scalar perturbations arise as a second-order eﬀect from tensor perturbations and can become significantly enhanced, allowing them to dominate over the linear tensor modes, which are inherently present in </a:t>
            </a:r>
            <a:r>
              <a:rPr lang="en-GB" sz="2400" dirty="0" err="1">
                <a:solidFill>
                  <a:srgbClr val="FF0000"/>
                </a:solidFill>
                <a:effectLst/>
                <a:latin typeface="Avenir Book" panose="02000503020000020003" pitchFamily="2" charset="0"/>
              </a:rPr>
              <a:t>dS</a:t>
            </a:r>
            <a:r>
              <a:rPr lang="en-GB" sz="2400" dirty="0">
                <a:effectLst/>
                <a:latin typeface="Avenir Book" panose="02000503020000020003" pitchFamily="2" charset="0"/>
              </a:rPr>
              <a:t>.</a:t>
            </a:r>
          </a:p>
        </p:txBody>
      </p:sp>
    </p:spTree>
    <p:extLst>
      <p:ext uri="{BB962C8B-B14F-4D97-AF65-F5344CB8AC3E}">
        <p14:creationId xmlns:p14="http://schemas.microsoft.com/office/powerpoint/2010/main" val="21037988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D67881-DB80-0BA4-71C5-87A0BAF464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FF8FF8-2862-B373-A25F-44F2E6787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E3E2633-D403-57BC-0139-B8F2A60C6C80}"/>
              </a:ext>
            </a:extLst>
          </p:cNvPr>
          <p:cNvSpPr>
            <a:spLocks noGrp="1"/>
          </p:cNvSpPr>
          <p:nvPr>
            <p:ph type="title"/>
          </p:nvPr>
        </p:nvSpPr>
        <p:spPr>
          <a:xfrm>
            <a:off x="838200" y="365125"/>
            <a:ext cx="10515600" cy="1325563"/>
          </a:xfrm>
        </p:spPr>
        <p:txBody>
          <a:bodyPr>
            <a:normAutofit/>
          </a:bodyPr>
          <a:lstStyle/>
          <a:p>
            <a:r>
              <a:rPr lang="en-GB" sz="4200">
                <a:effectLst/>
                <a:latin typeface="Helvetica" pitchFamily="2" charset="0"/>
              </a:rPr>
              <a:t>Generation of second-order</a:t>
            </a:r>
            <a:br>
              <a:rPr lang="en-GB" sz="4200">
                <a:effectLst/>
                <a:latin typeface="Helvetica" pitchFamily="2" charset="0"/>
              </a:rPr>
            </a:br>
            <a:r>
              <a:rPr lang="en-GB" sz="4200">
                <a:effectLst/>
                <a:latin typeface="Helvetica" pitchFamily="2" charset="0"/>
              </a:rPr>
              <a:t>scalar modes from tensor perturbations</a:t>
            </a:r>
            <a:endParaRPr lang="en-GB" sz="4200"/>
          </a:p>
        </p:txBody>
      </p:sp>
      <p:sp>
        <p:nvSpPr>
          <p:cNvPr id="10" name="sketch line">
            <a:extLst>
              <a:ext uri="{FF2B5EF4-FFF2-40B4-BE49-F238E27FC236}">
                <a16:creationId xmlns:a16="http://schemas.microsoft.com/office/drawing/2014/main" id="{D8F16BEC-4A5A-491A-6156-B9B7F64D0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0660ED8-437B-C9CD-A7A0-5B9C087970FB}"/>
              </a:ext>
            </a:extLst>
          </p:cNvPr>
          <p:cNvSpPr>
            <a:spLocks noGrp="1"/>
          </p:cNvSpPr>
          <p:nvPr>
            <p:ph idx="1"/>
          </p:nvPr>
        </p:nvSpPr>
        <p:spPr>
          <a:xfrm>
            <a:off x="669036" y="1857666"/>
            <a:ext cx="11228294" cy="4251960"/>
          </a:xfrm>
        </p:spPr>
        <p:txBody>
          <a:bodyPr>
            <a:noAutofit/>
          </a:bodyPr>
          <a:lstStyle/>
          <a:p>
            <a:r>
              <a:rPr lang="en-GB">
                <a:latin typeface="Avenir Book" panose="02000503020000020003" pitchFamily="2" charset="0"/>
              </a:rPr>
              <a:t>The </a:t>
            </a:r>
            <a:r>
              <a:rPr lang="en-GB">
                <a:effectLst/>
                <a:latin typeface="Avenir Book" panose="02000503020000020003" pitchFamily="2" charset="0"/>
              </a:rPr>
              <a:t>generation of these tensor perturbations was first studied in Tomita (1971, 1972) and Matarrese, S. Mollerach and M. Bruni (1998).</a:t>
            </a:r>
          </a:p>
          <a:p>
            <a:endParaRPr lang="en-GB" sz="2200"/>
          </a:p>
        </p:txBody>
      </p:sp>
    </p:spTree>
    <p:extLst>
      <p:ext uri="{BB962C8B-B14F-4D97-AF65-F5344CB8AC3E}">
        <p14:creationId xmlns:p14="http://schemas.microsoft.com/office/powerpoint/2010/main" val="1316277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9E3D51-B7E8-8EF2-C4D6-A65CA163DE0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4C5180-B453-6092-5380-4B8676A68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424491D-68C6-68A2-2952-6A587ACDEA2D}"/>
              </a:ext>
            </a:extLst>
          </p:cNvPr>
          <p:cNvSpPr>
            <a:spLocks noGrp="1"/>
          </p:cNvSpPr>
          <p:nvPr>
            <p:ph type="title"/>
          </p:nvPr>
        </p:nvSpPr>
        <p:spPr>
          <a:xfrm>
            <a:off x="838200" y="365125"/>
            <a:ext cx="10515600" cy="1325563"/>
          </a:xfrm>
        </p:spPr>
        <p:txBody>
          <a:bodyPr>
            <a:normAutofit/>
          </a:bodyPr>
          <a:lstStyle/>
          <a:p>
            <a:r>
              <a:rPr lang="en-GB" sz="4200">
                <a:effectLst/>
                <a:latin typeface="Helvetica" pitchFamily="2" charset="0"/>
              </a:rPr>
              <a:t>Generation of second-order</a:t>
            </a:r>
            <a:br>
              <a:rPr lang="en-GB" sz="4200">
                <a:effectLst/>
                <a:latin typeface="Helvetica" pitchFamily="2" charset="0"/>
              </a:rPr>
            </a:br>
            <a:r>
              <a:rPr lang="en-GB" sz="4200">
                <a:effectLst/>
                <a:latin typeface="Helvetica" pitchFamily="2" charset="0"/>
              </a:rPr>
              <a:t>scalar modes from tensor perturbations</a:t>
            </a:r>
            <a:endParaRPr lang="en-GB" sz="4200"/>
          </a:p>
        </p:txBody>
      </p:sp>
      <p:sp>
        <p:nvSpPr>
          <p:cNvPr id="10" name="sketch line">
            <a:extLst>
              <a:ext uri="{FF2B5EF4-FFF2-40B4-BE49-F238E27FC236}">
                <a16:creationId xmlns:a16="http://schemas.microsoft.com/office/drawing/2014/main" id="{AF982519-00BA-956B-0872-F0A735798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8FD2D67-566B-0C85-3D9D-D5334CF921B1}"/>
              </a:ext>
            </a:extLst>
          </p:cNvPr>
          <p:cNvSpPr>
            <a:spLocks noGrp="1"/>
          </p:cNvSpPr>
          <p:nvPr>
            <p:ph idx="1"/>
          </p:nvPr>
        </p:nvSpPr>
        <p:spPr>
          <a:xfrm>
            <a:off x="669036" y="1857666"/>
            <a:ext cx="11228294" cy="4251960"/>
          </a:xfrm>
        </p:spPr>
        <p:txBody>
          <a:bodyPr>
            <a:noAutofit/>
          </a:bodyPr>
          <a:lstStyle/>
          <a:p>
            <a:r>
              <a:rPr lang="en-GB">
                <a:latin typeface="Avenir Book" panose="02000503020000020003" pitchFamily="2" charset="0"/>
              </a:rPr>
              <a:t>The </a:t>
            </a:r>
            <a:r>
              <a:rPr lang="en-GB">
                <a:effectLst/>
                <a:latin typeface="Avenir Book" panose="02000503020000020003" pitchFamily="2" charset="0"/>
              </a:rPr>
              <a:t>generation of these tensor perturbations was first studied in Tomita (1971, 1972) and Matarrese, S. Mollerach and M. Bruni (1998).</a:t>
            </a:r>
          </a:p>
          <a:p>
            <a:r>
              <a:rPr lang="en-GB">
                <a:effectLst/>
                <a:latin typeface="Avenir Book" panose="02000503020000020003" pitchFamily="2" charset="0"/>
              </a:rPr>
              <a:t>Recently, a quantitative analysis of such tensor-induced scalar perturbations was done in Bari+(2022, 2023) for post-inflationary epochs. </a:t>
            </a:r>
            <a:r>
              <a:rPr lang="en-GB" b="1">
                <a:effectLst/>
                <a:latin typeface="Avenir Book" panose="02000503020000020003" pitchFamily="2" charset="0"/>
              </a:rPr>
              <a:t>Our scenario relies on a similar mechanism to generate the scalar perturbations. </a:t>
            </a:r>
          </a:p>
          <a:p>
            <a:endParaRPr lang="en-GB" sz="2200">
              <a:effectLst/>
              <a:latin typeface="Helvetica" pitchFamily="2" charset="0"/>
            </a:endParaRPr>
          </a:p>
          <a:p>
            <a:endParaRPr lang="en-GB" sz="2200"/>
          </a:p>
        </p:txBody>
      </p:sp>
    </p:spTree>
    <p:extLst>
      <p:ext uri="{BB962C8B-B14F-4D97-AF65-F5344CB8AC3E}">
        <p14:creationId xmlns:p14="http://schemas.microsoft.com/office/powerpoint/2010/main" val="11899772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420AEA-E589-28A4-7E39-04FB3BE8F951}"/>
              </a:ext>
            </a:extLst>
          </p:cNvPr>
          <p:cNvSpPr>
            <a:spLocks noGrp="1"/>
          </p:cNvSpPr>
          <p:nvPr>
            <p:ph type="title"/>
          </p:nvPr>
        </p:nvSpPr>
        <p:spPr>
          <a:xfrm>
            <a:off x="838200" y="365125"/>
            <a:ext cx="10515600" cy="1325563"/>
          </a:xfrm>
        </p:spPr>
        <p:txBody>
          <a:bodyPr>
            <a:normAutofit/>
          </a:bodyPr>
          <a:lstStyle/>
          <a:p>
            <a:r>
              <a:rPr lang="en-GB" sz="4200">
                <a:effectLst/>
                <a:latin typeface="Helvetica" pitchFamily="2" charset="0"/>
              </a:rPr>
              <a:t>Generation of second-order</a:t>
            </a:r>
            <a:br>
              <a:rPr lang="en-GB" sz="4200">
                <a:effectLst/>
                <a:latin typeface="Helvetica" pitchFamily="2" charset="0"/>
              </a:rPr>
            </a:br>
            <a:r>
              <a:rPr lang="en-GB" sz="4200">
                <a:effectLst/>
                <a:latin typeface="Helvetica" pitchFamily="2" charset="0"/>
              </a:rPr>
              <a:t>scalar modes from tensor perturbations</a:t>
            </a:r>
            <a:endParaRPr lang="en-GB"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511A99-755B-CDFD-9CE1-E673517CA3D3}"/>
              </a:ext>
            </a:extLst>
          </p:cNvPr>
          <p:cNvSpPr>
            <a:spLocks noGrp="1"/>
          </p:cNvSpPr>
          <p:nvPr>
            <p:ph idx="1"/>
          </p:nvPr>
        </p:nvSpPr>
        <p:spPr>
          <a:xfrm>
            <a:off x="669036" y="1857666"/>
            <a:ext cx="11228294" cy="4251960"/>
          </a:xfrm>
          <a:ln>
            <a:noFill/>
          </a:ln>
        </p:spPr>
        <p:txBody>
          <a:bodyPr>
            <a:noAutofit/>
          </a:bodyPr>
          <a:lstStyle/>
          <a:p>
            <a:r>
              <a:rPr lang="en-GB" dirty="0">
                <a:latin typeface="Avenir Book" panose="02000503020000020003" pitchFamily="2" charset="0"/>
              </a:rPr>
              <a:t>The </a:t>
            </a:r>
            <a:r>
              <a:rPr lang="en-GB" dirty="0">
                <a:effectLst/>
                <a:latin typeface="Avenir Book" panose="02000503020000020003" pitchFamily="2" charset="0"/>
              </a:rPr>
              <a:t>generation of these tensor perturbations was first studied in Tomita (1971, 1972) and Matarrese, S. Mollerach and M. Bruni (1998).</a:t>
            </a:r>
          </a:p>
          <a:p>
            <a:r>
              <a:rPr lang="en-GB" dirty="0">
                <a:effectLst/>
                <a:latin typeface="Avenir Book" panose="02000503020000020003" pitchFamily="2" charset="0"/>
              </a:rPr>
              <a:t>Recently, a quantitative analysis of such tensor-induced scalar perturbations was done in Bari+(2022, 2023) for post-inflationary epochs. </a:t>
            </a:r>
            <a:r>
              <a:rPr lang="en-GB" b="1" dirty="0">
                <a:effectLst/>
                <a:latin typeface="Avenir Book" panose="02000503020000020003" pitchFamily="2" charset="0"/>
              </a:rPr>
              <a:t>Our scenario relies on a similar mechanism to generate the scalar perturbations. </a:t>
            </a:r>
          </a:p>
          <a:p>
            <a:r>
              <a:rPr lang="en-GB" dirty="0">
                <a:effectLst/>
                <a:latin typeface="Avenir Book" panose="02000503020000020003" pitchFamily="2" charset="0"/>
              </a:rPr>
              <a:t>In addition, the instability of </a:t>
            </a:r>
            <a:r>
              <a:rPr lang="en-GB" dirty="0" err="1">
                <a:effectLst/>
                <a:latin typeface="Avenir Book" panose="02000503020000020003" pitchFamily="2" charset="0"/>
              </a:rPr>
              <a:t>dS</a:t>
            </a:r>
            <a:r>
              <a:rPr lang="en-GB" dirty="0">
                <a:effectLst/>
                <a:latin typeface="Avenir Book" panose="02000503020000020003" pitchFamily="2" charset="0"/>
              </a:rPr>
              <a:t> space [see, e.g., Mottola (1985), Antoniadis+ (2007), Polyakov (1982, 2007, 2012), Dvali+ (2007, 2014, 2017), Alicki+ (2023a, b)] provides both a natural way for a graceful exit from inflation and also</a:t>
            </a:r>
            <a:r>
              <a:rPr lang="en-GB" dirty="0">
                <a:latin typeface="Avenir Book" panose="02000503020000020003" pitchFamily="2" charset="0"/>
              </a:rPr>
              <a:t> </a:t>
            </a:r>
            <a:r>
              <a:rPr lang="en-GB" dirty="0">
                <a:effectLst/>
                <a:latin typeface="Avenir Book" panose="02000503020000020003" pitchFamily="2" charset="0"/>
              </a:rPr>
              <a:t>the means to end into a radiation dominated epoch.</a:t>
            </a:r>
          </a:p>
          <a:p>
            <a:endParaRPr lang="en-GB" sz="2200" dirty="0">
              <a:effectLst/>
              <a:latin typeface="Helvetica" pitchFamily="2" charset="0"/>
            </a:endParaRPr>
          </a:p>
          <a:p>
            <a:endParaRPr lang="en-GB" sz="2200" dirty="0"/>
          </a:p>
        </p:txBody>
      </p:sp>
      <p:sp>
        <p:nvSpPr>
          <p:cNvPr id="4" name="Rectangle 3">
            <a:extLst>
              <a:ext uri="{FF2B5EF4-FFF2-40B4-BE49-F238E27FC236}">
                <a16:creationId xmlns:a16="http://schemas.microsoft.com/office/drawing/2014/main" id="{8CC0892D-C397-A089-D869-66DB41AC18CA}"/>
              </a:ext>
            </a:extLst>
          </p:cNvPr>
          <p:cNvSpPr/>
          <p:nvPr/>
        </p:nvSpPr>
        <p:spPr>
          <a:xfrm>
            <a:off x="941232" y="4739425"/>
            <a:ext cx="10412568" cy="2021983"/>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165765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6F3F-BF13-1192-DFDF-9546A1AC1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99ED8-6D85-045A-F643-29D830817905}"/>
              </a:ext>
            </a:extLst>
          </p:cNvPr>
          <p:cNvSpPr>
            <a:spLocks noGrp="1"/>
          </p:cNvSpPr>
          <p:nvPr>
            <p:ph type="title"/>
          </p:nvPr>
        </p:nvSpPr>
        <p:spPr>
          <a:xfrm>
            <a:off x="215900" y="3172"/>
            <a:ext cx="11671300" cy="1325563"/>
          </a:xfrm>
        </p:spPr>
        <p:txBody>
          <a:bodyPr/>
          <a:lstStyle/>
          <a:p>
            <a:r>
              <a:rPr lang="en-GB"/>
              <a:t>If </a:t>
            </a:r>
            <a:r>
              <a:rPr lang="en-GB" err="1"/>
              <a:t>dS</a:t>
            </a:r>
            <a:r>
              <a:rPr lang="en-GB"/>
              <a:t> metric as process of scattering and decay of the gravitons: </a:t>
            </a:r>
            <a:r>
              <a:rPr lang="en-GB">
                <a:solidFill>
                  <a:srgbClr val="000000"/>
                </a:solidFill>
                <a:effectLst/>
                <a:latin typeface="Avenir Book" panose="02000503020000020003" pitchFamily="2" charset="0"/>
              </a:rPr>
              <a:t>Dvali et al. point of view</a:t>
            </a:r>
            <a:endParaRPr lang="en-GB"/>
          </a:p>
        </p:txBody>
      </p:sp>
      <p:sp>
        <p:nvSpPr>
          <p:cNvPr id="3" name="Content Placeholder 2">
            <a:extLst>
              <a:ext uri="{FF2B5EF4-FFF2-40B4-BE49-F238E27FC236}">
                <a16:creationId xmlns:a16="http://schemas.microsoft.com/office/drawing/2014/main" id="{06E16DE3-2F05-18D9-2EC7-BAC5EDED7313}"/>
              </a:ext>
            </a:extLst>
          </p:cNvPr>
          <p:cNvSpPr>
            <a:spLocks noGrp="1"/>
          </p:cNvSpPr>
          <p:nvPr>
            <p:ph idx="1"/>
          </p:nvPr>
        </p:nvSpPr>
        <p:spPr>
          <a:xfrm>
            <a:off x="135941" y="1328735"/>
            <a:ext cx="6961675" cy="5394794"/>
          </a:xfrm>
        </p:spPr>
        <p:txBody>
          <a:bodyPr>
            <a:noAutofit/>
          </a:bodyPr>
          <a:lstStyle/>
          <a:p>
            <a:pPr>
              <a:lnSpc>
                <a:spcPct val="100000"/>
              </a:lnSpc>
              <a:buFontTx/>
              <a:buChar char="-"/>
            </a:pPr>
            <a:r>
              <a:rPr lang="en-GB" sz="2400" dirty="0">
                <a:cs typeface="Calibri" panose="020F0502020204030204" pitchFamily="34" charset="0"/>
              </a:rPr>
              <a:t>As it has been pointed out in </a:t>
            </a:r>
            <a:r>
              <a:rPr lang="en-GB" sz="2400" dirty="0">
                <a:solidFill>
                  <a:srgbClr val="000000"/>
                </a:solidFill>
                <a:effectLst/>
                <a:cs typeface="Calibri" panose="020F0502020204030204" pitchFamily="34" charset="0"/>
              </a:rPr>
              <a:t>Dvali+ (2007, 2014, 2017), </a:t>
            </a:r>
            <a:r>
              <a:rPr lang="en-GB" sz="2400" dirty="0">
                <a:solidFill>
                  <a:srgbClr val="FF0000"/>
                </a:solidFill>
                <a:effectLst/>
                <a:cs typeface="Calibri" panose="020F0502020204030204" pitchFamily="34" charset="0"/>
              </a:rPr>
              <a:t>i</a:t>
            </a:r>
            <a:r>
              <a:rPr lang="en-GB" sz="2400" dirty="0">
                <a:solidFill>
                  <a:srgbClr val="FF0000"/>
                </a:solidFill>
                <a:cs typeface="Calibri" panose="020F0502020204030204" pitchFamily="34" charset="0"/>
              </a:rPr>
              <a:t>f the quantum picture of the </a:t>
            </a:r>
            <a:r>
              <a:rPr lang="en-GB" sz="2400" dirty="0" err="1">
                <a:solidFill>
                  <a:srgbClr val="FF0000"/>
                </a:solidFill>
                <a:cs typeface="Calibri" panose="020F0502020204030204" pitchFamily="34" charset="0"/>
              </a:rPr>
              <a:t>dS</a:t>
            </a:r>
            <a:r>
              <a:rPr lang="en-GB" sz="2400" dirty="0">
                <a:solidFill>
                  <a:srgbClr val="FF0000"/>
                </a:solidFill>
                <a:cs typeface="Calibri" panose="020F0502020204030204" pitchFamily="34" charset="0"/>
              </a:rPr>
              <a:t> metric can be described as a Hamiltonian process of scattering and decay of the gravitons composing the coherent state of gravitons</a:t>
            </a:r>
            <a:r>
              <a:rPr lang="en-GB" sz="2400" dirty="0">
                <a:cs typeface="Calibri" panose="020F0502020204030204" pitchFamily="34" charset="0"/>
              </a:rPr>
              <a:t>, then the self-coupling of gravitons and their coupling with other relativistic particle species leads to metric processes quantum scattering and decay of the constituent gravitons of </a:t>
            </a:r>
            <a:r>
              <a:rPr lang="en-GB" sz="2400" dirty="0" err="1">
                <a:cs typeface="Calibri" panose="020F0502020204030204" pitchFamily="34" charset="0"/>
              </a:rPr>
              <a:t>dS</a:t>
            </a:r>
            <a:r>
              <a:rPr lang="en-GB" sz="2400" dirty="0">
                <a:cs typeface="Calibri" panose="020F0502020204030204" pitchFamily="34" charset="0"/>
              </a:rPr>
              <a:t>. </a:t>
            </a:r>
          </a:p>
        </p:txBody>
      </p:sp>
      <p:pic>
        <p:nvPicPr>
          <p:cNvPr id="7" name="Picture 6" descr="A diagram of a mathematical equation&#10;&#10;AI-generated content may be incorrect.">
            <a:extLst>
              <a:ext uri="{FF2B5EF4-FFF2-40B4-BE49-F238E27FC236}">
                <a16:creationId xmlns:a16="http://schemas.microsoft.com/office/drawing/2014/main" id="{8352634A-C035-BD14-AE48-85762196DF61}"/>
              </a:ext>
            </a:extLst>
          </p:cNvPr>
          <p:cNvPicPr>
            <a:picLocks noChangeAspect="1"/>
          </p:cNvPicPr>
          <p:nvPr/>
        </p:nvPicPr>
        <p:blipFill>
          <a:blip r:embed="rId2"/>
          <a:stretch>
            <a:fillRect/>
          </a:stretch>
        </p:blipFill>
        <p:spPr>
          <a:xfrm>
            <a:off x="7663609" y="1112624"/>
            <a:ext cx="4528391" cy="180450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92F3329-B9BB-AB5B-B2AC-8D394C0B8ACB}"/>
                  </a:ext>
                </a:extLst>
              </p:cNvPr>
              <p:cNvSpPr txBox="1"/>
              <p:nvPr/>
            </p:nvSpPr>
            <p:spPr>
              <a:xfrm>
                <a:off x="7527669" y="2917128"/>
                <a:ext cx="4528390" cy="923330"/>
              </a:xfrm>
              <a:prstGeom prst="rect">
                <a:avLst/>
              </a:prstGeom>
              <a:noFill/>
            </p:spPr>
            <p:txBody>
              <a:bodyPr wrap="square">
                <a:spAutoFit/>
              </a:bodyPr>
              <a:lstStyle/>
              <a:p>
                <a:r>
                  <a:rPr lang="en-GB" sz="1800">
                    <a:effectLst/>
                    <a:latin typeface="LMRoman10"/>
                  </a:rPr>
                  <a:t>Particle production as graviton decay: One of the </a:t>
                </a:r>
                <a:r>
                  <a:rPr lang="en-GB" sz="1800">
                    <a:effectLst/>
                    <a:latin typeface="LMMathItalic10"/>
                  </a:rPr>
                  <a:t>N </a:t>
                </a:r>
                <a:r>
                  <a:rPr lang="en-GB" sz="1800">
                    <a:effectLst/>
                    <a:latin typeface="LMRoman10"/>
                  </a:rPr>
                  <a:t>initial gravitons decays and produces 2 external particles of 4-momentum </a:t>
                </a:r>
                <a14:m>
                  <m:oMath xmlns:m="http://schemas.openxmlformats.org/officeDocument/2006/math">
                    <m:r>
                      <a:rPr lang="en-US" sz="1800" b="0" i="1" smtClean="0">
                        <a:effectLst/>
                        <a:latin typeface="Cambria Math" panose="02040503050406030204" pitchFamily="18" charset="0"/>
                      </a:rPr>
                      <m:t>𝑝</m:t>
                    </m:r>
                  </m:oMath>
                </a14:m>
                <a:r>
                  <a:rPr lang="en-GB" sz="1800">
                    <a:effectLst/>
                    <a:latin typeface="LMMathItalic10"/>
                  </a:rPr>
                  <a:t> </a:t>
                </a:r>
                <a:r>
                  <a:rPr lang="en-GB" sz="1800">
                    <a:effectLst/>
                    <a:latin typeface="LMRoman10"/>
                  </a:rPr>
                  <a:t>and </a:t>
                </a:r>
                <a14:m>
                  <m:oMath xmlns:m="http://schemas.openxmlformats.org/officeDocument/2006/math">
                    <m:r>
                      <a:rPr lang="en-US" i="1">
                        <a:latin typeface="Cambria Math" panose="02040503050406030204" pitchFamily="18" charset="0"/>
                      </a:rPr>
                      <m:t>𝑝</m:t>
                    </m:r>
                  </m:oMath>
                </a14:m>
                <a:r>
                  <a:rPr lang="en-GB" sz="1800">
                    <a:effectLst/>
                    <a:latin typeface="LMRoman10"/>
                  </a:rPr>
                  <a:t>’. </a:t>
                </a:r>
                <a:endParaRPr lang="en-GB"/>
              </a:p>
            </p:txBody>
          </p:sp>
        </mc:Choice>
        <mc:Fallback xmlns="">
          <p:sp>
            <p:nvSpPr>
              <p:cNvPr id="9" name="TextBox 8">
                <a:extLst>
                  <a:ext uri="{FF2B5EF4-FFF2-40B4-BE49-F238E27FC236}">
                    <a16:creationId xmlns:a16="http://schemas.microsoft.com/office/drawing/2014/main" id="{3F865471-3AE1-106E-0362-19F534FC9B77}"/>
                  </a:ext>
                </a:extLst>
              </p:cNvPr>
              <p:cNvSpPr txBox="1">
                <a:spLocks noRot="1" noChangeAspect="1" noMove="1" noResize="1" noEditPoints="1" noAdjustHandles="1" noChangeArrowheads="1" noChangeShapeType="1" noTextEdit="1"/>
              </p:cNvSpPr>
              <p:nvPr/>
            </p:nvSpPr>
            <p:spPr>
              <a:xfrm>
                <a:off x="7527669" y="2917128"/>
                <a:ext cx="4528390" cy="923330"/>
              </a:xfrm>
              <a:prstGeom prst="rect">
                <a:avLst/>
              </a:prstGeom>
              <a:blipFill>
                <a:blip r:embed="rId3"/>
                <a:stretch>
                  <a:fillRect l="-1117" t="-2703" b="-9459"/>
                </a:stretch>
              </a:blipFill>
            </p:spPr>
            <p:txBody>
              <a:bodyPr/>
              <a:lstStyle/>
              <a:p>
                <a:r>
                  <a:rPr lang="en-IT">
                    <a:noFill/>
                  </a:rPr>
                  <a:t> </a:t>
                </a:r>
              </a:p>
            </p:txBody>
          </p:sp>
        </mc:Fallback>
      </mc:AlternateContent>
      <p:pic>
        <p:nvPicPr>
          <p:cNvPr id="11" name="Picture 10" descr="A diagram of a mathematical equation&#10;&#10;AI-generated content may be incorrect.">
            <a:extLst>
              <a:ext uri="{FF2B5EF4-FFF2-40B4-BE49-F238E27FC236}">
                <a16:creationId xmlns:a16="http://schemas.microsoft.com/office/drawing/2014/main" id="{9200CD33-27EC-361E-A7C8-2D13639817F1}"/>
              </a:ext>
            </a:extLst>
          </p:cNvPr>
          <p:cNvPicPr>
            <a:picLocks noChangeAspect="1"/>
          </p:cNvPicPr>
          <p:nvPr/>
        </p:nvPicPr>
        <p:blipFill>
          <a:blip r:embed="rId4"/>
          <a:stretch>
            <a:fillRect/>
          </a:stretch>
        </p:blipFill>
        <p:spPr>
          <a:xfrm>
            <a:off x="7527667" y="3803136"/>
            <a:ext cx="4528392" cy="181909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94A79E-B4B0-7E58-0DE5-58BE6ADD0138}"/>
                  </a:ext>
                </a:extLst>
              </p:cNvPr>
              <p:cNvSpPr txBox="1"/>
              <p:nvPr/>
            </p:nvSpPr>
            <p:spPr>
              <a:xfrm>
                <a:off x="7676050" y="5372136"/>
                <a:ext cx="4254758" cy="1477328"/>
              </a:xfrm>
              <a:prstGeom prst="rect">
                <a:avLst/>
              </a:prstGeom>
              <a:noFill/>
            </p:spPr>
            <p:txBody>
              <a:bodyPr wrap="square">
                <a:spAutoFit/>
              </a:bodyPr>
              <a:lstStyle/>
              <a:p>
                <a:r>
                  <a:rPr lang="en-GB" sz="1800">
                    <a:effectLst/>
                    <a:latin typeface="LMRoman10"/>
                  </a:rPr>
                  <a:t>Leading order process to produce particles with high total energy </a:t>
                </a:r>
                <a:r>
                  <a:rPr lang="en-GB" sz="1800">
                    <a:effectLst/>
                    <a:latin typeface="LMMathItalic10"/>
                  </a:rPr>
                  <a:t>E </a:t>
                </a:r>
                <a:r>
                  <a:rPr lang="en-GB" sz="1800">
                    <a:effectLst/>
                    <a:latin typeface="LMMathSymbols10"/>
                  </a:rPr>
                  <a:t>≫ </a:t>
                </a:r>
                <a:r>
                  <a:rPr lang="en-GB" sz="1800">
                    <a:effectLst/>
                    <a:latin typeface="LMMathItalic10"/>
                  </a:rPr>
                  <a:t>m</a:t>
                </a:r>
                <a:r>
                  <a:rPr lang="en-GB" sz="1800">
                    <a:effectLst/>
                    <a:latin typeface="LMRoman10"/>
                  </a:rPr>
                  <a:t>. At least </a:t>
                </a:r>
                <a:r>
                  <a:rPr lang="en-GB" sz="1800">
                    <a:effectLst/>
                    <a:latin typeface="LMMathItalic10"/>
                  </a:rPr>
                  <a:t>n &gt; E/m </a:t>
                </a:r>
                <a:r>
                  <a:rPr lang="en-GB" sz="1800">
                    <a:effectLst/>
                    <a:latin typeface="LMRoman10"/>
                  </a:rPr>
                  <a:t>of the initial </a:t>
                </a:r>
                <a:r>
                  <a:rPr lang="en-GB" sz="1800">
                    <a:effectLst/>
                    <a:latin typeface="LMMathItalic10"/>
                  </a:rPr>
                  <a:t>N </a:t>
                </a:r>
                <a:r>
                  <a:rPr lang="en-GB" sz="1800">
                    <a:effectLst/>
                    <a:latin typeface="LMRoman10"/>
                  </a:rPr>
                  <a:t>gravitons have to decay to produce the two external particles of 4-momentum </a:t>
                </a:r>
                <a14:m>
                  <m:oMath xmlns:m="http://schemas.openxmlformats.org/officeDocument/2006/math">
                    <m:r>
                      <a:rPr lang="en-US" i="1">
                        <a:latin typeface="Cambria Math" panose="02040503050406030204" pitchFamily="18" charset="0"/>
                      </a:rPr>
                      <m:t>𝑝</m:t>
                    </m:r>
                  </m:oMath>
                </a14:m>
                <a:r>
                  <a:rPr lang="en-GB" sz="1800">
                    <a:effectLst/>
                    <a:latin typeface="LMMathItalic10"/>
                  </a:rPr>
                  <a:t> </a:t>
                </a:r>
                <a:r>
                  <a:rPr lang="en-GB" sz="1800">
                    <a:effectLst/>
                    <a:latin typeface="LMRoman10"/>
                  </a:rPr>
                  <a:t>and </a:t>
                </a:r>
                <a14:m>
                  <m:oMath xmlns:m="http://schemas.openxmlformats.org/officeDocument/2006/math">
                    <m:r>
                      <a:rPr lang="en-US" i="1" smtClean="0">
                        <a:latin typeface="Cambria Math" panose="02040503050406030204" pitchFamily="18" charset="0"/>
                      </a:rPr>
                      <m:t>𝑝</m:t>
                    </m:r>
                  </m:oMath>
                </a14:m>
                <a:r>
                  <a:rPr lang="en-GB" sz="1800">
                    <a:effectLst/>
                    <a:latin typeface="LMRoman10"/>
                  </a:rPr>
                  <a:t>’. </a:t>
                </a:r>
                <a:endParaRPr lang="en-GB"/>
              </a:p>
            </p:txBody>
          </p:sp>
        </mc:Choice>
        <mc:Fallback xmlns="">
          <p:sp>
            <p:nvSpPr>
              <p:cNvPr id="13" name="TextBox 12">
                <a:extLst>
                  <a:ext uri="{FF2B5EF4-FFF2-40B4-BE49-F238E27FC236}">
                    <a16:creationId xmlns:a16="http://schemas.microsoft.com/office/drawing/2014/main" id="{01CC0DD4-D9FB-EB59-2427-97CE20C508DB}"/>
                  </a:ext>
                </a:extLst>
              </p:cNvPr>
              <p:cNvSpPr txBox="1">
                <a:spLocks noRot="1" noChangeAspect="1" noMove="1" noResize="1" noEditPoints="1" noAdjustHandles="1" noChangeArrowheads="1" noChangeShapeType="1" noTextEdit="1"/>
              </p:cNvSpPr>
              <p:nvPr/>
            </p:nvSpPr>
            <p:spPr>
              <a:xfrm>
                <a:off x="7676050" y="5372136"/>
                <a:ext cx="4254758" cy="1477328"/>
              </a:xfrm>
              <a:prstGeom prst="rect">
                <a:avLst/>
              </a:prstGeom>
              <a:blipFill>
                <a:blip r:embed="rId5"/>
                <a:stretch>
                  <a:fillRect l="-1190" t="-1695" r="-595" b="-5085"/>
                </a:stretch>
              </a:blipFill>
            </p:spPr>
            <p:txBody>
              <a:bodyPr/>
              <a:lstStyle/>
              <a:p>
                <a:r>
                  <a:rPr lang="en-IT">
                    <a:noFill/>
                  </a:rPr>
                  <a:t> </a:t>
                </a:r>
              </a:p>
            </p:txBody>
          </p:sp>
        </mc:Fallback>
      </mc:AlternateContent>
    </p:spTree>
    <p:extLst>
      <p:ext uri="{BB962C8B-B14F-4D97-AF65-F5344CB8AC3E}">
        <p14:creationId xmlns:p14="http://schemas.microsoft.com/office/powerpoint/2010/main" val="2286981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16F1-BDBC-C56C-4898-9C8D238B38CE}"/>
              </a:ext>
            </a:extLst>
          </p:cNvPr>
          <p:cNvSpPr>
            <a:spLocks noGrp="1"/>
          </p:cNvSpPr>
          <p:nvPr>
            <p:ph type="title"/>
          </p:nvPr>
        </p:nvSpPr>
        <p:spPr>
          <a:xfrm>
            <a:off x="716280" y="151765"/>
            <a:ext cx="10515600" cy="1325563"/>
          </a:xfrm>
        </p:spPr>
        <p:txBody>
          <a:bodyPr/>
          <a:lstStyle/>
          <a:p>
            <a:r>
              <a:rPr lang="es-ES"/>
              <a:t>Inflation (general)</a:t>
            </a:r>
            <a:endParaRPr lang="en-US"/>
          </a:p>
        </p:txBody>
      </p:sp>
      <p:sp>
        <p:nvSpPr>
          <p:cNvPr id="3" name="Content Placeholder 2">
            <a:extLst>
              <a:ext uri="{FF2B5EF4-FFF2-40B4-BE49-F238E27FC236}">
                <a16:creationId xmlns:a16="http://schemas.microsoft.com/office/drawing/2014/main" id="{5CB0EB38-27B6-B41B-E8B2-0F4880E177A9}"/>
              </a:ext>
            </a:extLst>
          </p:cNvPr>
          <p:cNvSpPr>
            <a:spLocks noGrp="1"/>
          </p:cNvSpPr>
          <p:nvPr>
            <p:ph idx="1"/>
          </p:nvPr>
        </p:nvSpPr>
        <p:spPr>
          <a:xfrm>
            <a:off x="726279" y="1313979"/>
            <a:ext cx="4191000" cy="4351338"/>
          </a:xfrm>
        </p:spPr>
        <p:txBody>
          <a:bodyPr/>
          <a:lstStyle/>
          <a:p>
            <a:r>
              <a:rPr lang="en-US"/>
              <a:t>Scalar field – Scalar perturbations</a:t>
            </a:r>
          </a:p>
          <a:p>
            <a:r>
              <a:rPr lang="en-US"/>
              <a:t>Quasi - de Sitter metric – Tensor perturbations</a:t>
            </a:r>
          </a:p>
          <a:p>
            <a:endParaRPr lang="en-US"/>
          </a:p>
        </p:txBody>
      </p:sp>
      <p:sp>
        <p:nvSpPr>
          <p:cNvPr id="4" name="Oval 3">
            <a:extLst>
              <a:ext uri="{FF2B5EF4-FFF2-40B4-BE49-F238E27FC236}">
                <a16:creationId xmlns:a16="http://schemas.microsoft.com/office/drawing/2014/main" id="{3230345C-6EB8-5DC8-4C4A-D2FE8F08775D}"/>
              </a:ext>
            </a:extLst>
          </p:cNvPr>
          <p:cNvSpPr/>
          <p:nvPr/>
        </p:nvSpPr>
        <p:spPr>
          <a:xfrm>
            <a:off x="6096000" y="860741"/>
            <a:ext cx="4978400" cy="4970781"/>
          </a:xfrm>
          <a:prstGeom prst="ellipse">
            <a:avLst/>
          </a:prstGeom>
          <a:solidFill>
            <a:schemeClr val="bg2"/>
          </a:solid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Freeform: Shape 6">
            <a:extLst>
              <a:ext uri="{FF2B5EF4-FFF2-40B4-BE49-F238E27FC236}">
                <a16:creationId xmlns:a16="http://schemas.microsoft.com/office/drawing/2014/main" id="{94545CD3-2B30-5B83-6DD1-97FEF352E6D5}"/>
              </a:ext>
            </a:extLst>
          </p:cNvPr>
          <p:cNvSpPr/>
          <p:nvPr/>
        </p:nvSpPr>
        <p:spPr>
          <a:xfrm>
            <a:off x="4836160" y="3027678"/>
            <a:ext cx="7223751" cy="318451"/>
          </a:xfrm>
          <a:custGeom>
            <a:avLst/>
            <a:gdLst>
              <a:gd name="connsiteX0" fmla="*/ 0 w 1760761"/>
              <a:gd name="connsiteY0" fmla="*/ 314968 h 368289"/>
              <a:gd name="connsiteX1" fmla="*/ 436880 w 1760761"/>
              <a:gd name="connsiteY1" fmla="*/ 314968 h 368289"/>
              <a:gd name="connsiteX2" fmla="*/ 965200 w 1760761"/>
              <a:gd name="connsiteY2" fmla="*/ 8 h 368289"/>
              <a:gd name="connsiteX3" fmla="*/ 1432560 w 1760761"/>
              <a:gd name="connsiteY3" fmla="*/ 325128 h 368289"/>
              <a:gd name="connsiteX4" fmla="*/ 1737360 w 1760761"/>
              <a:gd name="connsiteY4" fmla="*/ 365768 h 368289"/>
              <a:gd name="connsiteX5" fmla="*/ 1717040 w 1760761"/>
              <a:gd name="connsiteY5" fmla="*/ 335288 h 3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0761" h="368289">
                <a:moveTo>
                  <a:pt x="0" y="314968"/>
                </a:moveTo>
                <a:cubicBezTo>
                  <a:pt x="138006" y="341214"/>
                  <a:pt x="276013" y="367461"/>
                  <a:pt x="436880" y="314968"/>
                </a:cubicBezTo>
                <a:cubicBezTo>
                  <a:pt x="597747" y="262475"/>
                  <a:pt x="799253" y="-1685"/>
                  <a:pt x="965200" y="8"/>
                </a:cubicBezTo>
                <a:cubicBezTo>
                  <a:pt x="1131147" y="1701"/>
                  <a:pt x="1303867" y="264168"/>
                  <a:pt x="1432560" y="325128"/>
                </a:cubicBezTo>
                <a:cubicBezTo>
                  <a:pt x="1561253" y="386088"/>
                  <a:pt x="1689947" y="364075"/>
                  <a:pt x="1737360" y="365768"/>
                </a:cubicBezTo>
                <a:cubicBezTo>
                  <a:pt x="1784773" y="367461"/>
                  <a:pt x="1750906" y="351374"/>
                  <a:pt x="1717040" y="335288"/>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0CBB225-C74F-DC1B-AC24-6EC9BDCFF54F}"/>
              </a:ext>
            </a:extLst>
          </p:cNvPr>
          <p:cNvCxnSpPr>
            <a:cxnSpLocks/>
          </p:cNvCxnSpPr>
          <p:nvPr/>
        </p:nvCxnSpPr>
        <p:spPr>
          <a:xfrm>
            <a:off x="8798560" y="3027680"/>
            <a:ext cx="0" cy="318451"/>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BF17157-CBCC-664A-BDD7-F8281EDD4EC7}"/>
              </a:ext>
            </a:extLst>
          </p:cNvPr>
          <p:cNvCxnSpPr>
            <a:cxnSpLocks/>
            <a:stCxn id="4" idx="2"/>
            <a:endCxn id="4" idx="6"/>
          </p:cNvCxnSpPr>
          <p:nvPr/>
        </p:nvCxnSpPr>
        <p:spPr>
          <a:xfrm>
            <a:off x="6096000" y="3346132"/>
            <a:ext cx="497840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1B18D0-E254-AE00-4AC8-25CE9FD817ED}"/>
                  </a:ext>
                </a:extLst>
              </p:cNvPr>
              <p:cNvSpPr txBox="1"/>
              <p:nvPr/>
            </p:nvSpPr>
            <p:spPr>
              <a:xfrm>
                <a:off x="5974080" y="1477328"/>
                <a:ext cx="703462" cy="4467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𝐻</m:t>
                          </m:r>
                        </m:e>
                        <m:sub>
                          <m:r>
                            <m:rPr>
                              <m:sty m:val="p"/>
                            </m:rPr>
                            <a:rPr lang="el-GR" sz="2800" i="1" smtClean="0">
                              <a:latin typeface="Cambria Math" panose="02040503050406030204" pitchFamily="18" charset="0"/>
                              <a:ea typeface="Cambria Math" panose="02040503050406030204" pitchFamily="18" charset="0"/>
                            </a:rPr>
                            <m:t>Λ</m:t>
                          </m:r>
                        </m:sub>
                        <m:sup>
                          <m:r>
                            <a:rPr lang="es-ES" sz="2800" b="0" i="1" smtClean="0">
                              <a:latin typeface="Cambria Math" panose="02040503050406030204" pitchFamily="18" charset="0"/>
                            </a:rPr>
                            <m:t>−1</m:t>
                          </m:r>
                        </m:sup>
                      </m:sSubSup>
                    </m:oMath>
                  </m:oMathPara>
                </a14:m>
                <a:endParaRPr lang="en-US"/>
              </a:p>
            </p:txBody>
          </p:sp>
        </mc:Choice>
        <mc:Fallback xmlns="">
          <p:sp>
            <p:nvSpPr>
              <p:cNvPr id="10" name="TextBox 9">
                <a:extLst>
                  <a:ext uri="{FF2B5EF4-FFF2-40B4-BE49-F238E27FC236}">
                    <a16:creationId xmlns:a16="http://schemas.microsoft.com/office/drawing/2014/main" id="{061B18D0-E254-AE00-4AC8-25CE9FD817ED}"/>
                  </a:ext>
                </a:extLst>
              </p:cNvPr>
              <p:cNvSpPr txBox="1">
                <a:spLocks noRot="1" noChangeAspect="1" noMove="1" noResize="1" noEditPoints="1" noAdjustHandles="1" noChangeArrowheads="1" noChangeShapeType="1" noTextEdit="1"/>
              </p:cNvSpPr>
              <p:nvPr/>
            </p:nvSpPr>
            <p:spPr>
              <a:xfrm>
                <a:off x="5974080" y="1477328"/>
                <a:ext cx="703462" cy="446789"/>
              </a:xfrm>
              <a:prstGeom prst="rect">
                <a:avLst/>
              </a:prstGeom>
              <a:blipFill>
                <a:blip r:embed="rId2"/>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A114725E-A4DF-C98D-C377-05F75F2B2F02}"/>
              </a:ext>
            </a:extLst>
          </p:cNvPr>
          <p:cNvSpPr/>
          <p:nvPr/>
        </p:nvSpPr>
        <p:spPr>
          <a:xfrm>
            <a:off x="6096000" y="860741"/>
            <a:ext cx="4978400" cy="4970781"/>
          </a:xfrm>
          <a:prstGeom prst="ellipse">
            <a:avLst/>
          </a:prstGeom>
          <a:solidFill>
            <a:srgbClr val="FF0000">
              <a:alpha val="25098"/>
            </a:srgbClr>
          </a:solid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DFE30467-CE2A-D93A-0033-0C5908C43A1D}"/>
              </a:ext>
            </a:extLst>
          </p:cNvPr>
          <p:cNvSpPr/>
          <p:nvPr/>
        </p:nvSpPr>
        <p:spPr>
          <a:xfrm>
            <a:off x="965704" y="3551337"/>
            <a:ext cx="1428245" cy="2500177"/>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606A4F85-88BE-85C7-C586-38AEEA251250}"/>
              </a:ext>
            </a:extLst>
          </p:cNvPr>
          <p:cNvGrpSpPr/>
          <p:nvPr/>
        </p:nvGrpSpPr>
        <p:grpSpPr>
          <a:xfrm>
            <a:off x="370374" y="3004025"/>
            <a:ext cx="4477585" cy="3536615"/>
            <a:chOff x="370374" y="3004025"/>
            <a:chExt cx="4477585" cy="3536615"/>
          </a:xfrm>
        </p:grpSpPr>
        <p:pic>
          <p:nvPicPr>
            <p:cNvPr id="8" name="Picture 2">
              <a:extLst>
                <a:ext uri="{FF2B5EF4-FFF2-40B4-BE49-F238E27FC236}">
                  <a16:creationId xmlns:a16="http://schemas.microsoft.com/office/drawing/2014/main" id="{04E41452-3817-5E39-D5B3-3E827B86E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47" t="41"/>
            <a:stretch>
              <a:fillRect/>
            </a:stretch>
          </p:blipFill>
          <p:spPr bwMode="auto">
            <a:xfrm>
              <a:off x="554768" y="4556864"/>
              <a:ext cx="342448" cy="2763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3">
              <a:extLst>
                <a:ext uri="{FF2B5EF4-FFF2-40B4-BE49-F238E27FC236}">
                  <a16:creationId xmlns:a16="http://schemas.microsoft.com/office/drawing/2014/main" id="{5ABC47EC-C655-3311-A26E-2231AD58C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7" b="84784"/>
            <a:stretch>
              <a:fillRect/>
            </a:stretch>
          </p:blipFill>
          <p:spPr bwMode="auto">
            <a:xfrm>
              <a:off x="4503755" y="6089700"/>
              <a:ext cx="344204" cy="278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3" name="AutoShape 4">
              <a:extLst>
                <a:ext uri="{FF2B5EF4-FFF2-40B4-BE49-F238E27FC236}">
                  <a16:creationId xmlns:a16="http://schemas.microsoft.com/office/drawing/2014/main" id="{CAC31E46-4DDF-EC8A-D5AA-54934C052823}"/>
                </a:ext>
              </a:extLst>
            </p:cNvPr>
            <p:cNvCxnSpPr>
              <a:cxnSpLocks noChangeShapeType="1"/>
            </p:cNvCxnSpPr>
            <p:nvPr/>
          </p:nvCxnSpPr>
          <p:spPr bwMode="auto">
            <a:xfrm>
              <a:off x="953413" y="6038786"/>
              <a:ext cx="3628747" cy="0"/>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4" name="Picture 5">
              <a:extLst>
                <a:ext uri="{FF2B5EF4-FFF2-40B4-BE49-F238E27FC236}">
                  <a16:creationId xmlns:a16="http://schemas.microsoft.com/office/drawing/2014/main" id="{B881A1F0-CF36-A835-B47B-EFD4CDC70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74" y="3004025"/>
              <a:ext cx="537379" cy="3873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5" name="AutoShape 6">
              <a:extLst>
                <a:ext uri="{FF2B5EF4-FFF2-40B4-BE49-F238E27FC236}">
                  <a16:creationId xmlns:a16="http://schemas.microsoft.com/office/drawing/2014/main" id="{850D9980-1DE6-B988-B5FF-15CB080F9457}"/>
                </a:ext>
              </a:extLst>
            </p:cNvPr>
            <p:cNvCxnSpPr>
              <a:cxnSpLocks noChangeShapeType="1"/>
            </p:cNvCxnSpPr>
            <p:nvPr/>
          </p:nvCxnSpPr>
          <p:spPr bwMode="auto">
            <a:xfrm flipV="1">
              <a:off x="965706" y="3209495"/>
              <a:ext cx="0" cy="2829292"/>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6" name="AutoShape 7">
              <a:extLst>
                <a:ext uri="{FF2B5EF4-FFF2-40B4-BE49-F238E27FC236}">
                  <a16:creationId xmlns:a16="http://schemas.microsoft.com/office/drawing/2014/main" id="{4F602485-AE16-405B-5D3E-2A26E7140221}"/>
                </a:ext>
              </a:extLst>
            </p:cNvPr>
            <p:cNvCxnSpPr>
              <a:cxnSpLocks noChangeShapeType="1"/>
            </p:cNvCxnSpPr>
            <p:nvPr/>
          </p:nvCxnSpPr>
          <p:spPr bwMode="auto">
            <a:xfrm flipV="1">
              <a:off x="2797362" y="3551337"/>
              <a:ext cx="0" cy="2596548"/>
            </a:xfrm>
            <a:prstGeom prst="straightConnector1">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7" name="AutoShape 8">
              <a:extLst>
                <a:ext uri="{FF2B5EF4-FFF2-40B4-BE49-F238E27FC236}">
                  <a16:creationId xmlns:a16="http://schemas.microsoft.com/office/drawing/2014/main" id="{3C20A2CA-E05A-EB33-4EAC-1FA8735386EE}"/>
                </a:ext>
              </a:extLst>
            </p:cNvPr>
            <p:cNvCxnSpPr>
              <a:cxnSpLocks noChangeShapeType="1"/>
            </p:cNvCxnSpPr>
            <p:nvPr/>
          </p:nvCxnSpPr>
          <p:spPr bwMode="auto">
            <a:xfrm>
              <a:off x="897217" y="4675053"/>
              <a:ext cx="1922975"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1" name="Text Box 15">
              <a:extLst>
                <a:ext uri="{FF2B5EF4-FFF2-40B4-BE49-F238E27FC236}">
                  <a16:creationId xmlns:a16="http://schemas.microsoft.com/office/drawing/2014/main" id="{C3849381-BCB9-6CBC-7DD5-AC13B5E0834C}"/>
                </a:ext>
              </a:extLst>
            </p:cNvPr>
            <p:cNvSpPr txBox="1">
              <a:spLocks noChangeArrowheads="1"/>
            </p:cNvSpPr>
            <p:nvPr/>
          </p:nvSpPr>
          <p:spPr bwMode="auto">
            <a:xfrm>
              <a:off x="2820191"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Radiation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7">
              <a:extLst>
                <a:ext uri="{FF2B5EF4-FFF2-40B4-BE49-F238E27FC236}">
                  <a16:creationId xmlns:a16="http://schemas.microsoft.com/office/drawing/2014/main" id="{0448AAD1-F87A-27CF-32D0-561ABF84FF4C}"/>
                </a:ext>
              </a:extLst>
            </p:cNvPr>
            <p:cNvSpPr txBox="1">
              <a:spLocks noChangeArrowheads="1"/>
            </p:cNvSpPr>
            <p:nvPr/>
          </p:nvSpPr>
          <p:spPr bwMode="auto">
            <a:xfrm>
              <a:off x="1525915"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Inflation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4" name="Picture 31">
              <a:extLst>
                <a:ext uri="{FF2B5EF4-FFF2-40B4-BE49-F238E27FC236}">
                  <a16:creationId xmlns:a16="http://schemas.microsoft.com/office/drawing/2014/main" id="{5A82A936-4551-2676-FE43-914420036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2" y="5211455"/>
              <a:ext cx="307325" cy="2400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6" name="AutoShape 33">
              <a:extLst>
                <a:ext uri="{FF2B5EF4-FFF2-40B4-BE49-F238E27FC236}">
                  <a16:creationId xmlns:a16="http://schemas.microsoft.com/office/drawing/2014/main" id="{C3BB39F5-5E21-DF4A-AA63-D0950954F41E}"/>
                </a:ext>
              </a:extLst>
            </p:cNvPr>
            <p:cNvCxnSpPr>
              <a:cxnSpLocks noChangeShapeType="1"/>
            </p:cNvCxnSpPr>
            <p:nvPr/>
          </p:nvCxnSpPr>
          <p:spPr bwMode="auto">
            <a:xfrm flipV="1">
              <a:off x="907753" y="5273278"/>
              <a:ext cx="57952"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7" name="Picture 34">
              <a:extLst>
                <a:ext uri="{FF2B5EF4-FFF2-40B4-BE49-F238E27FC236}">
                  <a16:creationId xmlns:a16="http://schemas.microsoft.com/office/drawing/2014/main" id="{7D1A62FD-8318-916E-B41A-76EF7BA9A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0206"/>
            <a:stretch>
              <a:fillRect/>
            </a:stretch>
          </p:blipFill>
          <p:spPr bwMode="auto">
            <a:xfrm>
              <a:off x="2504086" y="6156977"/>
              <a:ext cx="598845" cy="21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30" name="AutoShape 43">
              <a:extLst>
                <a:ext uri="{FF2B5EF4-FFF2-40B4-BE49-F238E27FC236}">
                  <a16:creationId xmlns:a16="http://schemas.microsoft.com/office/drawing/2014/main" id="{97C5CB04-0E8A-12AF-2513-2BE29C460C31}"/>
                </a:ext>
              </a:extLst>
            </p:cNvPr>
            <p:cNvCxnSpPr>
              <a:cxnSpLocks noChangeShapeType="1"/>
            </p:cNvCxnSpPr>
            <p:nvPr/>
          </p:nvCxnSpPr>
          <p:spPr bwMode="auto">
            <a:xfrm flipV="1">
              <a:off x="895460" y="5045989"/>
              <a:ext cx="57953"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2" name="AutoShape 11">
              <a:extLst>
                <a:ext uri="{FF2B5EF4-FFF2-40B4-BE49-F238E27FC236}">
                  <a16:creationId xmlns:a16="http://schemas.microsoft.com/office/drawing/2014/main" id="{17B3C66F-DF57-35FB-A92F-F0DA84A10931}"/>
                </a:ext>
              </a:extLst>
            </p:cNvPr>
            <p:cNvCxnSpPr>
              <a:cxnSpLocks noChangeShapeType="1"/>
            </p:cNvCxnSpPr>
            <p:nvPr/>
          </p:nvCxnSpPr>
          <p:spPr bwMode="auto">
            <a:xfrm flipV="1">
              <a:off x="965703" y="4675053"/>
              <a:ext cx="1020322" cy="613716"/>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1" name="AutoShape 9">
              <a:extLst>
                <a:ext uri="{FF2B5EF4-FFF2-40B4-BE49-F238E27FC236}">
                  <a16:creationId xmlns:a16="http://schemas.microsoft.com/office/drawing/2014/main" id="{99F4264F-DDA5-1B95-C33F-7D9D66B50B65}"/>
                </a:ext>
              </a:extLst>
            </p:cNvPr>
            <p:cNvCxnSpPr>
              <a:cxnSpLocks noChangeShapeType="1"/>
            </p:cNvCxnSpPr>
            <p:nvPr/>
          </p:nvCxnSpPr>
          <p:spPr bwMode="auto">
            <a:xfrm flipV="1">
              <a:off x="2811411" y="3597032"/>
              <a:ext cx="797289" cy="1074385"/>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cxnSp>
        <p:nvCxnSpPr>
          <p:cNvPr id="68" name="AutoShape 11">
            <a:extLst>
              <a:ext uri="{FF2B5EF4-FFF2-40B4-BE49-F238E27FC236}">
                <a16:creationId xmlns:a16="http://schemas.microsoft.com/office/drawing/2014/main" id="{224DBD96-1BF7-AF72-071C-588926276FAC}"/>
              </a:ext>
            </a:extLst>
          </p:cNvPr>
          <p:cNvCxnSpPr>
            <a:cxnSpLocks noChangeShapeType="1"/>
          </p:cNvCxnSpPr>
          <p:nvPr/>
        </p:nvCxnSpPr>
        <p:spPr bwMode="auto">
          <a:xfrm flipV="1">
            <a:off x="975702" y="4416246"/>
            <a:ext cx="1418248" cy="857032"/>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E8517B-A36A-EEB4-40D8-621C6A88D4D2}"/>
                  </a:ext>
                </a:extLst>
              </p:cNvPr>
              <p:cNvSpPr txBox="1"/>
              <p:nvPr/>
            </p:nvSpPr>
            <p:spPr>
              <a:xfrm>
                <a:off x="9743038" y="1488400"/>
                <a:ext cx="46628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4000" b="0" i="1" smtClean="0">
                          <a:solidFill>
                            <a:srgbClr val="FF0000"/>
                          </a:solidFill>
                          <a:latin typeface="Cambria Math" panose="02040503050406030204" pitchFamily="18" charset="0"/>
                          <a:ea typeface="Cambria Math" panose="02040503050406030204" pitchFamily="18" charset="0"/>
                        </a:rPr>
                        <m:t>𝜙</m:t>
                      </m:r>
                    </m:oMath>
                  </m:oMathPara>
                </a14:m>
                <a:endParaRPr lang="en-US" sz="3200">
                  <a:solidFill>
                    <a:srgbClr val="FF0000"/>
                  </a:solidFill>
                </a:endParaRPr>
              </a:p>
            </p:txBody>
          </p:sp>
        </mc:Choice>
        <mc:Fallback xmlns="">
          <p:sp>
            <p:nvSpPr>
              <p:cNvPr id="6" name="TextBox 5">
                <a:extLst>
                  <a:ext uri="{FF2B5EF4-FFF2-40B4-BE49-F238E27FC236}">
                    <a16:creationId xmlns:a16="http://schemas.microsoft.com/office/drawing/2014/main" id="{6DE8517B-A36A-EEB4-40D8-621C6A88D4D2}"/>
                  </a:ext>
                </a:extLst>
              </p:cNvPr>
              <p:cNvSpPr txBox="1">
                <a:spLocks noRot="1" noChangeAspect="1" noMove="1" noResize="1" noEditPoints="1" noAdjustHandles="1" noChangeArrowheads="1" noChangeShapeType="1" noTextEdit="1"/>
              </p:cNvSpPr>
              <p:nvPr/>
            </p:nvSpPr>
            <p:spPr>
              <a:xfrm>
                <a:off x="9743038" y="1488400"/>
                <a:ext cx="466281" cy="6155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F4838F7-FEC5-D402-ED81-56C00DEBD380}"/>
                  </a:ext>
                </a:extLst>
              </p:cNvPr>
              <p:cNvSpPr txBox="1"/>
              <p:nvPr/>
            </p:nvSpPr>
            <p:spPr>
              <a:xfrm>
                <a:off x="6907337" y="3442724"/>
                <a:ext cx="3859160" cy="1789208"/>
              </a:xfrm>
              <a:prstGeom prst="rect">
                <a:avLst/>
              </a:prstGeom>
              <a:noFill/>
            </p:spPr>
            <p:txBody>
              <a:bodyPr wrap="square">
                <a:spAutoFit/>
              </a:bodyPr>
              <a:lstStyle/>
              <a:p>
                <a:pPr>
                  <a:buNone/>
                </a:pPr>
                <a:r>
                  <a:rPr lang="en-GB" sz="1800">
                    <a:solidFill>
                      <a:srgbClr val="000000"/>
                    </a:solidFill>
                    <a:effectLst/>
                    <a:latin typeface="Helvetica" pitchFamily="2" charset="0"/>
                  </a:rPr>
                  <a:t>Thus, for any mode of fixed comoving wavenumber </a:t>
                </a:r>
                <a14:m>
                  <m:oMath xmlns:m="http://schemas.openxmlformats.org/officeDocument/2006/math">
                    <m:r>
                      <a:rPr lang="en-US" sz="1800" i="1">
                        <a:solidFill>
                          <a:srgbClr val="000000"/>
                        </a:solidFill>
                        <a:latin typeface="Cambria Math" panose="02040503050406030204" pitchFamily="18" charset="0"/>
                        <a:ea typeface="Cambria Math" panose="02040503050406030204" pitchFamily="18" charset="0"/>
                      </a:rPr>
                      <m:t>𝑘</m:t>
                    </m:r>
                  </m:oMath>
                </a14:m>
                <a:r>
                  <a:rPr lang="en-GB" sz="1800">
                    <a:solidFill>
                      <a:srgbClr val="000000"/>
                    </a:solidFill>
                    <a:effectLst/>
                    <a:latin typeface="Helvetica" pitchFamily="2" charset="0"/>
                  </a:rPr>
                  <a:t>, the physical wavelength </a:t>
                </a:r>
                <a14:m>
                  <m:oMath xmlns:m="http://schemas.openxmlformats.org/officeDocument/2006/math">
                    <m:sSub>
                      <m:sSubPr>
                        <m:ctrlPr>
                          <a:rPr lang="en-GB" sz="1800" i="1" smtClean="0">
                            <a:solidFill>
                              <a:srgbClr val="000000"/>
                            </a:solidFill>
                            <a:effectLst/>
                            <a:latin typeface="Cambria Math" panose="02040503050406030204" pitchFamily="18" charset="0"/>
                          </a:rPr>
                        </m:ctrlPr>
                      </m:sSubPr>
                      <m:e>
                        <m:r>
                          <a:rPr lang="en-GB" sz="1800" i="1" smtClean="0">
                            <a:solidFill>
                              <a:srgbClr val="000000"/>
                            </a:solidFill>
                            <a:effectLst/>
                            <a:latin typeface="Cambria Math" panose="02040503050406030204" pitchFamily="18" charset="0"/>
                            <a:ea typeface="Cambria Math" panose="02040503050406030204" pitchFamily="18" charset="0"/>
                          </a:rPr>
                          <m:t>𝜆</m:t>
                        </m:r>
                      </m:e>
                      <m:sub>
                        <m:r>
                          <m:rPr>
                            <m:sty m:val="p"/>
                          </m:rPr>
                          <a:rPr lang="en-US" sz="1800" b="0" i="0" smtClean="0">
                            <a:solidFill>
                              <a:srgbClr val="000000"/>
                            </a:solidFill>
                            <a:effectLst/>
                            <a:latin typeface="Cambria Math" panose="02040503050406030204" pitchFamily="18" charset="0"/>
                          </a:rPr>
                          <m:t>ph</m:t>
                        </m:r>
                      </m:sub>
                    </m:sSub>
                    <m:r>
                      <a:rPr lang="en-US" sz="1800" b="0" i="1" smtClean="0">
                        <a:solidFill>
                          <a:srgbClr val="000000"/>
                        </a:solidFill>
                        <a:effectLst/>
                        <a:latin typeface="Cambria Math" panose="02040503050406030204" pitchFamily="18" charset="0"/>
                      </a:rPr>
                      <m:t>=2</m:t>
                    </m:r>
                    <m:r>
                      <a:rPr lang="en-US" sz="1800" b="0" i="1" smtClean="0">
                        <a:solidFill>
                          <a:srgbClr val="000000"/>
                        </a:solidFill>
                        <a:effectLst/>
                        <a:latin typeface="Cambria Math" panose="02040503050406030204" pitchFamily="18" charset="0"/>
                        <a:ea typeface="Cambria Math" panose="02040503050406030204" pitchFamily="18" charset="0"/>
                      </a:rPr>
                      <m:t>𝜋</m:t>
                    </m:r>
                    <m:r>
                      <a:rPr lang="en-US" sz="1800" b="0" i="1" smtClean="0">
                        <a:solidFill>
                          <a:srgbClr val="000000"/>
                        </a:solidFill>
                        <a:effectLst/>
                        <a:latin typeface="Cambria Math" panose="02040503050406030204" pitchFamily="18" charset="0"/>
                        <a:ea typeface="Cambria Math" panose="02040503050406030204" pitchFamily="18" charset="0"/>
                      </a:rPr>
                      <m:t>(</m:t>
                    </m:r>
                    <m:r>
                      <a:rPr lang="en-US" sz="1800" b="0" i="1" smtClean="0">
                        <a:solidFill>
                          <a:srgbClr val="000000"/>
                        </a:solidFill>
                        <a:effectLst/>
                        <a:latin typeface="Cambria Math" panose="02040503050406030204" pitchFamily="18" charset="0"/>
                        <a:ea typeface="Cambria Math" panose="02040503050406030204" pitchFamily="18" charset="0"/>
                      </a:rPr>
                      <m:t>𝑎</m:t>
                    </m:r>
                    <m:r>
                      <a:rPr lang="en-US" sz="1800" b="0" i="1" smtClean="0">
                        <a:solidFill>
                          <a:srgbClr val="000000"/>
                        </a:solidFill>
                        <a:effectLst/>
                        <a:latin typeface="Cambria Math" panose="02040503050406030204" pitchFamily="18" charset="0"/>
                        <a:ea typeface="Cambria Math" panose="02040503050406030204" pitchFamily="18" charset="0"/>
                      </a:rPr>
                      <m:t>/</m:t>
                    </m:r>
                    <m:r>
                      <a:rPr lang="en-US" sz="1800" b="0" i="1" smtClean="0">
                        <a:solidFill>
                          <a:srgbClr val="000000"/>
                        </a:solidFill>
                        <a:effectLst/>
                        <a:latin typeface="Cambria Math" panose="02040503050406030204" pitchFamily="18" charset="0"/>
                        <a:ea typeface="Cambria Math" panose="02040503050406030204" pitchFamily="18" charset="0"/>
                      </a:rPr>
                      <m:t>𝑘</m:t>
                    </m:r>
                    <m:r>
                      <a:rPr lang="en-US" sz="1800" b="0" i="1" smtClean="0">
                        <a:solidFill>
                          <a:srgbClr val="000000"/>
                        </a:solidFill>
                        <a:effectLst/>
                        <a:latin typeface="Cambria Math" panose="02040503050406030204" pitchFamily="18" charset="0"/>
                        <a:ea typeface="Cambria Math" panose="02040503050406030204" pitchFamily="18" charset="0"/>
                      </a:rPr>
                      <m:t>)</m:t>
                    </m:r>
                  </m:oMath>
                </a14:m>
                <a:r>
                  <a:rPr lang="en-GB" sz="1800">
                    <a:solidFill>
                      <a:srgbClr val="000000"/>
                    </a:solidFill>
                    <a:latin typeface="Helvetica" pitchFamily="2" charset="0"/>
                  </a:rPr>
                  <a:t> </a:t>
                </a:r>
                <a:r>
                  <a:rPr lang="en-GB" sz="1800">
                    <a:solidFill>
                      <a:srgbClr val="000000"/>
                    </a:solidFill>
                    <a:effectLst/>
                    <a:latin typeface="Helvetica" pitchFamily="2" charset="0"/>
                  </a:rPr>
                  <a:t>of a quantum fluctuation generated inside the Hubble horizon will soon become larger than </a:t>
                </a:r>
                <a:r>
                  <a:rPr lang="en-GB" sz="1800">
                    <a:solidFill>
                      <a:srgbClr val="000000"/>
                    </a:solidFill>
                    <a:latin typeface="Helvetica" pitchFamily="2" charset="0"/>
                  </a:rPr>
                  <a:t> </a:t>
                </a:r>
                <a14:m>
                  <m:oMath xmlns:m="http://schemas.openxmlformats.org/officeDocument/2006/math">
                    <m:sSubSup>
                      <m:sSubSupPr>
                        <m:ctrlPr>
                          <a:rPr lang="en-GB" sz="1800" i="1">
                            <a:solidFill>
                              <a:srgbClr val="000000"/>
                            </a:solidFill>
                            <a:latin typeface="Cambria Math" panose="02040503050406030204" pitchFamily="18" charset="0"/>
                          </a:rPr>
                        </m:ctrlPr>
                      </m:sSubSupPr>
                      <m:e>
                        <m:r>
                          <a:rPr lang="en-US" sz="1800" i="1">
                            <a:solidFill>
                              <a:srgbClr val="000000"/>
                            </a:solidFill>
                            <a:latin typeface="Cambria Math" panose="02040503050406030204" pitchFamily="18" charset="0"/>
                          </a:rPr>
                          <m:t>𝐻</m:t>
                        </m:r>
                      </m:e>
                      <m:sub>
                        <m:r>
                          <m:rPr>
                            <m:sty m:val="p"/>
                          </m:rPr>
                          <a:rPr lang="el-GR" sz="1800" i="1">
                            <a:solidFill>
                              <a:srgbClr val="000000"/>
                            </a:solidFill>
                            <a:latin typeface="Cambria Math" panose="02040503050406030204" pitchFamily="18" charset="0"/>
                            <a:ea typeface="Cambria Math" panose="02040503050406030204" pitchFamily="18" charset="0"/>
                          </a:rPr>
                          <m:t>Λ</m:t>
                        </m:r>
                      </m:sub>
                      <m:sup>
                        <m:r>
                          <a:rPr lang="en-US" sz="1800" i="1">
                            <a:solidFill>
                              <a:srgbClr val="000000"/>
                            </a:solidFill>
                            <a:latin typeface="Cambria Math" panose="02040503050406030204" pitchFamily="18" charset="0"/>
                          </a:rPr>
                          <m:t>−1</m:t>
                        </m:r>
                      </m:sup>
                    </m:sSubSup>
                  </m:oMath>
                </a14:m>
                <a:r>
                  <a:rPr lang="el-GR" sz="1800">
                    <a:solidFill>
                      <a:srgbClr val="000000"/>
                    </a:solidFill>
                    <a:effectLst/>
                    <a:latin typeface="Helvetica" pitchFamily="2" charset="0"/>
                  </a:rPr>
                  <a:t> </a:t>
                </a:r>
                <a:endParaRPr lang="en-IT" sz="1800"/>
              </a:p>
            </p:txBody>
          </p:sp>
        </mc:Choice>
        <mc:Fallback xmlns="">
          <p:sp>
            <p:nvSpPr>
              <p:cNvPr id="22" name="TextBox 21">
                <a:extLst>
                  <a:ext uri="{FF2B5EF4-FFF2-40B4-BE49-F238E27FC236}">
                    <a16:creationId xmlns:a16="http://schemas.microsoft.com/office/drawing/2014/main" id="{5F4838F7-FEC5-D402-ED81-56C00DEBD380}"/>
                  </a:ext>
                </a:extLst>
              </p:cNvPr>
              <p:cNvSpPr txBox="1">
                <a:spLocks noRot="1" noChangeAspect="1" noMove="1" noResize="1" noEditPoints="1" noAdjustHandles="1" noChangeArrowheads="1" noChangeShapeType="1" noTextEdit="1"/>
              </p:cNvSpPr>
              <p:nvPr/>
            </p:nvSpPr>
            <p:spPr>
              <a:xfrm>
                <a:off x="6907337" y="3442724"/>
                <a:ext cx="3859160" cy="1789208"/>
              </a:xfrm>
              <a:prstGeom prst="rect">
                <a:avLst/>
              </a:prstGeom>
              <a:blipFill>
                <a:blip r:embed="rId8"/>
                <a:stretch>
                  <a:fillRect l="-984" t="-2128" b="-4965"/>
                </a:stretch>
              </a:blipFill>
            </p:spPr>
            <p:txBody>
              <a:bodyPr/>
              <a:lstStyle/>
              <a:p>
                <a:r>
                  <a:rPr lang="en-IT">
                    <a:noFill/>
                  </a:rPr>
                  <a:t> </a:t>
                </a:r>
              </a:p>
            </p:txBody>
          </p:sp>
        </mc:Fallback>
      </mc:AlternateContent>
      <p:sp>
        <p:nvSpPr>
          <p:cNvPr id="28" name="TextBox 27">
            <a:extLst>
              <a:ext uri="{FF2B5EF4-FFF2-40B4-BE49-F238E27FC236}">
                <a16:creationId xmlns:a16="http://schemas.microsoft.com/office/drawing/2014/main" id="{7BF20981-C864-8FDB-428D-129097535CE6}"/>
              </a:ext>
            </a:extLst>
          </p:cNvPr>
          <p:cNvSpPr txBox="1"/>
          <p:nvPr/>
        </p:nvSpPr>
        <p:spPr>
          <a:xfrm>
            <a:off x="0" y="6310604"/>
            <a:ext cx="12192000" cy="615553"/>
          </a:xfrm>
          <a:prstGeom prst="rect">
            <a:avLst/>
          </a:prstGeom>
          <a:noFill/>
        </p:spPr>
        <p:txBody>
          <a:bodyPr wrap="square">
            <a:spAutoFit/>
          </a:bodyPr>
          <a:lstStyle/>
          <a:p>
            <a:pPr algn="ctr">
              <a:buNone/>
            </a:pPr>
            <a:r>
              <a:rPr lang="en-GB" sz="1700">
                <a:solidFill>
                  <a:srgbClr val="000000"/>
                </a:solidFill>
                <a:effectLst/>
                <a:latin typeface="Helvetica" pitchFamily="2" charset="0"/>
              </a:rPr>
              <a:t>Therefore, the corresponding mode leaves the horizon, and starts “feeling” the curvature of spacetime. </a:t>
            </a:r>
          </a:p>
          <a:p>
            <a:pPr algn="ctr">
              <a:buNone/>
            </a:pPr>
            <a:r>
              <a:rPr lang="en-GB" sz="1700">
                <a:solidFill>
                  <a:srgbClr val="000000"/>
                </a:solidFill>
                <a:effectLst/>
                <a:latin typeface="Helvetica" pitchFamily="2" charset="0"/>
              </a:rPr>
              <a:t>At horizon crossing, its amplitude freezes and remains almost constant until the end of the inflationary stage.</a:t>
            </a:r>
          </a:p>
        </p:txBody>
      </p:sp>
    </p:spTree>
    <p:extLst>
      <p:ext uri="{BB962C8B-B14F-4D97-AF65-F5344CB8AC3E}">
        <p14:creationId xmlns:p14="http://schemas.microsoft.com/office/powerpoint/2010/main" val="3929990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55BB6-7F10-A51A-397D-A160A7447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9B427-57C6-F28C-6517-9D16A3D7575F}"/>
              </a:ext>
            </a:extLst>
          </p:cNvPr>
          <p:cNvSpPr>
            <a:spLocks noGrp="1"/>
          </p:cNvSpPr>
          <p:nvPr>
            <p:ph type="title"/>
          </p:nvPr>
        </p:nvSpPr>
        <p:spPr>
          <a:xfrm>
            <a:off x="215900" y="3172"/>
            <a:ext cx="11671300" cy="1325563"/>
          </a:xfrm>
        </p:spPr>
        <p:txBody>
          <a:bodyPr/>
          <a:lstStyle/>
          <a:p>
            <a:r>
              <a:rPr lang="en-GB"/>
              <a:t>If </a:t>
            </a:r>
            <a:r>
              <a:rPr lang="en-GB" err="1"/>
              <a:t>dS</a:t>
            </a:r>
            <a:r>
              <a:rPr lang="en-GB"/>
              <a:t> metric as process of scattering and decay of the gravitons: </a:t>
            </a:r>
            <a:r>
              <a:rPr lang="en-GB">
                <a:solidFill>
                  <a:srgbClr val="000000"/>
                </a:solidFill>
                <a:effectLst/>
                <a:latin typeface="Avenir Book" panose="02000503020000020003" pitchFamily="2" charset="0"/>
              </a:rPr>
              <a:t>Dvali et al. point of view</a:t>
            </a:r>
            <a:endParaRPr lang="en-GB"/>
          </a:p>
        </p:txBody>
      </p:sp>
      <p:sp>
        <p:nvSpPr>
          <p:cNvPr id="3" name="Content Placeholder 2">
            <a:extLst>
              <a:ext uri="{FF2B5EF4-FFF2-40B4-BE49-F238E27FC236}">
                <a16:creationId xmlns:a16="http://schemas.microsoft.com/office/drawing/2014/main" id="{34725972-EA11-2991-7197-71B84DB8B4D6}"/>
              </a:ext>
            </a:extLst>
          </p:cNvPr>
          <p:cNvSpPr>
            <a:spLocks noGrp="1"/>
          </p:cNvSpPr>
          <p:nvPr>
            <p:ph idx="1"/>
          </p:nvPr>
        </p:nvSpPr>
        <p:spPr>
          <a:xfrm>
            <a:off x="135941" y="1328735"/>
            <a:ext cx="6961675" cy="5394794"/>
          </a:xfrm>
        </p:spPr>
        <p:txBody>
          <a:bodyPr>
            <a:noAutofit/>
          </a:bodyPr>
          <a:lstStyle/>
          <a:p>
            <a:pPr>
              <a:lnSpc>
                <a:spcPct val="100000"/>
              </a:lnSpc>
              <a:buFontTx/>
              <a:buChar char="-"/>
            </a:pPr>
            <a:r>
              <a:rPr lang="en-GB" sz="2400" dirty="0">
                <a:cs typeface="Calibri" panose="020F0502020204030204" pitchFamily="34" charset="0"/>
              </a:rPr>
              <a:t>As it has been pointed out in </a:t>
            </a:r>
            <a:r>
              <a:rPr lang="en-GB" sz="2400" dirty="0">
                <a:solidFill>
                  <a:srgbClr val="000000"/>
                </a:solidFill>
                <a:effectLst/>
                <a:cs typeface="Calibri" panose="020F0502020204030204" pitchFamily="34" charset="0"/>
              </a:rPr>
              <a:t>Dvali+ (2007, 2014, 2017), </a:t>
            </a:r>
            <a:r>
              <a:rPr lang="en-GB" sz="2400" dirty="0">
                <a:effectLst/>
                <a:cs typeface="Calibri" panose="020F0502020204030204" pitchFamily="34" charset="0"/>
              </a:rPr>
              <a:t>i</a:t>
            </a:r>
            <a:r>
              <a:rPr lang="en-GB" sz="2400" dirty="0">
                <a:cs typeface="Calibri" panose="020F0502020204030204" pitchFamily="34" charset="0"/>
              </a:rPr>
              <a:t>f the quantum picture of the </a:t>
            </a:r>
            <a:r>
              <a:rPr lang="en-GB" sz="2400" dirty="0" err="1">
                <a:cs typeface="Calibri" panose="020F0502020204030204" pitchFamily="34" charset="0"/>
              </a:rPr>
              <a:t>dS</a:t>
            </a:r>
            <a:r>
              <a:rPr lang="en-GB" sz="2400" dirty="0">
                <a:cs typeface="Calibri" panose="020F0502020204030204" pitchFamily="34" charset="0"/>
              </a:rPr>
              <a:t> metric can be described as a Hamiltonian process of scattering and decay of the gravitons composing the coherent state of gravitons, then </a:t>
            </a:r>
            <a:r>
              <a:rPr lang="en-GB" sz="2400" dirty="0">
                <a:solidFill>
                  <a:srgbClr val="FF0000"/>
                </a:solidFill>
                <a:cs typeface="Calibri" panose="020F0502020204030204" pitchFamily="34" charset="0"/>
              </a:rPr>
              <a:t>the self-coupling of gravitons and their coupling with other relativistic particle species leads to metric processes quantum scattering and decay of the constituent gravitons of </a:t>
            </a:r>
            <a:r>
              <a:rPr lang="en-GB" sz="2400" dirty="0" err="1">
                <a:solidFill>
                  <a:srgbClr val="FF0000"/>
                </a:solidFill>
                <a:cs typeface="Calibri" panose="020F0502020204030204" pitchFamily="34" charset="0"/>
              </a:rPr>
              <a:t>dS</a:t>
            </a:r>
            <a:r>
              <a:rPr lang="en-GB" sz="2400" dirty="0">
                <a:solidFill>
                  <a:srgbClr val="FF0000"/>
                </a:solidFill>
                <a:cs typeface="Calibri" panose="020F0502020204030204" pitchFamily="34" charset="0"/>
              </a:rPr>
              <a:t>. </a:t>
            </a:r>
          </a:p>
        </p:txBody>
      </p:sp>
      <p:pic>
        <p:nvPicPr>
          <p:cNvPr id="7" name="Picture 6" descr="A diagram of a mathematical equation&#10;&#10;AI-generated content may be incorrect.">
            <a:extLst>
              <a:ext uri="{FF2B5EF4-FFF2-40B4-BE49-F238E27FC236}">
                <a16:creationId xmlns:a16="http://schemas.microsoft.com/office/drawing/2014/main" id="{508DA8D3-378C-E42B-415F-D85CE9E4A57B}"/>
              </a:ext>
            </a:extLst>
          </p:cNvPr>
          <p:cNvPicPr>
            <a:picLocks noChangeAspect="1"/>
          </p:cNvPicPr>
          <p:nvPr/>
        </p:nvPicPr>
        <p:blipFill>
          <a:blip r:embed="rId2"/>
          <a:stretch>
            <a:fillRect/>
          </a:stretch>
        </p:blipFill>
        <p:spPr>
          <a:xfrm>
            <a:off x="7663609" y="1112624"/>
            <a:ext cx="4528391" cy="180450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4B0113-CF9E-1428-F801-0159C681C947}"/>
                  </a:ext>
                </a:extLst>
              </p:cNvPr>
              <p:cNvSpPr txBox="1"/>
              <p:nvPr/>
            </p:nvSpPr>
            <p:spPr>
              <a:xfrm>
                <a:off x="7527669" y="2917128"/>
                <a:ext cx="4528390" cy="923330"/>
              </a:xfrm>
              <a:prstGeom prst="rect">
                <a:avLst/>
              </a:prstGeom>
              <a:noFill/>
            </p:spPr>
            <p:txBody>
              <a:bodyPr wrap="square">
                <a:spAutoFit/>
              </a:bodyPr>
              <a:lstStyle/>
              <a:p>
                <a:r>
                  <a:rPr lang="en-GB" sz="1800">
                    <a:effectLst/>
                    <a:latin typeface="LMRoman10"/>
                  </a:rPr>
                  <a:t>Particle production as graviton decay: One of the </a:t>
                </a:r>
                <a:r>
                  <a:rPr lang="en-GB" sz="1800">
                    <a:effectLst/>
                    <a:latin typeface="LMMathItalic10"/>
                  </a:rPr>
                  <a:t>N </a:t>
                </a:r>
                <a:r>
                  <a:rPr lang="en-GB" sz="1800">
                    <a:effectLst/>
                    <a:latin typeface="LMRoman10"/>
                  </a:rPr>
                  <a:t>initial gravitons decays and produces 2 external particles of 4-momentum </a:t>
                </a:r>
                <a14:m>
                  <m:oMath xmlns:m="http://schemas.openxmlformats.org/officeDocument/2006/math">
                    <m:r>
                      <a:rPr lang="en-US" sz="1800" b="0" i="1" smtClean="0">
                        <a:effectLst/>
                        <a:latin typeface="Cambria Math" panose="02040503050406030204" pitchFamily="18" charset="0"/>
                      </a:rPr>
                      <m:t>𝑝</m:t>
                    </m:r>
                  </m:oMath>
                </a14:m>
                <a:r>
                  <a:rPr lang="en-GB" sz="1800">
                    <a:effectLst/>
                    <a:latin typeface="LMMathItalic10"/>
                  </a:rPr>
                  <a:t> </a:t>
                </a:r>
                <a:r>
                  <a:rPr lang="en-GB" sz="1800">
                    <a:effectLst/>
                    <a:latin typeface="LMRoman10"/>
                  </a:rPr>
                  <a:t>and </a:t>
                </a:r>
                <a14:m>
                  <m:oMath xmlns:m="http://schemas.openxmlformats.org/officeDocument/2006/math">
                    <m:r>
                      <a:rPr lang="en-US" i="1">
                        <a:latin typeface="Cambria Math" panose="02040503050406030204" pitchFamily="18" charset="0"/>
                      </a:rPr>
                      <m:t>𝑝</m:t>
                    </m:r>
                  </m:oMath>
                </a14:m>
                <a:r>
                  <a:rPr lang="en-GB" sz="1800">
                    <a:effectLst/>
                    <a:latin typeface="LMRoman10"/>
                  </a:rPr>
                  <a:t>’. </a:t>
                </a:r>
                <a:endParaRPr lang="en-GB"/>
              </a:p>
            </p:txBody>
          </p:sp>
        </mc:Choice>
        <mc:Fallback xmlns="">
          <p:sp>
            <p:nvSpPr>
              <p:cNvPr id="9" name="TextBox 8">
                <a:extLst>
                  <a:ext uri="{FF2B5EF4-FFF2-40B4-BE49-F238E27FC236}">
                    <a16:creationId xmlns:a16="http://schemas.microsoft.com/office/drawing/2014/main" id="{3F865471-3AE1-106E-0362-19F534FC9B77}"/>
                  </a:ext>
                </a:extLst>
              </p:cNvPr>
              <p:cNvSpPr txBox="1">
                <a:spLocks noRot="1" noChangeAspect="1" noMove="1" noResize="1" noEditPoints="1" noAdjustHandles="1" noChangeArrowheads="1" noChangeShapeType="1" noTextEdit="1"/>
              </p:cNvSpPr>
              <p:nvPr/>
            </p:nvSpPr>
            <p:spPr>
              <a:xfrm>
                <a:off x="7527669" y="2917128"/>
                <a:ext cx="4528390" cy="923330"/>
              </a:xfrm>
              <a:prstGeom prst="rect">
                <a:avLst/>
              </a:prstGeom>
              <a:blipFill>
                <a:blip r:embed="rId3"/>
                <a:stretch>
                  <a:fillRect l="-1117" t="-2703" b="-9459"/>
                </a:stretch>
              </a:blipFill>
            </p:spPr>
            <p:txBody>
              <a:bodyPr/>
              <a:lstStyle/>
              <a:p>
                <a:r>
                  <a:rPr lang="en-IT">
                    <a:noFill/>
                  </a:rPr>
                  <a:t> </a:t>
                </a:r>
              </a:p>
            </p:txBody>
          </p:sp>
        </mc:Fallback>
      </mc:AlternateContent>
      <p:pic>
        <p:nvPicPr>
          <p:cNvPr id="11" name="Picture 10" descr="A diagram of a mathematical equation&#10;&#10;AI-generated content may be incorrect.">
            <a:extLst>
              <a:ext uri="{FF2B5EF4-FFF2-40B4-BE49-F238E27FC236}">
                <a16:creationId xmlns:a16="http://schemas.microsoft.com/office/drawing/2014/main" id="{07FC3571-8F97-BB5B-74EC-E36AC6B518BE}"/>
              </a:ext>
            </a:extLst>
          </p:cNvPr>
          <p:cNvPicPr>
            <a:picLocks noChangeAspect="1"/>
          </p:cNvPicPr>
          <p:nvPr/>
        </p:nvPicPr>
        <p:blipFill>
          <a:blip r:embed="rId4"/>
          <a:stretch>
            <a:fillRect/>
          </a:stretch>
        </p:blipFill>
        <p:spPr>
          <a:xfrm>
            <a:off x="7527667" y="3803136"/>
            <a:ext cx="4528392" cy="181909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7EC9987-019F-FB55-A93F-6320A9E34D46}"/>
                  </a:ext>
                </a:extLst>
              </p:cNvPr>
              <p:cNvSpPr txBox="1"/>
              <p:nvPr/>
            </p:nvSpPr>
            <p:spPr>
              <a:xfrm>
                <a:off x="7676050" y="5372136"/>
                <a:ext cx="4254758" cy="1477328"/>
              </a:xfrm>
              <a:prstGeom prst="rect">
                <a:avLst/>
              </a:prstGeom>
              <a:noFill/>
            </p:spPr>
            <p:txBody>
              <a:bodyPr wrap="square">
                <a:spAutoFit/>
              </a:bodyPr>
              <a:lstStyle/>
              <a:p>
                <a:r>
                  <a:rPr lang="en-GB" sz="1800">
                    <a:effectLst/>
                    <a:latin typeface="LMRoman10"/>
                  </a:rPr>
                  <a:t>Leading order process to produce particles with high total energy </a:t>
                </a:r>
                <a:r>
                  <a:rPr lang="en-GB" sz="1800">
                    <a:effectLst/>
                    <a:latin typeface="LMMathItalic10"/>
                  </a:rPr>
                  <a:t>E </a:t>
                </a:r>
                <a:r>
                  <a:rPr lang="en-GB" sz="1800">
                    <a:effectLst/>
                    <a:latin typeface="LMMathSymbols10"/>
                  </a:rPr>
                  <a:t>≫ </a:t>
                </a:r>
                <a:r>
                  <a:rPr lang="en-GB" sz="1800">
                    <a:effectLst/>
                    <a:latin typeface="LMMathItalic10"/>
                  </a:rPr>
                  <a:t>m</a:t>
                </a:r>
                <a:r>
                  <a:rPr lang="en-GB" sz="1800">
                    <a:effectLst/>
                    <a:latin typeface="LMRoman10"/>
                  </a:rPr>
                  <a:t>. At least </a:t>
                </a:r>
                <a:r>
                  <a:rPr lang="en-GB" sz="1800">
                    <a:effectLst/>
                    <a:latin typeface="LMMathItalic10"/>
                  </a:rPr>
                  <a:t>n &gt; E/m </a:t>
                </a:r>
                <a:r>
                  <a:rPr lang="en-GB" sz="1800">
                    <a:effectLst/>
                    <a:latin typeface="LMRoman10"/>
                  </a:rPr>
                  <a:t>of the initial </a:t>
                </a:r>
                <a:r>
                  <a:rPr lang="en-GB" sz="1800">
                    <a:effectLst/>
                    <a:latin typeface="LMMathItalic10"/>
                  </a:rPr>
                  <a:t>N </a:t>
                </a:r>
                <a:r>
                  <a:rPr lang="en-GB" sz="1800">
                    <a:effectLst/>
                    <a:latin typeface="LMRoman10"/>
                  </a:rPr>
                  <a:t>gravitons have to decay to produce the two external particles of 4-momentum </a:t>
                </a:r>
                <a14:m>
                  <m:oMath xmlns:m="http://schemas.openxmlformats.org/officeDocument/2006/math">
                    <m:r>
                      <a:rPr lang="en-US" i="1">
                        <a:latin typeface="Cambria Math" panose="02040503050406030204" pitchFamily="18" charset="0"/>
                      </a:rPr>
                      <m:t>𝑝</m:t>
                    </m:r>
                  </m:oMath>
                </a14:m>
                <a:r>
                  <a:rPr lang="en-GB" sz="1800">
                    <a:effectLst/>
                    <a:latin typeface="LMMathItalic10"/>
                  </a:rPr>
                  <a:t> </a:t>
                </a:r>
                <a:r>
                  <a:rPr lang="en-GB" sz="1800">
                    <a:effectLst/>
                    <a:latin typeface="LMRoman10"/>
                  </a:rPr>
                  <a:t>and </a:t>
                </a:r>
                <a14:m>
                  <m:oMath xmlns:m="http://schemas.openxmlformats.org/officeDocument/2006/math">
                    <m:r>
                      <a:rPr lang="en-US" i="1" smtClean="0">
                        <a:latin typeface="Cambria Math" panose="02040503050406030204" pitchFamily="18" charset="0"/>
                      </a:rPr>
                      <m:t>𝑝</m:t>
                    </m:r>
                  </m:oMath>
                </a14:m>
                <a:r>
                  <a:rPr lang="en-GB" sz="1800">
                    <a:effectLst/>
                    <a:latin typeface="LMRoman10"/>
                  </a:rPr>
                  <a:t>’. </a:t>
                </a:r>
                <a:endParaRPr lang="en-GB"/>
              </a:p>
            </p:txBody>
          </p:sp>
        </mc:Choice>
        <mc:Fallback xmlns="">
          <p:sp>
            <p:nvSpPr>
              <p:cNvPr id="13" name="TextBox 12">
                <a:extLst>
                  <a:ext uri="{FF2B5EF4-FFF2-40B4-BE49-F238E27FC236}">
                    <a16:creationId xmlns:a16="http://schemas.microsoft.com/office/drawing/2014/main" id="{01CC0DD4-D9FB-EB59-2427-97CE20C508DB}"/>
                  </a:ext>
                </a:extLst>
              </p:cNvPr>
              <p:cNvSpPr txBox="1">
                <a:spLocks noRot="1" noChangeAspect="1" noMove="1" noResize="1" noEditPoints="1" noAdjustHandles="1" noChangeArrowheads="1" noChangeShapeType="1" noTextEdit="1"/>
              </p:cNvSpPr>
              <p:nvPr/>
            </p:nvSpPr>
            <p:spPr>
              <a:xfrm>
                <a:off x="7676050" y="5372136"/>
                <a:ext cx="4254758" cy="1477328"/>
              </a:xfrm>
              <a:prstGeom prst="rect">
                <a:avLst/>
              </a:prstGeom>
              <a:blipFill>
                <a:blip r:embed="rId5"/>
                <a:stretch>
                  <a:fillRect l="-1190" t="-1695" r="-595" b="-5085"/>
                </a:stretch>
              </a:blipFill>
            </p:spPr>
            <p:txBody>
              <a:bodyPr/>
              <a:lstStyle/>
              <a:p>
                <a:r>
                  <a:rPr lang="en-IT">
                    <a:noFill/>
                  </a:rPr>
                  <a:t> </a:t>
                </a:r>
              </a:p>
            </p:txBody>
          </p:sp>
        </mc:Fallback>
      </mc:AlternateContent>
    </p:spTree>
    <p:extLst>
      <p:ext uri="{BB962C8B-B14F-4D97-AF65-F5344CB8AC3E}">
        <p14:creationId xmlns:p14="http://schemas.microsoft.com/office/powerpoint/2010/main" val="797152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C274-1EB8-EF52-7930-381C5D9397B6}"/>
              </a:ext>
            </a:extLst>
          </p:cNvPr>
          <p:cNvSpPr>
            <a:spLocks noGrp="1"/>
          </p:cNvSpPr>
          <p:nvPr>
            <p:ph type="title"/>
          </p:nvPr>
        </p:nvSpPr>
        <p:spPr>
          <a:xfrm>
            <a:off x="215900" y="3172"/>
            <a:ext cx="11671300" cy="1325563"/>
          </a:xfrm>
        </p:spPr>
        <p:txBody>
          <a:bodyPr/>
          <a:lstStyle/>
          <a:p>
            <a:r>
              <a:rPr lang="en-GB"/>
              <a:t>If </a:t>
            </a:r>
            <a:r>
              <a:rPr lang="en-GB" err="1"/>
              <a:t>dS</a:t>
            </a:r>
            <a:r>
              <a:rPr lang="en-GB"/>
              <a:t> metric as process of scattering and decay of the gravitons: </a:t>
            </a:r>
            <a:r>
              <a:rPr lang="en-GB">
                <a:solidFill>
                  <a:srgbClr val="000000"/>
                </a:solidFill>
                <a:effectLst/>
                <a:latin typeface="Avenir Book" panose="02000503020000020003" pitchFamily="2" charset="0"/>
              </a:rPr>
              <a:t>Dvali et al. point of view</a:t>
            </a:r>
            <a:endParaRPr lang="en-GB"/>
          </a:p>
        </p:txBody>
      </p:sp>
      <p:sp>
        <p:nvSpPr>
          <p:cNvPr id="3" name="Content Placeholder 2">
            <a:extLst>
              <a:ext uri="{FF2B5EF4-FFF2-40B4-BE49-F238E27FC236}">
                <a16:creationId xmlns:a16="http://schemas.microsoft.com/office/drawing/2014/main" id="{C2DE0FF6-69BD-37DD-804B-10D2C8A3307A}"/>
              </a:ext>
            </a:extLst>
          </p:cNvPr>
          <p:cNvSpPr>
            <a:spLocks noGrp="1"/>
          </p:cNvSpPr>
          <p:nvPr>
            <p:ph idx="1"/>
          </p:nvPr>
        </p:nvSpPr>
        <p:spPr>
          <a:xfrm>
            <a:off x="135941" y="1328735"/>
            <a:ext cx="6961675" cy="5394794"/>
          </a:xfrm>
        </p:spPr>
        <p:txBody>
          <a:bodyPr>
            <a:noAutofit/>
          </a:bodyPr>
          <a:lstStyle/>
          <a:p>
            <a:pPr>
              <a:lnSpc>
                <a:spcPct val="100000"/>
              </a:lnSpc>
              <a:buFontTx/>
              <a:buChar char="-"/>
            </a:pPr>
            <a:r>
              <a:rPr lang="en-GB" sz="2400" dirty="0">
                <a:cs typeface="Calibri" panose="020F0502020204030204" pitchFamily="34" charset="0"/>
              </a:rPr>
              <a:t>As it has been pointed out in </a:t>
            </a:r>
            <a:r>
              <a:rPr lang="en-GB" sz="2400" dirty="0">
                <a:solidFill>
                  <a:srgbClr val="000000"/>
                </a:solidFill>
                <a:effectLst/>
                <a:cs typeface="Calibri" panose="020F0502020204030204" pitchFamily="34" charset="0"/>
              </a:rPr>
              <a:t>Dvali+ (2007, 2014, 2017), i</a:t>
            </a:r>
            <a:r>
              <a:rPr lang="en-GB" sz="2400" dirty="0">
                <a:cs typeface="Calibri" panose="020F0502020204030204" pitchFamily="34" charset="0"/>
              </a:rPr>
              <a:t>f the quantum picture of the </a:t>
            </a:r>
            <a:r>
              <a:rPr lang="en-GB" sz="2400" dirty="0" err="1">
                <a:cs typeface="Calibri" panose="020F0502020204030204" pitchFamily="34" charset="0"/>
              </a:rPr>
              <a:t>dS</a:t>
            </a:r>
            <a:r>
              <a:rPr lang="en-GB" sz="2400" dirty="0">
                <a:cs typeface="Calibri" panose="020F0502020204030204" pitchFamily="34" charset="0"/>
              </a:rPr>
              <a:t> metric can be described as a Hamiltonian process of scattering and decay of the gravitons composing the coherent state of gravitons, then the self-coupling of gravitons and their coupling with other relativistic particle species leads to metric processes quantum scattering and decay of the constituent gravitons of </a:t>
            </a:r>
            <a:r>
              <a:rPr lang="en-GB" sz="2400" dirty="0" err="1">
                <a:cs typeface="Calibri" panose="020F0502020204030204" pitchFamily="34" charset="0"/>
              </a:rPr>
              <a:t>dS</a:t>
            </a:r>
            <a:r>
              <a:rPr lang="en-GB" sz="2400" dirty="0">
                <a:cs typeface="Calibri" panose="020F0502020204030204" pitchFamily="34" charset="0"/>
              </a:rPr>
              <a:t>. </a:t>
            </a:r>
          </a:p>
          <a:p>
            <a:pPr>
              <a:lnSpc>
                <a:spcPct val="100000"/>
              </a:lnSpc>
              <a:buFontTx/>
              <a:buChar char="-"/>
            </a:pPr>
            <a:r>
              <a:rPr lang="en-GB" sz="2400" dirty="0">
                <a:cs typeface="Calibri" panose="020F0502020204030204" pitchFamily="34" charset="0"/>
              </a:rPr>
              <a:t>In </a:t>
            </a:r>
            <a:r>
              <a:rPr lang="en-GB" sz="2400" dirty="0">
                <a:solidFill>
                  <a:srgbClr val="000000"/>
                </a:solidFill>
                <a:effectLst/>
                <a:cs typeface="Calibri" panose="020F0502020204030204" pitchFamily="34" charset="0"/>
              </a:rPr>
              <a:t>Dvali+ 2017 </a:t>
            </a:r>
            <a:r>
              <a:rPr lang="en-GB" sz="2400" dirty="0">
                <a:solidFill>
                  <a:srgbClr val="FF0000"/>
                </a:solidFill>
                <a:effectLst/>
                <a:cs typeface="Calibri" panose="020F0502020204030204" pitchFamily="34" charset="0"/>
              </a:rPr>
              <a:t>they called it as a “</a:t>
            </a:r>
            <a:r>
              <a:rPr lang="en-GB" sz="2400" dirty="0">
                <a:solidFill>
                  <a:srgbClr val="FF0000"/>
                </a:solidFill>
                <a:cs typeface="Calibri" panose="020F0502020204030204" pitchFamily="34" charset="0"/>
              </a:rPr>
              <a:t>Quantum Break-Time of de Sitter of a system ” and it </a:t>
            </a:r>
            <a:r>
              <a:rPr lang="en-GB" sz="2400" i="0" u="none" strike="noStrike" dirty="0">
                <a:solidFill>
                  <a:srgbClr val="FF0000"/>
                </a:solidFill>
                <a:effectLst/>
                <a:cs typeface="Calibri" panose="020F0502020204030204" pitchFamily="34" charset="0"/>
              </a:rPr>
              <a:t>is the time-scale after which its true quantum evolution departs from the classical mean field evolution</a:t>
            </a:r>
            <a:r>
              <a:rPr lang="en-GB" sz="2400" i="0" u="none" strike="noStrike" dirty="0">
                <a:solidFill>
                  <a:srgbClr val="000000"/>
                </a:solidFill>
                <a:effectLst/>
                <a:cs typeface="Calibri" panose="020F0502020204030204" pitchFamily="34" charset="0"/>
              </a:rPr>
              <a:t>. </a:t>
            </a:r>
          </a:p>
        </p:txBody>
      </p:sp>
      <p:pic>
        <p:nvPicPr>
          <p:cNvPr id="7" name="Picture 6" descr="A diagram of a mathematical equation&#10;&#10;AI-generated content may be incorrect.">
            <a:extLst>
              <a:ext uri="{FF2B5EF4-FFF2-40B4-BE49-F238E27FC236}">
                <a16:creationId xmlns:a16="http://schemas.microsoft.com/office/drawing/2014/main" id="{4A81CB07-ABFB-7EE1-E1DD-AED6B3FF3160}"/>
              </a:ext>
            </a:extLst>
          </p:cNvPr>
          <p:cNvPicPr>
            <a:picLocks noChangeAspect="1"/>
          </p:cNvPicPr>
          <p:nvPr/>
        </p:nvPicPr>
        <p:blipFill>
          <a:blip r:embed="rId2"/>
          <a:stretch>
            <a:fillRect/>
          </a:stretch>
        </p:blipFill>
        <p:spPr>
          <a:xfrm>
            <a:off x="7663609" y="1112624"/>
            <a:ext cx="4528391" cy="180450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865471-3AE1-106E-0362-19F534FC9B77}"/>
                  </a:ext>
                </a:extLst>
              </p:cNvPr>
              <p:cNvSpPr txBox="1"/>
              <p:nvPr/>
            </p:nvSpPr>
            <p:spPr>
              <a:xfrm>
                <a:off x="7527669" y="2917128"/>
                <a:ext cx="4528390" cy="923330"/>
              </a:xfrm>
              <a:prstGeom prst="rect">
                <a:avLst/>
              </a:prstGeom>
              <a:noFill/>
            </p:spPr>
            <p:txBody>
              <a:bodyPr wrap="square">
                <a:spAutoFit/>
              </a:bodyPr>
              <a:lstStyle/>
              <a:p>
                <a:r>
                  <a:rPr lang="en-GB" sz="1800">
                    <a:effectLst/>
                    <a:latin typeface="LMRoman10"/>
                  </a:rPr>
                  <a:t>Particle production as graviton decay: One of the </a:t>
                </a:r>
                <a:r>
                  <a:rPr lang="en-GB" sz="1800">
                    <a:effectLst/>
                    <a:latin typeface="LMMathItalic10"/>
                  </a:rPr>
                  <a:t>N </a:t>
                </a:r>
                <a:r>
                  <a:rPr lang="en-GB" sz="1800">
                    <a:effectLst/>
                    <a:latin typeface="LMRoman10"/>
                  </a:rPr>
                  <a:t>initial gravitons decays and produces 2 external particles of 4-momentum </a:t>
                </a:r>
                <a14:m>
                  <m:oMath xmlns:m="http://schemas.openxmlformats.org/officeDocument/2006/math">
                    <m:r>
                      <a:rPr lang="en-US" sz="1800" b="0" i="1" smtClean="0">
                        <a:effectLst/>
                        <a:latin typeface="Cambria Math" panose="02040503050406030204" pitchFamily="18" charset="0"/>
                      </a:rPr>
                      <m:t>𝑝</m:t>
                    </m:r>
                  </m:oMath>
                </a14:m>
                <a:r>
                  <a:rPr lang="en-GB" sz="1800">
                    <a:effectLst/>
                    <a:latin typeface="LMMathItalic10"/>
                  </a:rPr>
                  <a:t> </a:t>
                </a:r>
                <a:r>
                  <a:rPr lang="en-GB" sz="1800">
                    <a:effectLst/>
                    <a:latin typeface="LMRoman10"/>
                  </a:rPr>
                  <a:t>and </a:t>
                </a:r>
                <a14:m>
                  <m:oMath xmlns:m="http://schemas.openxmlformats.org/officeDocument/2006/math">
                    <m:r>
                      <a:rPr lang="en-US" i="1">
                        <a:latin typeface="Cambria Math" panose="02040503050406030204" pitchFamily="18" charset="0"/>
                      </a:rPr>
                      <m:t>𝑝</m:t>
                    </m:r>
                  </m:oMath>
                </a14:m>
                <a:r>
                  <a:rPr lang="en-GB" sz="1800">
                    <a:effectLst/>
                    <a:latin typeface="LMRoman10"/>
                  </a:rPr>
                  <a:t>’. </a:t>
                </a:r>
                <a:endParaRPr lang="en-GB"/>
              </a:p>
            </p:txBody>
          </p:sp>
        </mc:Choice>
        <mc:Fallback xmlns="">
          <p:sp>
            <p:nvSpPr>
              <p:cNvPr id="9" name="TextBox 8">
                <a:extLst>
                  <a:ext uri="{FF2B5EF4-FFF2-40B4-BE49-F238E27FC236}">
                    <a16:creationId xmlns:a16="http://schemas.microsoft.com/office/drawing/2014/main" id="{3F865471-3AE1-106E-0362-19F534FC9B77}"/>
                  </a:ext>
                </a:extLst>
              </p:cNvPr>
              <p:cNvSpPr txBox="1">
                <a:spLocks noRot="1" noChangeAspect="1" noMove="1" noResize="1" noEditPoints="1" noAdjustHandles="1" noChangeArrowheads="1" noChangeShapeType="1" noTextEdit="1"/>
              </p:cNvSpPr>
              <p:nvPr/>
            </p:nvSpPr>
            <p:spPr>
              <a:xfrm>
                <a:off x="7527669" y="2917128"/>
                <a:ext cx="4528390" cy="923330"/>
              </a:xfrm>
              <a:prstGeom prst="rect">
                <a:avLst/>
              </a:prstGeom>
              <a:blipFill>
                <a:blip r:embed="rId3"/>
                <a:stretch>
                  <a:fillRect l="-1117" t="-2703" b="-9459"/>
                </a:stretch>
              </a:blipFill>
            </p:spPr>
            <p:txBody>
              <a:bodyPr/>
              <a:lstStyle/>
              <a:p>
                <a:r>
                  <a:rPr lang="en-IT">
                    <a:noFill/>
                  </a:rPr>
                  <a:t> </a:t>
                </a:r>
              </a:p>
            </p:txBody>
          </p:sp>
        </mc:Fallback>
      </mc:AlternateContent>
      <p:pic>
        <p:nvPicPr>
          <p:cNvPr id="11" name="Picture 10" descr="A diagram of a mathematical equation&#10;&#10;AI-generated content may be incorrect.">
            <a:extLst>
              <a:ext uri="{FF2B5EF4-FFF2-40B4-BE49-F238E27FC236}">
                <a16:creationId xmlns:a16="http://schemas.microsoft.com/office/drawing/2014/main" id="{272EDE29-23F9-6603-6C10-60A0AAFCFC7F}"/>
              </a:ext>
            </a:extLst>
          </p:cNvPr>
          <p:cNvPicPr>
            <a:picLocks noChangeAspect="1"/>
          </p:cNvPicPr>
          <p:nvPr/>
        </p:nvPicPr>
        <p:blipFill>
          <a:blip r:embed="rId4"/>
          <a:stretch>
            <a:fillRect/>
          </a:stretch>
        </p:blipFill>
        <p:spPr>
          <a:xfrm>
            <a:off x="7527667" y="3803136"/>
            <a:ext cx="4528392" cy="181909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CC0DD4-D9FB-EB59-2427-97CE20C508DB}"/>
                  </a:ext>
                </a:extLst>
              </p:cNvPr>
              <p:cNvSpPr txBox="1"/>
              <p:nvPr/>
            </p:nvSpPr>
            <p:spPr>
              <a:xfrm>
                <a:off x="7676050" y="5372136"/>
                <a:ext cx="4254758" cy="1477328"/>
              </a:xfrm>
              <a:prstGeom prst="rect">
                <a:avLst/>
              </a:prstGeom>
              <a:noFill/>
            </p:spPr>
            <p:txBody>
              <a:bodyPr wrap="square">
                <a:spAutoFit/>
              </a:bodyPr>
              <a:lstStyle/>
              <a:p>
                <a:r>
                  <a:rPr lang="en-GB" sz="1800">
                    <a:effectLst/>
                    <a:latin typeface="LMRoman10"/>
                  </a:rPr>
                  <a:t>Leading order process to produce particles with high total energy </a:t>
                </a:r>
                <a:r>
                  <a:rPr lang="en-GB" sz="1800">
                    <a:effectLst/>
                    <a:latin typeface="LMMathItalic10"/>
                  </a:rPr>
                  <a:t>E </a:t>
                </a:r>
                <a:r>
                  <a:rPr lang="en-GB" sz="1800">
                    <a:effectLst/>
                    <a:latin typeface="LMMathSymbols10"/>
                  </a:rPr>
                  <a:t>≫ </a:t>
                </a:r>
                <a:r>
                  <a:rPr lang="en-GB" sz="1800">
                    <a:effectLst/>
                    <a:latin typeface="LMMathItalic10"/>
                  </a:rPr>
                  <a:t>m</a:t>
                </a:r>
                <a:r>
                  <a:rPr lang="en-GB" sz="1800">
                    <a:effectLst/>
                    <a:latin typeface="LMRoman10"/>
                  </a:rPr>
                  <a:t>. At least </a:t>
                </a:r>
                <a:r>
                  <a:rPr lang="en-GB" sz="1800">
                    <a:effectLst/>
                    <a:latin typeface="LMMathItalic10"/>
                  </a:rPr>
                  <a:t>n &gt; E/m </a:t>
                </a:r>
                <a:r>
                  <a:rPr lang="en-GB" sz="1800">
                    <a:effectLst/>
                    <a:latin typeface="LMRoman10"/>
                  </a:rPr>
                  <a:t>of the initial </a:t>
                </a:r>
                <a:r>
                  <a:rPr lang="en-GB" sz="1800">
                    <a:effectLst/>
                    <a:latin typeface="LMMathItalic10"/>
                  </a:rPr>
                  <a:t>N </a:t>
                </a:r>
                <a:r>
                  <a:rPr lang="en-GB" sz="1800">
                    <a:effectLst/>
                    <a:latin typeface="LMRoman10"/>
                  </a:rPr>
                  <a:t>gravitons have to decay to produce the two external particles of 4-momentum </a:t>
                </a:r>
                <a14:m>
                  <m:oMath xmlns:m="http://schemas.openxmlformats.org/officeDocument/2006/math">
                    <m:r>
                      <a:rPr lang="en-US" i="1">
                        <a:latin typeface="Cambria Math" panose="02040503050406030204" pitchFamily="18" charset="0"/>
                      </a:rPr>
                      <m:t>𝑝</m:t>
                    </m:r>
                  </m:oMath>
                </a14:m>
                <a:r>
                  <a:rPr lang="en-GB" sz="1800">
                    <a:effectLst/>
                    <a:latin typeface="LMMathItalic10"/>
                  </a:rPr>
                  <a:t> </a:t>
                </a:r>
                <a:r>
                  <a:rPr lang="en-GB" sz="1800">
                    <a:effectLst/>
                    <a:latin typeface="LMRoman10"/>
                  </a:rPr>
                  <a:t>and </a:t>
                </a:r>
                <a14:m>
                  <m:oMath xmlns:m="http://schemas.openxmlformats.org/officeDocument/2006/math">
                    <m:r>
                      <a:rPr lang="en-US" i="1" smtClean="0">
                        <a:latin typeface="Cambria Math" panose="02040503050406030204" pitchFamily="18" charset="0"/>
                      </a:rPr>
                      <m:t>𝑝</m:t>
                    </m:r>
                  </m:oMath>
                </a14:m>
                <a:r>
                  <a:rPr lang="en-GB" sz="1800">
                    <a:effectLst/>
                    <a:latin typeface="LMRoman10"/>
                  </a:rPr>
                  <a:t>’. </a:t>
                </a:r>
                <a:endParaRPr lang="en-GB"/>
              </a:p>
            </p:txBody>
          </p:sp>
        </mc:Choice>
        <mc:Fallback xmlns="">
          <p:sp>
            <p:nvSpPr>
              <p:cNvPr id="13" name="TextBox 12">
                <a:extLst>
                  <a:ext uri="{FF2B5EF4-FFF2-40B4-BE49-F238E27FC236}">
                    <a16:creationId xmlns:a16="http://schemas.microsoft.com/office/drawing/2014/main" id="{01CC0DD4-D9FB-EB59-2427-97CE20C508DB}"/>
                  </a:ext>
                </a:extLst>
              </p:cNvPr>
              <p:cNvSpPr txBox="1">
                <a:spLocks noRot="1" noChangeAspect="1" noMove="1" noResize="1" noEditPoints="1" noAdjustHandles="1" noChangeArrowheads="1" noChangeShapeType="1" noTextEdit="1"/>
              </p:cNvSpPr>
              <p:nvPr/>
            </p:nvSpPr>
            <p:spPr>
              <a:xfrm>
                <a:off x="7676050" y="5372136"/>
                <a:ext cx="4254758" cy="1477328"/>
              </a:xfrm>
              <a:prstGeom prst="rect">
                <a:avLst/>
              </a:prstGeom>
              <a:blipFill>
                <a:blip r:embed="rId5"/>
                <a:stretch>
                  <a:fillRect l="-1190" t="-1695" r="-595" b="-5085"/>
                </a:stretch>
              </a:blipFill>
            </p:spPr>
            <p:txBody>
              <a:bodyPr/>
              <a:lstStyle/>
              <a:p>
                <a:r>
                  <a:rPr lang="en-IT">
                    <a:noFill/>
                  </a:rPr>
                  <a:t> </a:t>
                </a:r>
              </a:p>
            </p:txBody>
          </p:sp>
        </mc:Fallback>
      </mc:AlternateContent>
    </p:spTree>
    <p:extLst>
      <p:ext uri="{BB962C8B-B14F-4D97-AF65-F5344CB8AC3E}">
        <p14:creationId xmlns:p14="http://schemas.microsoft.com/office/powerpoint/2010/main" val="1355780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C7ACC-C5ED-B6C4-E637-FD406904CD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F214CB-3D70-E9E4-1C69-E349292E80FA}"/>
              </a:ext>
            </a:extLst>
          </p:cNvPr>
          <p:cNvSpPr>
            <a:spLocks noGrp="1"/>
          </p:cNvSpPr>
          <p:nvPr>
            <p:ph idx="1"/>
          </p:nvPr>
        </p:nvSpPr>
        <p:spPr>
          <a:xfrm>
            <a:off x="261793" y="1809553"/>
            <a:ext cx="6720225" cy="4351338"/>
          </a:xfrm>
        </p:spPr>
        <p:txBody>
          <a:bodyPr>
            <a:noAutofit/>
          </a:bodyPr>
          <a:lstStyle/>
          <a:p>
            <a:r>
              <a:rPr lang="en-GB" sz="2600" dirty="0">
                <a:solidFill>
                  <a:srgbClr val="FF0000"/>
                </a:solidFill>
              </a:rPr>
              <a:t>If one describes </a:t>
            </a:r>
            <a:r>
              <a:rPr lang="en-GB" sz="2600" dirty="0" err="1">
                <a:solidFill>
                  <a:srgbClr val="FF0000"/>
                </a:solidFill>
              </a:rPr>
              <a:t>dS</a:t>
            </a:r>
            <a:r>
              <a:rPr lang="en-GB" sz="2600" dirty="0">
                <a:solidFill>
                  <a:srgbClr val="FF0000"/>
                </a:solidFill>
              </a:rPr>
              <a:t> as a quantum coherent state composite of gravitons</a:t>
            </a:r>
            <a:r>
              <a:rPr lang="en-GB" sz="2600" dirty="0"/>
              <a:t>, then the self-coupling of gravitons— as well as their coupling to other relativistic particle species, such as those in the Standard Model (SM), which must always be present—leads to quantum scattering and decay of the constituent gravitons of </a:t>
            </a:r>
            <a:r>
              <a:rPr lang="en-GB" sz="2600" dirty="0" err="1"/>
              <a:t>dS</a:t>
            </a:r>
            <a:r>
              <a:rPr lang="en-GB" sz="2600" dirty="0"/>
              <a:t>. </a:t>
            </a:r>
          </a:p>
          <a:p>
            <a:endParaRPr lang="en-IT" dirty="0"/>
          </a:p>
        </p:txBody>
      </p:sp>
      <p:pic>
        <p:nvPicPr>
          <p:cNvPr id="5" name="Picture 4" descr="A diagram of a graph&#10;&#10;AI-generated content may be incorrect.">
            <a:extLst>
              <a:ext uri="{FF2B5EF4-FFF2-40B4-BE49-F238E27FC236}">
                <a16:creationId xmlns:a16="http://schemas.microsoft.com/office/drawing/2014/main" id="{7C01038D-0D61-6FEE-F26F-E644E29EABA3}"/>
              </a:ext>
            </a:extLst>
          </p:cNvPr>
          <p:cNvPicPr>
            <a:picLocks noChangeAspect="1"/>
          </p:cNvPicPr>
          <p:nvPr/>
        </p:nvPicPr>
        <p:blipFill>
          <a:blip r:embed="rId2"/>
          <a:stretch>
            <a:fillRect/>
          </a:stretch>
        </p:blipFill>
        <p:spPr>
          <a:xfrm>
            <a:off x="7134419" y="1809553"/>
            <a:ext cx="5057581" cy="1924747"/>
          </a:xfrm>
          <a:prstGeom prst="rect">
            <a:avLst/>
          </a:prstGeom>
        </p:spPr>
      </p:pic>
      <p:sp>
        <p:nvSpPr>
          <p:cNvPr id="6" name="Title 1">
            <a:extLst>
              <a:ext uri="{FF2B5EF4-FFF2-40B4-BE49-F238E27FC236}">
                <a16:creationId xmlns:a16="http://schemas.microsoft.com/office/drawing/2014/main" id="{1CC529B7-C9DA-CA12-BF84-E26968D8FFE7}"/>
              </a:ext>
            </a:extLst>
          </p:cNvPr>
          <p:cNvSpPr>
            <a:spLocks noGrp="1"/>
          </p:cNvSpPr>
          <p:nvPr>
            <p:ph type="title"/>
          </p:nvPr>
        </p:nvSpPr>
        <p:spPr>
          <a:xfrm>
            <a:off x="215900" y="-14757"/>
            <a:ext cx="11671300" cy="1325563"/>
          </a:xfrm>
        </p:spPr>
        <p:txBody>
          <a:bodyPr/>
          <a:lstStyle/>
          <a:p>
            <a:r>
              <a:rPr lang="en-GB"/>
              <a:t>If </a:t>
            </a:r>
            <a:r>
              <a:rPr lang="en-GB" err="1"/>
              <a:t>dS</a:t>
            </a:r>
            <a:r>
              <a:rPr lang="en-GB"/>
              <a:t> metric as process of scattering and decay of the gravitons: </a:t>
            </a:r>
            <a:r>
              <a:rPr lang="en-GB">
                <a:solidFill>
                  <a:srgbClr val="000000"/>
                </a:solidFill>
                <a:effectLst/>
                <a:latin typeface="Avenir Book" panose="02000503020000020003" pitchFamily="2" charset="0"/>
              </a:rPr>
              <a:t>Dvali et al. point of view</a:t>
            </a:r>
            <a:endParaRPr lang="en-GB"/>
          </a:p>
        </p:txBody>
      </p:sp>
      <p:sp>
        <p:nvSpPr>
          <p:cNvPr id="8" name="TextBox 7">
            <a:extLst>
              <a:ext uri="{FF2B5EF4-FFF2-40B4-BE49-F238E27FC236}">
                <a16:creationId xmlns:a16="http://schemas.microsoft.com/office/drawing/2014/main" id="{103BA2B2-CEB6-2207-B4E1-144D1FD77F30}"/>
              </a:ext>
            </a:extLst>
          </p:cNvPr>
          <p:cNvSpPr txBox="1"/>
          <p:nvPr/>
        </p:nvSpPr>
        <p:spPr>
          <a:xfrm>
            <a:off x="7396211" y="3734300"/>
            <a:ext cx="4533996" cy="1477328"/>
          </a:xfrm>
          <a:prstGeom prst="rect">
            <a:avLst/>
          </a:prstGeom>
          <a:noFill/>
        </p:spPr>
        <p:txBody>
          <a:bodyPr wrap="square">
            <a:spAutoFit/>
          </a:bodyPr>
          <a:lstStyle/>
          <a:p>
            <a:r>
              <a:rPr lang="en-GB" sz="1800">
                <a:effectLst/>
                <a:latin typeface="LMRoman10"/>
              </a:rPr>
              <a:t>Higher order process of particle production, in which the produced particles recoil against all remaining gravitons. In particular, this allows for produced particles of low energies </a:t>
            </a:r>
            <a:r>
              <a:rPr lang="en-GB" sz="1800">
                <a:effectLst/>
                <a:latin typeface="LMMathItalic10"/>
              </a:rPr>
              <a:t>E,         E</a:t>
            </a:r>
            <a:r>
              <a:rPr lang="en-GB" sz="1100">
                <a:effectLst/>
                <a:latin typeface="LMMathSymbols8"/>
              </a:rPr>
              <a:t>′ </a:t>
            </a:r>
            <a:r>
              <a:rPr lang="en-GB" sz="1800">
                <a:effectLst/>
                <a:latin typeface="LMMathSymbols10"/>
              </a:rPr>
              <a:t>≪ </a:t>
            </a:r>
            <a:r>
              <a:rPr lang="en-GB" sz="1800">
                <a:effectLst/>
                <a:latin typeface="LMMathItalic10"/>
              </a:rPr>
              <a:t>m/</a:t>
            </a:r>
            <a:r>
              <a:rPr lang="en-GB" sz="1800">
                <a:effectLst/>
                <a:latin typeface="LMRoman10"/>
              </a:rPr>
              <a:t>2. </a:t>
            </a:r>
            <a:endParaRPr lang="en-GB"/>
          </a:p>
        </p:txBody>
      </p:sp>
      <p:sp>
        <p:nvSpPr>
          <p:cNvPr id="2" name="TextBox 1">
            <a:extLst>
              <a:ext uri="{FF2B5EF4-FFF2-40B4-BE49-F238E27FC236}">
                <a16:creationId xmlns:a16="http://schemas.microsoft.com/office/drawing/2014/main" id="{A7785FFF-A332-E0CA-FF2A-152BDA97B0E8}"/>
              </a:ext>
            </a:extLst>
          </p:cNvPr>
          <p:cNvSpPr txBox="1"/>
          <p:nvPr/>
        </p:nvSpPr>
        <p:spPr>
          <a:xfrm>
            <a:off x="109392" y="1317110"/>
            <a:ext cx="4335610" cy="492443"/>
          </a:xfrm>
          <a:prstGeom prst="rect">
            <a:avLst/>
          </a:prstGeom>
          <a:noFill/>
        </p:spPr>
        <p:txBody>
          <a:bodyPr wrap="none" rtlCol="0">
            <a:spAutoFit/>
          </a:bodyPr>
          <a:lstStyle/>
          <a:p>
            <a:r>
              <a:rPr lang="en-IT" sz="2600" dirty="0"/>
              <a:t>Let me precise the last point:</a:t>
            </a:r>
          </a:p>
        </p:txBody>
      </p:sp>
    </p:spTree>
    <p:extLst>
      <p:ext uri="{BB962C8B-B14F-4D97-AF65-F5344CB8AC3E}">
        <p14:creationId xmlns:p14="http://schemas.microsoft.com/office/powerpoint/2010/main" val="739243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A23F4-4FD8-2EFE-AFAA-B0E34E7A51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B4B88-A1E7-6789-32AA-013727D7162B}"/>
              </a:ext>
            </a:extLst>
          </p:cNvPr>
          <p:cNvSpPr>
            <a:spLocks noGrp="1"/>
          </p:cNvSpPr>
          <p:nvPr>
            <p:ph idx="1"/>
          </p:nvPr>
        </p:nvSpPr>
        <p:spPr>
          <a:xfrm>
            <a:off x="261793" y="1809553"/>
            <a:ext cx="6720225" cy="4351338"/>
          </a:xfrm>
        </p:spPr>
        <p:txBody>
          <a:bodyPr>
            <a:noAutofit/>
          </a:bodyPr>
          <a:lstStyle/>
          <a:p>
            <a:r>
              <a:rPr lang="en-GB" sz="2600" dirty="0"/>
              <a:t>If one describes </a:t>
            </a:r>
            <a:r>
              <a:rPr lang="en-GB" sz="2600" dirty="0" err="1"/>
              <a:t>dS</a:t>
            </a:r>
            <a:r>
              <a:rPr lang="en-GB" sz="2600" dirty="0"/>
              <a:t> as a quantum coherent state composite of gravitons, </a:t>
            </a:r>
            <a:r>
              <a:rPr lang="en-GB" sz="2600" dirty="0">
                <a:solidFill>
                  <a:srgbClr val="FF0000"/>
                </a:solidFill>
              </a:rPr>
              <a:t>then the self-coupling of gravitons— as well as their coupling to other relativistic particle species</a:t>
            </a:r>
            <a:r>
              <a:rPr lang="en-GB" sz="2600" dirty="0"/>
              <a:t>, such as those in the Standard Model (SM), which must always be present—</a:t>
            </a:r>
            <a:r>
              <a:rPr lang="en-GB" sz="2600" dirty="0">
                <a:solidFill>
                  <a:srgbClr val="FF0000"/>
                </a:solidFill>
              </a:rPr>
              <a:t>leads to quantum scattering and decay of the constituent gravitons of </a:t>
            </a:r>
            <a:r>
              <a:rPr lang="en-GB" sz="2600" dirty="0" err="1">
                <a:solidFill>
                  <a:srgbClr val="FF0000"/>
                </a:solidFill>
              </a:rPr>
              <a:t>dS</a:t>
            </a:r>
            <a:r>
              <a:rPr lang="en-GB" sz="2600" dirty="0"/>
              <a:t>. </a:t>
            </a:r>
          </a:p>
          <a:p>
            <a:endParaRPr lang="en-IT" dirty="0"/>
          </a:p>
        </p:txBody>
      </p:sp>
      <p:pic>
        <p:nvPicPr>
          <p:cNvPr id="5" name="Picture 4" descr="A diagram of a graph&#10;&#10;AI-generated content may be incorrect.">
            <a:extLst>
              <a:ext uri="{FF2B5EF4-FFF2-40B4-BE49-F238E27FC236}">
                <a16:creationId xmlns:a16="http://schemas.microsoft.com/office/drawing/2014/main" id="{E066B748-5314-37BB-9A06-0CFF709BC8D7}"/>
              </a:ext>
            </a:extLst>
          </p:cNvPr>
          <p:cNvPicPr>
            <a:picLocks noChangeAspect="1"/>
          </p:cNvPicPr>
          <p:nvPr/>
        </p:nvPicPr>
        <p:blipFill>
          <a:blip r:embed="rId2"/>
          <a:stretch>
            <a:fillRect/>
          </a:stretch>
        </p:blipFill>
        <p:spPr>
          <a:xfrm>
            <a:off x="7134419" y="1809553"/>
            <a:ext cx="5057581" cy="1924747"/>
          </a:xfrm>
          <a:prstGeom prst="rect">
            <a:avLst/>
          </a:prstGeom>
        </p:spPr>
      </p:pic>
      <p:sp>
        <p:nvSpPr>
          <p:cNvPr id="6" name="Title 1">
            <a:extLst>
              <a:ext uri="{FF2B5EF4-FFF2-40B4-BE49-F238E27FC236}">
                <a16:creationId xmlns:a16="http://schemas.microsoft.com/office/drawing/2014/main" id="{B3FB58E7-4A04-81F8-DCAE-46FB8A9044FF}"/>
              </a:ext>
            </a:extLst>
          </p:cNvPr>
          <p:cNvSpPr>
            <a:spLocks noGrp="1"/>
          </p:cNvSpPr>
          <p:nvPr>
            <p:ph type="title"/>
          </p:nvPr>
        </p:nvSpPr>
        <p:spPr>
          <a:xfrm>
            <a:off x="215900" y="-14757"/>
            <a:ext cx="11671300" cy="1325563"/>
          </a:xfrm>
        </p:spPr>
        <p:txBody>
          <a:bodyPr/>
          <a:lstStyle/>
          <a:p>
            <a:r>
              <a:rPr lang="en-GB"/>
              <a:t>If </a:t>
            </a:r>
            <a:r>
              <a:rPr lang="en-GB" err="1"/>
              <a:t>dS</a:t>
            </a:r>
            <a:r>
              <a:rPr lang="en-GB"/>
              <a:t> metric as process of scattering and decay of the gravitons: </a:t>
            </a:r>
            <a:r>
              <a:rPr lang="en-GB">
                <a:solidFill>
                  <a:srgbClr val="000000"/>
                </a:solidFill>
                <a:effectLst/>
                <a:latin typeface="Avenir Book" panose="02000503020000020003" pitchFamily="2" charset="0"/>
              </a:rPr>
              <a:t>Dvali et al. point of view</a:t>
            </a:r>
            <a:endParaRPr lang="en-GB"/>
          </a:p>
        </p:txBody>
      </p:sp>
      <p:sp>
        <p:nvSpPr>
          <p:cNvPr id="8" name="TextBox 7">
            <a:extLst>
              <a:ext uri="{FF2B5EF4-FFF2-40B4-BE49-F238E27FC236}">
                <a16:creationId xmlns:a16="http://schemas.microsoft.com/office/drawing/2014/main" id="{3644CFE5-30FE-3AB6-478E-6022E17DFC48}"/>
              </a:ext>
            </a:extLst>
          </p:cNvPr>
          <p:cNvSpPr txBox="1"/>
          <p:nvPr/>
        </p:nvSpPr>
        <p:spPr>
          <a:xfrm>
            <a:off x="7396211" y="3734300"/>
            <a:ext cx="453399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MRoman10"/>
                <a:ea typeface="+mn-ea"/>
                <a:cs typeface="+mn-cs"/>
              </a:rPr>
              <a:t>Higher order process of particle production, in which the produced particles recoil against all remaining gravitons. In particular, this allows for produced particles of low energies </a:t>
            </a:r>
            <a:r>
              <a:rPr kumimoji="0" lang="en-GB" sz="1800" b="0" i="0" u="none" strike="noStrike" kern="1200" cap="none" spc="0" normalizeH="0" baseline="0" noProof="0">
                <a:ln>
                  <a:noFill/>
                </a:ln>
                <a:solidFill>
                  <a:prstClr val="black"/>
                </a:solidFill>
                <a:effectLst/>
                <a:uLnTx/>
                <a:uFillTx/>
                <a:latin typeface="LMMathItalic10"/>
                <a:ea typeface="+mn-ea"/>
                <a:cs typeface="+mn-cs"/>
              </a:rPr>
              <a:t>E,         E</a:t>
            </a:r>
            <a:r>
              <a:rPr kumimoji="0" lang="en-GB" sz="1100" b="0" i="0" u="none" strike="noStrike" kern="1200" cap="none" spc="0" normalizeH="0" baseline="0" noProof="0">
                <a:ln>
                  <a:noFill/>
                </a:ln>
                <a:solidFill>
                  <a:prstClr val="black"/>
                </a:solidFill>
                <a:effectLst/>
                <a:uLnTx/>
                <a:uFillTx/>
                <a:latin typeface="LMMathSymbols8"/>
                <a:ea typeface="+mn-ea"/>
                <a:cs typeface="+mn-cs"/>
              </a:rPr>
              <a:t>′ </a:t>
            </a:r>
            <a:r>
              <a:rPr kumimoji="0" lang="en-GB" sz="1800" b="0" i="0" u="none" strike="noStrike" kern="1200" cap="none" spc="0" normalizeH="0" baseline="0" noProof="0">
                <a:ln>
                  <a:noFill/>
                </a:ln>
                <a:solidFill>
                  <a:prstClr val="black"/>
                </a:solidFill>
                <a:effectLst/>
                <a:uLnTx/>
                <a:uFillTx/>
                <a:latin typeface="LMMathSymbols10"/>
                <a:ea typeface="+mn-ea"/>
                <a:cs typeface="+mn-cs"/>
              </a:rPr>
              <a:t>≪ </a:t>
            </a:r>
            <a:r>
              <a:rPr kumimoji="0" lang="en-GB" sz="1800" b="0" i="0" u="none" strike="noStrike" kern="1200" cap="none" spc="0" normalizeH="0" baseline="0" noProof="0">
                <a:ln>
                  <a:noFill/>
                </a:ln>
                <a:solidFill>
                  <a:prstClr val="black"/>
                </a:solidFill>
                <a:effectLst/>
                <a:uLnTx/>
                <a:uFillTx/>
                <a:latin typeface="LMMathItalic10"/>
                <a:ea typeface="+mn-ea"/>
                <a:cs typeface="+mn-cs"/>
              </a:rPr>
              <a:t>m/</a:t>
            </a:r>
            <a:r>
              <a:rPr kumimoji="0" lang="en-GB" sz="1800" b="0" i="0" u="none" strike="noStrike" kern="1200" cap="none" spc="0" normalizeH="0" baseline="0" noProof="0">
                <a:ln>
                  <a:noFill/>
                </a:ln>
                <a:solidFill>
                  <a:prstClr val="black"/>
                </a:solidFill>
                <a:effectLst/>
                <a:uLnTx/>
                <a:uFillTx/>
                <a:latin typeface="LMRoman10"/>
                <a:ea typeface="+mn-ea"/>
                <a:cs typeface="+mn-cs"/>
              </a:rPr>
              <a:t>2. </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BD6B1CC8-9A77-4F14-6F89-FBE4EB70894B}"/>
              </a:ext>
            </a:extLst>
          </p:cNvPr>
          <p:cNvSpPr txBox="1"/>
          <p:nvPr/>
        </p:nvSpPr>
        <p:spPr>
          <a:xfrm>
            <a:off x="109392" y="1317110"/>
            <a:ext cx="433561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2600" b="0" i="0" u="none" strike="noStrike" kern="1200" cap="none" spc="0" normalizeH="0" baseline="0" noProof="0" dirty="0">
                <a:ln>
                  <a:noFill/>
                </a:ln>
                <a:solidFill>
                  <a:prstClr val="black"/>
                </a:solidFill>
                <a:effectLst/>
                <a:uLnTx/>
                <a:uFillTx/>
                <a:latin typeface="Aptos" panose="02110004020202020204"/>
                <a:ea typeface="+mn-ea"/>
                <a:cs typeface="+mn-cs"/>
              </a:rPr>
              <a:t>Let me precise the last point:</a:t>
            </a:r>
          </a:p>
        </p:txBody>
      </p:sp>
    </p:spTree>
    <p:extLst>
      <p:ext uri="{BB962C8B-B14F-4D97-AF65-F5344CB8AC3E}">
        <p14:creationId xmlns:p14="http://schemas.microsoft.com/office/powerpoint/2010/main" val="3647491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4900C-2548-EC43-20A7-E9DD536A0C6F}"/>
              </a:ext>
            </a:extLst>
          </p:cNvPr>
          <p:cNvSpPr>
            <a:spLocks noGrp="1"/>
          </p:cNvSpPr>
          <p:nvPr>
            <p:ph idx="1"/>
          </p:nvPr>
        </p:nvSpPr>
        <p:spPr>
          <a:xfrm>
            <a:off x="261793" y="1809553"/>
            <a:ext cx="6720225" cy="4351338"/>
          </a:xfrm>
        </p:spPr>
        <p:txBody>
          <a:bodyPr>
            <a:noAutofit/>
          </a:bodyPr>
          <a:lstStyle/>
          <a:p>
            <a:r>
              <a:rPr lang="en-GB" sz="2600" dirty="0"/>
              <a:t>If one describes </a:t>
            </a:r>
            <a:r>
              <a:rPr lang="en-GB" sz="2600" dirty="0" err="1"/>
              <a:t>dS</a:t>
            </a:r>
            <a:r>
              <a:rPr lang="en-GB" sz="2600" dirty="0"/>
              <a:t> as a quantum coherent state composite of gravitons, then the self-coupling of gravitons— as well as their coupling to other relativistic particle species, such as those in the Standard Model (SM), which must always be present—leads to quantum scattering and decay of the constituent gravitons of </a:t>
            </a:r>
            <a:r>
              <a:rPr lang="en-GB" sz="2600" dirty="0" err="1"/>
              <a:t>dS</a:t>
            </a:r>
            <a:r>
              <a:rPr lang="en-GB" sz="2600" dirty="0"/>
              <a:t>. </a:t>
            </a:r>
          </a:p>
          <a:p>
            <a:r>
              <a:rPr lang="en-GB" sz="2600" dirty="0"/>
              <a:t>In this case, </a:t>
            </a:r>
            <a:r>
              <a:rPr lang="en-GB" sz="2600" dirty="0">
                <a:solidFill>
                  <a:srgbClr val="FF0000"/>
                </a:solidFill>
              </a:rPr>
              <a:t>the final quantum state cannot be described as a coherent state, and there will no longer be the dispersion relations of the free quanta propagating on a classical </a:t>
            </a:r>
            <a:r>
              <a:rPr lang="en-GB" sz="2600" dirty="0" err="1">
                <a:solidFill>
                  <a:srgbClr val="FF0000"/>
                </a:solidFill>
              </a:rPr>
              <a:t>dS</a:t>
            </a:r>
            <a:r>
              <a:rPr lang="en-GB" sz="2600" dirty="0">
                <a:solidFill>
                  <a:srgbClr val="FF0000"/>
                </a:solidFill>
              </a:rPr>
              <a:t> background. </a:t>
            </a:r>
          </a:p>
          <a:p>
            <a:endParaRPr lang="en-IT" dirty="0"/>
          </a:p>
        </p:txBody>
      </p:sp>
      <p:pic>
        <p:nvPicPr>
          <p:cNvPr id="5" name="Picture 4" descr="A diagram of a graph&#10;&#10;AI-generated content may be incorrect.">
            <a:extLst>
              <a:ext uri="{FF2B5EF4-FFF2-40B4-BE49-F238E27FC236}">
                <a16:creationId xmlns:a16="http://schemas.microsoft.com/office/drawing/2014/main" id="{2A4B3536-D0FB-B0BD-BAF6-C366AAE08CB7}"/>
              </a:ext>
            </a:extLst>
          </p:cNvPr>
          <p:cNvPicPr>
            <a:picLocks noChangeAspect="1"/>
          </p:cNvPicPr>
          <p:nvPr/>
        </p:nvPicPr>
        <p:blipFill>
          <a:blip r:embed="rId2"/>
          <a:stretch>
            <a:fillRect/>
          </a:stretch>
        </p:blipFill>
        <p:spPr>
          <a:xfrm>
            <a:off x="7134419" y="1809553"/>
            <a:ext cx="5057581" cy="1924747"/>
          </a:xfrm>
          <a:prstGeom prst="rect">
            <a:avLst/>
          </a:prstGeom>
        </p:spPr>
      </p:pic>
      <p:sp>
        <p:nvSpPr>
          <p:cNvPr id="6" name="Title 1">
            <a:extLst>
              <a:ext uri="{FF2B5EF4-FFF2-40B4-BE49-F238E27FC236}">
                <a16:creationId xmlns:a16="http://schemas.microsoft.com/office/drawing/2014/main" id="{043AEA2C-5DA0-0ABA-233A-D4C5E734240F}"/>
              </a:ext>
            </a:extLst>
          </p:cNvPr>
          <p:cNvSpPr>
            <a:spLocks noGrp="1"/>
          </p:cNvSpPr>
          <p:nvPr>
            <p:ph type="title"/>
          </p:nvPr>
        </p:nvSpPr>
        <p:spPr>
          <a:xfrm>
            <a:off x="215900" y="-14757"/>
            <a:ext cx="11671300" cy="1325563"/>
          </a:xfrm>
        </p:spPr>
        <p:txBody>
          <a:bodyPr/>
          <a:lstStyle/>
          <a:p>
            <a:r>
              <a:rPr lang="en-GB"/>
              <a:t>If </a:t>
            </a:r>
            <a:r>
              <a:rPr lang="en-GB" err="1"/>
              <a:t>dS</a:t>
            </a:r>
            <a:r>
              <a:rPr lang="en-GB"/>
              <a:t> metric as process of scattering and decay of the gravitons: </a:t>
            </a:r>
            <a:r>
              <a:rPr lang="en-GB">
                <a:solidFill>
                  <a:srgbClr val="000000"/>
                </a:solidFill>
                <a:effectLst/>
                <a:latin typeface="Avenir Book" panose="02000503020000020003" pitchFamily="2" charset="0"/>
              </a:rPr>
              <a:t>Dvali et al. point of view</a:t>
            </a:r>
            <a:endParaRPr lang="en-GB"/>
          </a:p>
        </p:txBody>
      </p:sp>
      <p:sp>
        <p:nvSpPr>
          <p:cNvPr id="8" name="TextBox 7">
            <a:extLst>
              <a:ext uri="{FF2B5EF4-FFF2-40B4-BE49-F238E27FC236}">
                <a16:creationId xmlns:a16="http://schemas.microsoft.com/office/drawing/2014/main" id="{0A8FC812-C714-05C1-98FD-8221BA149533}"/>
              </a:ext>
            </a:extLst>
          </p:cNvPr>
          <p:cNvSpPr txBox="1"/>
          <p:nvPr/>
        </p:nvSpPr>
        <p:spPr>
          <a:xfrm>
            <a:off x="7396211" y="3734300"/>
            <a:ext cx="4533996" cy="1477328"/>
          </a:xfrm>
          <a:prstGeom prst="rect">
            <a:avLst/>
          </a:prstGeom>
          <a:noFill/>
        </p:spPr>
        <p:txBody>
          <a:bodyPr wrap="square">
            <a:spAutoFit/>
          </a:bodyPr>
          <a:lstStyle/>
          <a:p>
            <a:r>
              <a:rPr lang="en-GB" sz="1800">
                <a:effectLst/>
                <a:latin typeface="LMRoman10"/>
              </a:rPr>
              <a:t>Higher order process of particle production, in which the produced particles recoil against all remaining gravitons. In particular, this allows for produced particles of low energies </a:t>
            </a:r>
            <a:r>
              <a:rPr lang="en-GB" sz="1800">
                <a:effectLst/>
                <a:latin typeface="LMMathItalic10"/>
              </a:rPr>
              <a:t>E,         E</a:t>
            </a:r>
            <a:r>
              <a:rPr lang="en-GB" sz="1100">
                <a:effectLst/>
                <a:latin typeface="LMMathSymbols8"/>
              </a:rPr>
              <a:t>′ </a:t>
            </a:r>
            <a:r>
              <a:rPr lang="en-GB" sz="1800">
                <a:effectLst/>
                <a:latin typeface="LMMathSymbols10"/>
              </a:rPr>
              <a:t>≪ </a:t>
            </a:r>
            <a:r>
              <a:rPr lang="en-GB" sz="1800">
                <a:effectLst/>
                <a:latin typeface="LMMathItalic10"/>
              </a:rPr>
              <a:t>m/</a:t>
            </a:r>
            <a:r>
              <a:rPr lang="en-GB" sz="1800">
                <a:effectLst/>
                <a:latin typeface="LMRoman10"/>
              </a:rPr>
              <a:t>2. </a:t>
            </a:r>
            <a:endParaRPr lang="en-GB"/>
          </a:p>
        </p:txBody>
      </p:sp>
      <p:sp>
        <p:nvSpPr>
          <p:cNvPr id="2" name="TextBox 1">
            <a:extLst>
              <a:ext uri="{FF2B5EF4-FFF2-40B4-BE49-F238E27FC236}">
                <a16:creationId xmlns:a16="http://schemas.microsoft.com/office/drawing/2014/main" id="{305AD9DA-41AB-6E5A-AF69-35BE6B31F9FB}"/>
              </a:ext>
            </a:extLst>
          </p:cNvPr>
          <p:cNvSpPr txBox="1"/>
          <p:nvPr/>
        </p:nvSpPr>
        <p:spPr>
          <a:xfrm>
            <a:off x="109392" y="1317110"/>
            <a:ext cx="4335610" cy="492443"/>
          </a:xfrm>
          <a:prstGeom prst="rect">
            <a:avLst/>
          </a:prstGeom>
          <a:noFill/>
        </p:spPr>
        <p:txBody>
          <a:bodyPr wrap="none" rtlCol="0">
            <a:spAutoFit/>
          </a:bodyPr>
          <a:lstStyle/>
          <a:p>
            <a:r>
              <a:rPr lang="en-IT" sz="2600" dirty="0"/>
              <a:t>Let me precise the last point:</a:t>
            </a:r>
          </a:p>
        </p:txBody>
      </p:sp>
    </p:spTree>
    <p:extLst>
      <p:ext uri="{BB962C8B-B14F-4D97-AF65-F5344CB8AC3E}">
        <p14:creationId xmlns:p14="http://schemas.microsoft.com/office/powerpoint/2010/main" val="36212497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89927-D4C7-31DA-2C6B-1F494FF7BDD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3528896-7811-0DD0-62BF-E1F536ECF5F3}"/>
              </a:ext>
            </a:extLst>
          </p:cNvPr>
          <p:cNvSpPr txBox="1">
            <a:spLocks/>
          </p:cNvSpPr>
          <p:nvPr/>
        </p:nvSpPr>
        <p:spPr>
          <a:xfrm>
            <a:off x="1210516" y="30279"/>
            <a:ext cx="9849751" cy="8926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4600" b="0" i="0" u="none" strike="noStrike" kern="1200" cap="none" spc="0" normalizeH="0" baseline="0" noProof="0" dirty="0">
                <a:ln>
                  <a:noFill/>
                </a:ln>
                <a:solidFill>
                  <a:schemeClr val="tx1"/>
                </a:solidFill>
                <a:effectLst/>
                <a:uLnTx/>
                <a:uFillTx/>
                <a:latin typeface="+mj-lt"/>
                <a:ea typeface="+mj-ea"/>
                <a:cs typeface="+mj-cs"/>
              </a:rPr>
              <a:t>Instability of </a:t>
            </a:r>
            <a:r>
              <a:rPr kumimoji="0" lang="en-US" sz="4600" b="0" i="0" u="none" strike="noStrike" kern="1200" cap="none" spc="0" normalizeH="0" baseline="0" noProof="0" dirty="0" err="1">
                <a:ln>
                  <a:noFill/>
                </a:ln>
                <a:solidFill>
                  <a:schemeClr val="tx1"/>
                </a:solidFill>
                <a:effectLst/>
                <a:uLnTx/>
                <a:uFillTx/>
                <a:latin typeface="+mj-lt"/>
                <a:ea typeface="+mj-ea"/>
                <a:cs typeface="+mj-cs"/>
              </a:rPr>
              <a:t>dS</a:t>
            </a:r>
            <a:r>
              <a:rPr kumimoji="0" lang="en-US" sz="4600" b="0" i="0" u="none" strike="noStrike" kern="1200" cap="none" spc="0" normalizeH="0" baseline="0" noProof="0" dirty="0">
                <a:ln>
                  <a:noFill/>
                </a:ln>
                <a:solidFill>
                  <a:schemeClr val="tx1"/>
                </a:solidFill>
                <a:effectLst/>
                <a:uLnTx/>
                <a:uFillTx/>
                <a:latin typeface="+mj-lt"/>
                <a:ea typeface="+mj-ea"/>
                <a:cs typeface="+mj-cs"/>
              </a:rPr>
              <a:t>? [Mottola point of view]</a:t>
            </a:r>
          </a:p>
        </p:txBody>
      </p:sp>
      <p:sp>
        <p:nvSpPr>
          <p:cNvPr id="3" name="Content Placeholder 2">
            <a:extLst>
              <a:ext uri="{FF2B5EF4-FFF2-40B4-BE49-F238E27FC236}">
                <a16:creationId xmlns:a16="http://schemas.microsoft.com/office/drawing/2014/main" id="{8BB22EED-D1A5-B0B8-C681-EDBA8D7850D9}"/>
              </a:ext>
            </a:extLst>
          </p:cNvPr>
          <p:cNvSpPr>
            <a:spLocks noGrp="1"/>
          </p:cNvSpPr>
          <p:nvPr>
            <p:ph idx="1"/>
          </p:nvPr>
        </p:nvSpPr>
        <p:spPr>
          <a:xfrm>
            <a:off x="965817" y="1528947"/>
            <a:ext cx="10419107" cy="2124597"/>
          </a:xfr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As Antoniadis+ (2007) points out, based </a:t>
            </a:r>
            <a:r>
              <a:rPr kumimoji="0" lang="en-US" sz="2800" b="0" i="0" u="none" strike="noStrike" kern="1200" cap="none" spc="0" normalizeH="0" baseline="0" noProof="0" dirty="0">
                <a:ln>
                  <a:noFill/>
                </a:ln>
                <a:solidFill>
                  <a:srgbClr val="E97132">
                    <a:lumMod val="75000"/>
                  </a:srgbClr>
                </a:solidFill>
                <a:effectLst/>
                <a:uLnTx/>
                <a:uFillTx/>
                <a:latin typeface="Aptos" panose="02110004020202020204"/>
                <a:ea typeface="+mn-ea"/>
                <a:cs typeface="+mn-cs"/>
              </a:rPr>
              <a:t>on particle creation Mottola (1985)</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US" sz="2800" b="0" i="0" u="none" strike="noStrike" kern="1200" cap="none" spc="0" normalizeH="0" baseline="0" noProof="0" dirty="0">
                <a:ln>
                  <a:noFill/>
                </a:ln>
                <a:solidFill>
                  <a:srgbClr val="0070C0"/>
                </a:solidFill>
                <a:effectLst/>
                <a:uLnTx/>
                <a:uFillTx/>
                <a:latin typeface="Aptos" panose="02110004020202020204"/>
                <a:ea typeface="+mn-ea"/>
                <a:cs typeface="+mn-cs"/>
              </a:rPr>
              <a:t>the fluctuation-dissipation theorem Mottola (1986a)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or, equivalently, on </a:t>
            </a:r>
            <a:r>
              <a:rPr kumimoji="0" lang="en-US" sz="2800" b="0" i="0" u="none" strike="noStrike" kern="1200" cap="none" spc="0" normalizeH="0" baseline="0" noProof="0" dirty="0">
                <a:ln>
                  <a:noFill/>
                </a:ln>
                <a:solidFill>
                  <a:srgbClr val="00B050"/>
                </a:solidFill>
                <a:effectLst/>
                <a:uLnTx/>
                <a:uFillTx/>
                <a:latin typeface="Aptos" panose="02110004020202020204"/>
                <a:ea typeface="+mn-ea"/>
                <a:cs typeface="+mn-cs"/>
              </a:rPr>
              <a:t>thermodynamic considerations Mottola (1986b),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dS</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spacetime is unstable and the time scale of this instability can be exponentially large given any initial perturbation. </a:t>
            </a:r>
          </a:p>
          <a:p>
            <a:pPr marL="0" indent="0">
              <a:buNone/>
            </a:pPr>
            <a:endParaRPr lang="en-US" sz="2000" dirty="0"/>
          </a:p>
        </p:txBody>
      </p:sp>
    </p:spTree>
    <p:extLst>
      <p:ext uri="{BB962C8B-B14F-4D97-AF65-F5344CB8AC3E}">
        <p14:creationId xmlns:p14="http://schemas.microsoft.com/office/powerpoint/2010/main" val="2574939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B093FE-8988-647F-07FC-E7254EEFE855}"/>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3" name="Rectangle 22">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A3F646D-A89E-9042-EF11-1845E677105C}"/>
              </a:ext>
            </a:extLst>
          </p:cNvPr>
          <p:cNvSpPr txBox="1">
            <a:spLocks/>
          </p:cNvSpPr>
          <p:nvPr/>
        </p:nvSpPr>
        <p:spPr>
          <a:xfrm>
            <a:off x="1210516" y="30279"/>
            <a:ext cx="9849751" cy="8926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4600" b="0" i="0" u="none" strike="noStrike" kern="1200" cap="none" spc="0" normalizeH="0" baseline="0" noProof="0" dirty="0">
                <a:ln>
                  <a:noFill/>
                </a:ln>
                <a:solidFill>
                  <a:schemeClr val="tx1"/>
                </a:solidFill>
                <a:effectLst/>
                <a:uLnTx/>
                <a:uFillTx/>
                <a:latin typeface="+mj-lt"/>
                <a:ea typeface="+mj-ea"/>
                <a:cs typeface="+mj-cs"/>
              </a:rPr>
              <a:t>Instability of </a:t>
            </a:r>
            <a:r>
              <a:rPr kumimoji="0" lang="en-US" sz="4600" b="0" i="0" u="none" strike="noStrike" kern="1200" cap="none" spc="0" normalizeH="0" baseline="0" noProof="0" dirty="0" err="1">
                <a:ln>
                  <a:noFill/>
                </a:ln>
                <a:solidFill>
                  <a:schemeClr val="tx1"/>
                </a:solidFill>
                <a:effectLst/>
                <a:uLnTx/>
                <a:uFillTx/>
                <a:latin typeface="+mj-lt"/>
                <a:ea typeface="+mj-ea"/>
                <a:cs typeface="+mj-cs"/>
              </a:rPr>
              <a:t>dS</a:t>
            </a:r>
            <a:r>
              <a:rPr kumimoji="0" lang="en-US" sz="4600" b="0" i="0" u="none" strike="noStrike" kern="1200" cap="none" spc="0" normalizeH="0" baseline="0" noProof="0" dirty="0">
                <a:ln>
                  <a:noFill/>
                </a:ln>
                <a:solidFill>
                  <a:schemeClr val="tx1"/>
                </a:solidFill>
                <a:effectLst/>
                <a:uLnTx/>
                <a:uFillTx/>
                <a:latin typeface="+mj-lt"/>
                <a:ea typeface="+mj-ea"/>
                <a:cs typeface="+mj-cs"/>
              </a:rPr>
              <a:t>? [Mottola point of view]</a:t>
            </a:r>
          </a:p>
        </p:txBody>
      </p:sp>
      <p:sp>
        <p:nvSpPr>
          <p:cNvPr id="3" name="Content Placeholder 2">
            <a:extLst>
              <a:ext uri="{FF2B5EF4-FFF2-40B4-BE49-F238E27FC236}">
                <a16:creationId xmlns:a16="http://schemas.microsoft.com/office/drawing/2014/main" id="{4CCE2AB8-DA8D-E155-C064-93EFCA0995FC}"/>
              </a:ext>
            </a:extLst>
          </p:cNvPr>
          <p:cNvSpPr>
            <a:spLocks noGrp="1"/>
          </p:cNvSpPr>
          <p:nvPr>
            <p:ph idx="1"/>
          </p:nvPr>
        </p:nvSpPr>
        <p:spPr>
          <a:xfrm>
            <a:off x="965817" y="1528947"/>
            <a:ext cx="10419107" cy="2124597"/>
          </a:xfr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As Antoniadis+ (2007) points out, based </a:t>
            </a:r>
            <a:r>
              <a:rPr kumimoji="0" lang="en-US" sz="2800" b="0" i="0" u="none" strike="noStrike" kern="1200" cap="none" spc="0" normalizeH="0" baseline="0" noProof="0" dirty="0">
                <a:ln>
                  <a:noFill/>
                </a:ln>
                <a:solidFill>
                  <a:srgbClr val="E97132">
                    <a:lumMod val="75000"/>
                  </a:srgbClr>
                </a:solidFill>
                <a:effectLst/>
                <a:uLnTx/>
                <a:uFillTx/>
                <a:latin typeface="Aptos" panose="02110004020202020204"/>
                <a:ea typeface="+mn-ea"/>
                <a:cs typeface="+mn-cs"/>
              </a:rPr>
              <a:t>on particle creation Mottola (1985)</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US" sz="2800" b="0" i="0" u="none" strike="noStrike" kern="1200" cap="none" spc="0" normalizeH="0" baseline="0" noProof="0" dirty="0">
                <a:ln>
                  <a:noFill/>
                </a:ln>
                <a:solidFill>
                  <a:srgbClr val="0070C0"/>
                </a:solidFill>
                <a:effectLst/>
                <a:uLnTx/>
                <a:uFillTx/>
                <a:latin typeface="Aptos" panose="02110004020202020204"/>
                <a:ea typeface="+mn-ea"/>
                <a:cs typeface="+mn-cs"/>
              </a:rPr>
              <a:t>the fluctuation-dissipation theorem Mottola (1986a)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or, equivalently, on </a:t>
            </a:r>
            <a:r>
              <a:rPr kumimoji="0" lang="en-US" sz="2800" b="0" i="0" u="none" strike="noStrike" kern="1200" cap="none" spc="0" normalizeH="0" baseline="0" noProof="0" dirty="0">
                <a:ln>
                  <a:noFill/>
                </a:ln>
                <a:solidFill>
                  <a:srgbClr val="00B050"/>
                </a:solidFill>
                <a:effectLst/>
                <a:uLnTx/>
                <a:uFillTx/>
                <a:latin typeface="Aptos" panose="02110004020202020204"/>
                <a:ea typeface="+mn-ea"/>
                <a:cs typeface="+mn-cs"/>
              </a:rPr>
              <a:t>thermodynamic considerations Mottola (1986b),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dS</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spacetime is unstable and the time scale of this instability can be exponentially large given any initial perturbation. </a:t>
            </a:r>
          </a:p>
          <a:p>
            <a:pPr marL="0" indent="0">
              <a:buNone/>
            </a:pPr>
            <a:endParaRPr lang="en-US" sz="2000" dirty="0"/>
          </a:p>
        </p:txBody>
      </p:sp>
      <p:sp>
        <p:nvSpPr>
          <p:cNvPr id="4" name="TextBox 3">
            <a:extLst>
              <a:ext uri="{FF2B5EF4-FFF2-40B4-BE49-F238E27FC236}">
                <a16:creationId xmlns:a16="http://schemas.microsoft.com/office/drawing/2014/main" id="{DFF77E0C-6D9B-CA5F-7C3E-5F434F52F987}"/>
              </a:ext>
            </a:extLst>
          </p:cNvPr>
          <p:cNvSpPr txBox="1"/>
          <p:nvPr/>
        </p:nvSpPr>
        <p:spPr>
          <a:xfrm>
            <a:off x="853120" y="4019056"/>
            <a:ext cx="10759352" cy="1938992"/>
          </a:xfrm>
          <a:prstGeom prst="rect">
            <a:avLst/>
          </a:prstGeom>
          <a:noFill/>
        </p:spPr>
        <p:txBody>
          <a:bodyPr wrap="square">
            <a:spAutoFit/>
          </a:bodyPr>
          <a:lstStyle/>
          <a:p>
            <a:pPr marL="0"/>
            <a:r>
              <a:rPr lang="en-US" sz="2400" dirty="0">
                <a:latin typeface="Avenir Book" panose="02000503020000020003" pitchFamily="2" charset="0"/>
              </a:rPr>
              <a:t>This occurs because the </a:t>
            </a:r>
            <a:r>
              <a:rPr lang="en-US" sz="2400" dirty="0">
                <a:solidFill>
                  <a:srgbClr val="FF0000"/>
                </a:solidFill>
                <a:latin typeface="Avenir Book" panose="02000503020000020003" pitchFamily="2" charset="0"/>
              </a:rPr>
              <a:t>geometry of the gravitational field is coupled to the energy-momentum stress tensor </a:t>
            </a:r>
            <a:r>
              <a:rPr lang="en-US" sz="2400" dirty="0">
                <a:latin typeface="Avenir Book" panose="02000503020000020003" pitchFamily="2" charset="0"/>
              </a:rPr>
              <a:t>and this quantity, in turn, </a:t>
            </a:r>
            <a:r>
              <a:rPr lang="en-US" sz="2400" dirty="0">
                <a:solidFill>
                  <a:srgbClr val="FF0000"/>
                </a:solidFill>
                <a:latin typeface="Avenir Book" panose="02000503020000020003" pitchFamily="2" charset="0"/>
              </a:rPr>
              <a:t>governs the dynamics of the gravitational field.</a:t>
            </a:r>
          </a:p>
          <a:p>
            <a:pPr marL="0"/>
            <a:r>
              <a:rPr lang="en-US" sz="2400" dirty="0">
                <a:latin typeface="Avenir Book" panose="02000503020000020003" pitchFamily="2" charset="0"/>
              </a:rPr>
              <a:t>Consequently, the </a:t>
            </a:r>
            <a:r>
              <a:rPr lang="en-US" sz="2400" dirty="0">
                <a:solidFill>
                  <a:srgbClr val="FF0000"/>
                </a:solidFill>
                <a:latin typeface="Avenir Book" panose="02000503020000020003" pitchFamily="2" charset="0"/>
              </a:rPr>
              <a:t>quantum fluctuations </a:t>
            </a:r>
            <a:r>
              <a:rPr lang="en-US" sz="2400" dirty="0">
                <a:latin typeface="Avenir Book" panose="02000503020000020003" pitchFamily="2" charset="0"/>
              </a:rPr>
              <a:t>of the vacuum or, equivalently, the effects of particle creation </a:t>
            </a:r>
            <a:r>
              <a:rPr lang="en-US" sz="2400" dirty="0">
                <a:solidFill>
                  <a:srgbClr val="FF0000"/>
                </a:solidFill>
                <a:latin typeface="Avenir Book" panose="02000503020000020003" pitchFamily="2" charset="0"/>
              </a:rPr>
              <a:t>are linked to a background gravitational field</a:t>
            </a:r>
            <a:r>
              <a:rPr lang="en-US" sz="2400" dirty="0">
                <a:latin typeface="Avenir Book" panose="02000503020000020003" pitchFamily="2" charset="0"/>
              </a:rPr>
              <a:t>. </a:t>
            </a:r>
          </a:p>
        </p:txBody>
      </p:sp>
    </p:spTree>
    <p:extLst>
      <p:ext uri="{BB962C8B-B14F-4D97-AF65-F5344CB8AC3E}">
        <p14:creationId xmlns:p14="http://schemas.microsoft.com/office/powerpoint/2010/main" val="545546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1F838-9DDA-354E-99C5-0592ED363ED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128F141-5D8B-FD87-7269-471EF09FB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B8A1CFB5-1797-CC12-A482-55825F3D2AC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ptos Display" panose="02110004020202020204"/>
                <a:ea typeface="+mj-ea"/>
                <a:cs typeface="+mj-cs"/>
              </a:rPr>
              <a:t>Instability of </a:t>
            </a:r>
            <a:r>
              <a:rPr kumimoji="0" lang="en-US" sz="4200" b="0" i="0" u="none" strike="noStrike" kern="1200" cap="none" spc="0" normalizeH="0" baseline="0" noProof="0" dirty="0" err="1">
                <a:ln>
                  <a:noFill/>
                </a:ln>
                <a:solidFill>
                  <a:prstClr val="black"/>
                </a:solidFill>
                <a:effectLst/>
                <a:uLnTx/>
                <a:uFillTx/>
                <a:latin typeface="Aptos Display" panose="02110004020202020204"/>
                <a:ea typeface="+mj-ea"/>
                <a:cs typeface="+mj-cs"/>
              </a:rPr>
              <a:t>dS</a:t>
            </a:r>
            <a:r>
              <a:rPr kumimoji="0" lang="en-US" sz="4200" b="0" i="0" u="none" strike="noStrike" kern="1200" cap="none" spc="0" normalizeH="0" baseline="0" noProof="0" dirty="0">
                <a:ln>
                  <a:noFill/>
                </a:ln>
                <a:solidFill>
                  <a:prstClr val="black"/>
                </a:solidFill>
                <a:effectLst/>
                <a:uLnTx/>
                <a:uFillTx/>
                <a:latin typeface="Aptos Display" panose="02110004020202020204"/>
                <a:ea typeface="+mj-ea"/>
                <a:cs typeface="+mj-cs"/>
              </a:rPr>
              <a:t>: singular behavior for low frequencies [Mottola point of view] </a:t>
            </a:r>
          </a:p>
        </p:txBody>
      </p:sp>
      <p:sp>
        <p:nvSpPr>
          <p:cNvPr id="30" name="sketch line">
            <a:extLst>
              <a:ext uri="{FF2B5EF4-FFF2-40B4-BE49-F238E27FC236}">
                <a16:creationId xmlns:a16="http://schemas.microsoft.com/office/drawing/2014/main" id="{2DAE348C-6C63-9620-2817-B8BB027AE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987544FD-9E67-88DC-6B25-34C0A2CAE6DA}"/>
              </a:ext>
            </a:extLst>
          </p:cNvPr>
          <p:cNvSpPr>
            <a:spLocks noGrp="1"/>
          </p:cNvSpPr>
          <p:nvPr>
            <p:ph idx="1"/>
          </p:nvPr>
        </p:nvSpPr>
        <p:spPr>
          <a:xfrm>
            <a:off x="838200" y="1929384"/>
            <a:ext cx="10515600" cy="1780504"/>
          </a:xfrm>
        </p:spPr>
        <p:txBody>
          <a:bodyPr vert="horz" lIns="91440" tIns="45720" rIns="91440" bIns="45720" rtlCol="0">
            <a:noAutofit/>
          </a:bodyPr>
          <a:lstStyle/>
          <a:p>
            <a:pPr marL="0"/>
            <a:r>
              <a:rPr lang="en-US" dirty="0"/>
              <a:t>By analyzing the </a:t>
            </a:r>
            <a:r>
              <a:rPr lang="en-US" dirty="0">
                <a:solidFill>
                  <a:srgbClr val="FF0000"/>
                </a:solidFill>
              </a:rPr>
              <a:t>polarization function </a:t>
            </a:r>
            <a:r>
              <a:rPr lang="en-US" dirty="0"/>
              <a:t>corresponding to the perturbations in scalar/metric traces of the de Sitter background, </a:t>
            </a:r>
            <a:r>
              <a:rPr lang="en-US" dirty="0">
                <a:solidFill>
                  <a:srgbClr val="FF0000"/>
                </a:solidFill>
              </a:rPr>
              <a:t>the fluctuations of quantum matter possess a spectrum with a singular behavior for low frequencies </a:t>
            </a:r>
            <a:r>
              <a:rPr lang="en-US" dirty="0"/>
              <a:t>Mottola (1985). </a:t>
            </a:r>
          </a:p>
        </p:txBody>
      </p:sp>
      <p:sp>
        <p:nvSpPr>
          <p:cNvPr id="9" name="TextBox 8">
            <a:extLst>
              <a:ext uri="{FF2B5EF4-FFF2-40B4-BE49-F238E27FC236}">
                <a16:creationId xmlns:a16="http://schemas.microsoft.com/office/drawing/2014/main" id="{51B46832-0208-5082-4E41-8D0D1EAA3E31}"/>
              </a:ext>
            </a:extLst>
          </p:cNvPr>
          <p:cNvSpPr txBox="1"/>
          <p:nvPr/>
        </p:nvSpPr>
        <p:spPr>
          <a:xfrm>
            <a:off x="962694" y="3552612"/>
            <a:ext cx="988131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[Note that this describes a system response to perturbations on length scales of the order of the horizon size or larger. ]</a:t>
            </a:r>
          </a:p>
        </p:txBody>
      </p:sp>
    </p:spTree>
    <p:extLst>
      <p:ext uri="{BB962C8B-B14F-4D97-AF65-F5344CB8AC3E}">
        <p14:creationId xmlns:p14="http://schemas.microsoft.com/office/powerpoint/2010/main" val="678015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5F2037-4CFF-A7E1-8710-8024E0BACE54}"/>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9D3C2E-124D-29C1-10F7-6EF34E834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B76377C4-151C-1E59-AE29-1E0F49B9B1C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ptos Display" panose="02110004020202020204"/>
                <a:ea typeface="+mj-ea"/>
                <a:cs typeface="+mj-cs"/>
              </a:rPr>
              <a:t>Instability of </a:t>
            </a:r>
            <a:r>
              <a:rPr kumimoji="0" lang="en-US" sz="4200" b="0" i="0" u="none" strike="noStrike" kern="1200" cap="none" spc="0" normalizeH="0" baseline="0" noProof="0" dirty="0" err="1">
                <a:ln>
                  <a:noFill/>
                </a:ln>
                <a:solidFill>
                  <a:prstClr val="black"/>
                </a:solidFill>
                <a:effectLst/>
                <a:uLnTx/>
                <a:uFillTx/>
                <a:latin typeface="Aptos Display" panose="02110004020202020204"/>
                <a:ea typeface="+mj-ea"/>
                <a:cs typeface="+mj-cs"/>
              </a:rPr>
              <a:t>dS</a:t>
            </a:r>
            <a:r>
              <a:rPr kumimoji="0" lang="en-US" sz="4200" b="0" i="0" u="none" strike="noStrike" kern="1200" cap="none" spc="0" normalizeH="0" baseline="0" noProof="0" dirty="0">
                <a:ln>
                  <a:noFill/>
                </a:ln>
                <a:solidFill>
                  <a:prstClr val="black"/>
                </a:solidFill>
                <a:effectLst/>
                <a:uLnTx/>
                <a:uFillTx/>
                <a:latin typeface="Aptos Display" panose="02110004020202020204"/>
                <a:ea typeface="+mj-ea"/>
                <a:cs typeface="+mj-cs"/>
              </a:rPr>
              <a:t>: singular behavior for low frequencies [Mottola point of view] </a:t>
            </a:r>
          </a:p>
        </p:txBody>
      </p:sp>
      <p:sp>
        <p:nvSpPr>
          <p:cNvPr id="30" name="sketch line">
            <a:extLst>
              <a:ext uri="{FF2B5EF4-FFF2-40B4-BE49-F238E27FC236}">
                <a16:creationId xmlns:a16="http://schemas.microsoft.com/office/drawing/2014/main" id="{6BFF9E86-F4D9-981F-3142-EDC032DC7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A5B1306-2924-6E65-09FD-430CCB30E13D}"/>
              </a:ext>
            </a:extLst>
          </p:cNvPr>
          <p:cNvSpPr>
            <a:spLocks noGrp="1"/>
          </p:cNvSpPr>
          <p:nvPr>
            <p:ph idx="1"/>
          </p:nvPr>
        </p:nvSpPr>
        <p:spPr>
          <a:xfrm>
            <a:off x="838200" y="1929384"/>
            <a:ext cx="10515600" cy="1780504"/>
          </a:xfrm>
        </p:spPr>
        <p:txBody>
          <a:bodyPr vert="horz" lIns="91440" tIns="45720" rIns="91440" bIns="45720" rtlCol="0">
            <a:noAutofit/>
          </a:bodyPr>
          <a:lstStyle/>
          <a:p>
            <a:pPr marL="0"/>
            <a:r>
              <a:rPr lang="en-US" dirty="0"/>
              <a:t>By analyzing the polarization function corresponding to the perturbations in scalar/metric traces of the de Sitter background, the fluctuations of quantum matter possess a spectrum with a singular behavior for low frequencies Mottola (1985). </a:t>
            </a:r>
          </a:p>
        </p:txBody>
      </p:sp>
      <p:sp>
        <p:nvSpPr>
          <p:cNvPr id="4" name="TextBox 3">
            <a:extLst>
              <a:ext uri="{FF2B5EF4-FFF2-40B4-BE49-F238E27FC236}">
                <a16:creationId xmlns:a16="http://schemas.microsoft.com/office/drawing/2014/main" id="{D04C0EB9-6D5C-491E-044B-D6FE287C4D3C}"/>
              </a:ext>
            </a:extLst>
          </p:cNvPr>
          <p:cNvSpPr txBox="1"/>
          <p:nvPr/>
        </p:nvSpPr>
        <p:spPr>
          <a:xfrm>
            <a:off x="727615" y="5290827"/>
            <a:ext cx="10853927" cy="1569660"/>
          </a:xfrm>
          <a:prstGeom prst="rect">
            <a:avLst/>
          </a:prstGeom>
          <a:noFill/>
        </p:spPr>
        <p:txBody>
          <a:bodyPr wrap="square">
            <a:spAutoFit/>
          </a:bodyPr>
          <a:lstStyle/>
          <a:p>
            <a:pPr marL="0"/>
            <a:r>
              <a:rPr lang="en-US" sz="2400" dirty="0">
                <a:latin typeface="Avenir Book" panose="02000503020000020003" pitchFamily="2" charset="0"/>
              </a:rPr>
              <a:t>Then, due to </a:t>
            </a:r>
            <a:r>
              <a:rPr lang="en-US" sz="2400" dirty="0">
                <a:solidFill>
                  <a:srgbClr val="FF0000"/>
                </a:solidFill>
                <a:latin typeface="Avenir Book" panose="02000503020000020003" pitchFamily="2" charset="0"/>
              </a:rPr>
              <a:t>this infrared phenomena a classically stable </a:t>
            </a:r>
            <a:r>
              <a:rPr lang="en-US" sz="2400" dirty="0" err="1">
                <a:solidFill>
                  <a:srgbClr val="FF0000"/>
                </a:solidFill>
                <a:latin typeface="Avenir Book" panose="02000503020000020003" pitchFamily="2" charset="0"/>
              </a:rPr>
              <a:t>dS</a:t>
            </a:r>
            <a:r>
              <a:rPr lang="en-US" sz="2400" dirty="0">
                <a:solidFill>
                  <a:srgbClr val="FF0000"/>
                </a:solidFill>
                <a:latin typeface="Avenir Book" panose="02000503020000020003" pitchFamily="2" charset="0"/>
              </a:rPr>
              <a:t> background becomes unstable due to quantum fluctuations </a:t>
            </a:r>
            <a:r>
              <a:rPr lang="en-US" sz="2400" dirty="0">
                <a:latin typeface="Avenir Book" panose="02000503020000020003" pitchFamily="2" charset="0"/>
              </a:rPr>
              <a:t>and the system will decay towards a final state in which the classical field energy can, on average, be described in matter or radiation field modes.</a:t>
            </a:r>
          </a:p>
        </p:txBody>
      </p:sp>
      <p:sp>
        <p:nvSpPr>
          <p:cNvPr id="7" name="Down Arrow 6">
            <a:extLst>
              <a:ext uri="{FF2B5EF4-FFF2-40B4-BE49-F238E27FC236}">
                <a16:creationId xmlns:a16="http://schemas.microsoft.com/office/drawing/2014/main" id="{D0050418-D613-F4CD-D120-6D384AB619CE}"/>
              </a:ext>
            </a:extLst>
          </p:cNvPr>
          <p:cNvSpPr/>
          <p:nvPr/>
        </p:nvSpPr>
        <p:spPr>
          <a:xfrm>
            <a:off x="5416189" y="4500708"/>
            <a:ext cx="588135" cy="6730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9" name="TextBox 8">
            <a:extLst>
              <a:ext uri="{FF2B5EF4-FFF2-40B4-BE49-F238E27FC236}">
                <a16:creationId xmlns:a16="http://schemas.microsoft.com/office/drawing/2014/main" id="{1C0C4BAB-F565-9AFF-FDDD-7A19C843D67D}"/>
              </a:ext>
            </a:extLst>
          </p:cNvPr>
          <p:cNvSpPr txBox="1"/>
          <p:nvPr/>
        </p:nvSpPr>
        <p:spPr>
          <a:xfrm>
            <a:off x="962694" y="3552612"/>
            <a:ext cx="9881317" cy="830997"/>
          </a:xfrm>
          <a:prstGeom prst="rect">
            <a:avLst/>
          </a:prstGeom>
          <a:noFill/>
        </p:spPr>
        <p:txBody>
          <a:bodyPr wrap="square">
            <a:spAutoFit/>
          </a:bodyPr>
          <a:lstStyle/>
          <a:p>
            <a:pPr marL="0"/>
            <a:r>
              <a:rPr lang="en-US" sz="2400" dirty="0">
                <a:latin typeface="Avenir Book" panose="02000503020000020003" pitchFamily="2" charset="0"/>
              </a:rPr>
              <a:t>[Note that this describes a system response to perturbations on length scales of the order of the horizon size or larger. ]</a:t>
            </a:r>
          </a:p>
        </p:txBody>
      </p:sp>
    </p:spTree>
    <p:extLst>
      <p:ext uri="{BB962C8B-B14F-4D97-AF65-F5344CB8AC3E}">
        <p14:creationId xmlns:p14="http://schemas.microsoft.com/office/powerpoint/2010/main" val="174138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817735-03DE-D26E-66E2-BEB79687EA5A}"/>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6659445-4A53-B4E3-77E3-B5C5CD786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C2BB1F62-6A34-18C0-6A72-9F64B5E896A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Aptos Display" panose="02110004020202020204"/>
                <a:ea typeface="+mj-ea"/>
                <a:cs typeface="+mj-cs"/>
              </a:rPr>
              <a:t>Instability of </a:t>
            </a:r>
            <a:r>
              <a:rPr kumimoji="0" lang="en-US" sz="4200" b="0" i="0" u="none" strike="noStrike" kern="1200" cap="none" spc="0" normalizeH="0" baseline="0" noProof="0" dirty="0" err="1">
                <a:ln>
                  <a:noFill/>
                </a:ln>
                <a:solidFill>
                  <a:prstClr val="black"/>
                </a:solidFill>
                <a:effectLst/>
                <a:uLnTx/>
                <a:uFillTx/>
                <a:latin typeface="Aptos Display" panose="02110004020202020204"/>
                <a:ea typeface="+mj-ea"/>
                <a:cs typeface="+mj-cs"/>
              </a:rPr>
              <a:t>dS</a:t>
            </a:r>
            <a:r>
              <a:rPr kumimoji="0" lang="en-US" sz="4200" b="0" i="0" u="none" strike="noStrike" kern="1200" cap="none" spc="0" normalizeH="0" baseline="0" noProof="0" dirty="0">
                <a:ln>
                  <a:noFill/>
                </a:ln>
                <a:solidFill>
                  <a:prstClr val="black"/>
                </a:solidFill>
                <a:effectLst/>
                <a:uLnTx/>
                <a:uFillTx/>
                <a:latin typeface="Aptos Display" panose="02110004020202020204"/>
                <a:ea typeface="+mj-ea"/>
                <a:cs typeface="+mj-cs"/>
              </a:rPr>
              <a:t>: singular behavior for low frequencies [Mottola point of view] </a:t>
            </a:r>
          </a:p>
        </p:txBody>
      </p:sp>
      <p:sp>
        <p:nvSpPr>
          <p:cNvPr id="30" name="sketch line">
            <a:extLst>
              <a:ext uri="{FF2B5EF4-FFF2-40B4-BE49-F238E27FC236}">
                <a16:creationId xmlns:a16="http://schemas.microsoft.com/office/drawing/2014/main" id="{F990C6BA-B86B-92AB-8E44-913E826A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40A35D8-3D8E-A4B6-CDE3-CD0DF7CB3393}"/>
              </a:ext>
            </a:extLst>
          </p:cNvPr>
          <p:cNvSpPr>
            <a:spLocks noGrp="1"/>
          </p:cNvSpPr>
          <p:nvPr>
            <p:ph idx="1"/>
          </p:nvPr>
        </p:nvSpPr>
        <p:spPr>
          <a:xfrm>
            <a:off x="838200" y="1929384"/>
            <a:ext cx="10515600" cy="1780504"/>
          </a:xfrm>
        </p:spPr>
        <p:txBody>
          <a:bodyPr vert="horz" lIns="91440" tIns="45720" rIns="91440" bIns="45720" rtlCol="0">
            <a:noAutofit/>
          </a:bodyPr>
          <a:lstStyle/>
          <a:p>
            <a:pPr marL="0"/>
            <a:r>
              <a:rPr lang="en-US" dirty="0"/>
              <a:t>By analyzing the polarization function corresponding to the perturbations in scalar/metric traces of the de Sitter background, the fluctuations of quantum matter possess a spectrum with a singular behavior for low frequencies Mottola (1985). </a:t>
            </a:r>
          </a:p>
        </p:txBody>
      </p:sp>
      <p:sp>
        <p:nvSpPr>
          <p:cNvPr id="4" name="TextBox 3">
            <a:extLst>
              <a:ext uri="{FF2B5EF4-FFF2-40B4-BE49-F238E27FC236}">
                <a16:creationId xmlns:a16="http://schemas.microsoft.com/office/drawing/2014/main" id="{93190117-C3F8-43A1-C2BA-962803A718FB}"/>
              </a:ext>
            </a:extLst>
          </p:cNvPr>
          <p:cNvSpPr txBox="1"/>
          <p:nvPr/>
        </p:nvSpPr>
        <p:spPr>
          <a:xfrm>
            <a:off x="727615" y="5290827"/>
            <a:ext cx="1085392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Then, due to </a:t>
            </a:r>
            <a:r>
              <a:rPr kumimoji="0" lang="en-US" sz="2400" b="0" i="0" u="none" strike="noStrike" kern="1200" cap="none" spc="0" normalizeH="0" baseline="0" noProof="0" dirty="0">
                <a:ln>
                  <a:noFill/>
                </a:ln>
                <a:solidFill>
                  <a:srgbClr val="FF0000"/>
                </a:solidFill>
                <a:effectLst/>
                <a:uLnTx/>
                <a:uFillTx/>
                <a:latin typeface="Avenir Book" panose="02000503020000020003" pitchFamily="2" charset="0"/>
                <a:ea typeface="+mn-ea"/>
                <a:cs typeface="+mn-cs"/>
              </a:rPr>
              <a:t>this infrared phenomena a classically stable </a:t>
            </a:r>
            <a:r>
              <a:rPr kumimoji="0" lang="en-US" sz="2400" b="0" i="0" u="none" strike="noStrike" kern="1200" cap="none" spc="0" normalizeH="0" baseline="0" noProof="0" dirty="0" err="1">
                <a:ln>
                  <a:noFill/>
                </a:ln>
                <a:solidFill>
                  <a:srgbClr val="FF0000"/>
                </a:solidFill>
                <a:effectLst/>
                <a:uLnTx/>
                <a:uFillTx/>
                <a:latin typeface="Avenir Book" panose="02000503020000020003" pitchFamily="2" charset="0"/>
                <a:ea typeface="+mn-ea"/>
                <a:cs typeface="+mn-cs"/>
              </a:rPr>
              <a:t>dS</a:t>
            </a:r>
            <a:r>
              <a:rPr kumimoji="0" lang="en-US" sz="2400" b="0" i="0" u="none" strike="noStrike" kern="1200" cap="none" spc="0" normalizeH="0" baseline="0" noProof="0" dirty="0">
                <a:ln>
                  <a:noFill/>
                </a:ln>
                <a:solidFill>
                  <a:srgbClr val="FF0000"/>
                </a:solidFill>
                <a:effectLst/>
                <a:uLnTx/>
                <a:uFillTx/>
                <a:latin typeface="Avenir Book" panose="02000503020000020003" pitchFamily="2" charset="0"/>
                <a:ea typeface="+mn-ea"/>
                <a:cs typeface="+mn-cs"/>
              </a:rPr>
              <a:t> background becomes unstable due to quantum fluctuations </a:t>
            </a:r>
            <a:r>
              <a:rPr kumimoji="0" lang="en-US"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and </a:t>
            </a:r>
            <a:r>
              <a:rPr kumimoji="0" lang="en-US" sz="2400" b="0" i="0" u="none" strike="noStrike" kern="1200" cap="none" spc="0" normalizeH="0" baseline="0" noProof="0" dirty="0">
                <a:ln>
                  <a:noFill/>
                </a:ln>
                <a:solidFill>
                  <a:srgbClr val="FF0000"/>
                </a:solidFill>
                <a:effectLst/>
                <a:uLnTx/>
                <a:uFillTx/>
                <a:latin typeface="Avenir Book" panose="02000503020000020003" pitchFamily="2" charset="0"/>
                <a:ea typeface="+mn-ea"/>
                <a:cs typeface="+mn-cs"/>
              </a:rPr>
              <a:t>the system will decay towards a final state in which the classical field energy can, on average, be described in matter or radiation field modes</a:t>
            </a:r>
            <a:r>
              <a:rPr kumimoji="0" lang="en-US"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a:t>
            </a:r>
          </a:p>
        </p:txBody>
      </p:sp>
      <p:sp>
        <p:nvSpPr>
          <p:cNvPr id="7" name="Down Arrow 6">
            <a:extLst>
              <a:ext uri="{FF2B5EF4-FFF2-40B4-BE49-F238E27FC236}">
                <a16:creationId xmlns:a16="http://schemas.microsoft.com/office/drawing/2014/main" id="{62F7F27A-1966-8210-58C3-34CF158DE8F7}"/>
              </a:ext>
            </a:extLst>
          </p:cNvPr>
          <p:cNvSpPr/>
          <p:nvPr/>
        </p:nvSpPr>
        <p:spPr>
          <a:xfrm>
            <a:off x="5416189" y="4500708"/>
            <a:ext cx="588135" cy="6730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4520CE8F-F6E3-1600-5F49-5A5A914D1431}"/>
              </a:ext>
            </a:extLst>
          </p:cNvPr>
          <p:cNvSpPr txBox="1"/>
          <p:nvPr/>
        </p:nvSpPr>
        <p:spPr>
          <a:xfrm>
            <a:off x="962694" y="3552612"/>
            <a:ext cx="988131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[Note that this describes a system response to perturbations on length scales of the order of the horizon size or larger. ]</a:t>
            </a:r>
          </a:p>
        </p:txBody>
      </p:sp>
    </p:spTree>
    <p:extLst>
      <p:ext uri="{BB962C8B-B14F-4D97-AF65-F5344CB8AC3E}">
        <p14:creationId xmlns:p14="http://schemas.microsoft.com/office/powerpoint/2010/main" val="4132638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114725E-A4DF-C98D-C377-05F75F2B2F02}"/>
              </a:ext>
            </a:extLst>
          </p:cNvPr>
          <p:cNvSpPr/>
          <p:nvPr/>
        </p:nvSpPr>
        <p:spPr>
          <a:xfrm>
            <a:off x="4559300" y="-431800"/>
            <a:ext cx="7848600" cy="7645400"/>
          </a:xfrm>
          <a:prstGeom prst="ellipse">
            <a:avLst/>
          </a:prstGeom>
          <a:solidFill>
            <a:srgbClr val="FF0000">
              <a:alpha val="25098"/>
            </a:srgbClr>
          </a:solid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accent5">
                  <a:lumMod val="60000"/>
                  <a:lumOff val="40000"/>
                </a:schemeClr>
              </a:solidFill>
            </a:endParaRPr>
          </a:p>
        </p:txBody>
      </p:sp>
      <p:sp>
        <p:nvSpPr>
          <p:cNvPr id="2" name="Title 1">
            <a:extLst>
              <a:ext uri="{FF2B5EF4-FFF2-40B4-BE49-F238E27FC236}">
                <a16:creationId xmlns:a16="http://schemas.microsoft.com/office/drawing/2014/main" id="{6D5D16F1-BDBC-C56C-4898-9C8D238B38CE}"/>
              </a:ext>
            </a:extLst>
          </p:cNvPr>
          <p:cNvSpPr>
            <a:spLocks noGrp="1"/>
          </p:cNvSpPr>
          <p:nvPr>
            <p:ph type="title"/>
          </p:nvPr>
        </p:nvSpPr>
        <p:spPr>
          <a:xfrm>
            <a:off x="716280" y="151765"/>
            <a:ext cx="10515600" cy="1325563"/>
          </a:xfrm>
        </p:spPr>
        <p:txBody>
          <a:bodyPr/>
          <a:lstStyle/>
          <a:p>
            <a:r>
              <a:rPr lang="es-ES"/>
              <a:t>Inflation (general)</a:t>
            </a:r>
            <a:endParaRPr lang="en-US"/>
          </a:p>
        </p:txBody>
      </p:sp>
      <p:sp>
        <p:nvSpPr>
          <p:cNvPr id="3" name="Content Placeholder 2">
            <a:extLst>
              <a:ext uri="{FF2B5EF4-FFF2-40B4-BE49-F238E27FC236}">
                <a16:creationId xmlns:a16="http://schemas.microsoft.com/office/drawing/2014/main" id="{5CB0EB38-27B6-B41B-E8B2-0F4880E177A9}"/>
              </a:ext>
            </a:extLst>
          </p:cNvPr>
          <p:cNvSpPr>
            <a:spLocks noGrp="1"/>
          </p:cNvSpPr>
          <p:nvPr>
            <p:ph idx="1"/>
          </p:nvPr>
        </p:nvSpPr>
        <p:spPr>
          <a:xfrm>
            <a:off x="487680" y="1480184"/>
            <a:ext cx="4191000" cy="4351338"/>
          </a:xfrm>
        </p:spPr>
        <p:txBody>
          <a:bodyPr/>
          <a:lstStyle/>
          <a:p>
            <a:r>
              <a:rPr lang="en-US"/>
              <a:t>Radiation epoch</a:t>
            </a:r>
          </a:p>
        </p:txBody>
      </p:sp>
      <p:sp>
        <p:nvSpPr>
          <p:cNvPr id="7" name="Freeform: Shape 6">
            <a:extLst>
              <a:ext uri="{FF2B5EF4-FFF2-40B4-BE49-F238E27FC236}">
                <a16:creationId xmlns:a16="http://schemas.microsoft.com/office/drawing/2014/main" id="{94545CD3-2B30-5B83-6DD1-97FEF352E6D5}"/>
              </a:ext>
            </a:extLst>
          </p:cNvPr>
          <p:cNvSpPr/>
          <p:nvPr/>
        </p:nvSpPr>
        <p:spPr>
          <a:xfrm>
            <a:off x="4836160" y="3027678"/>
            <a:ext cx="7223751" cy="318451"/>
          </a:xfrm>
          <a:custGeom>
            <a:avLst/>
            <a:gdLst>
              <a:gd name="connsiteX0" fmla="*/ 0 w 1760761"/>
              <a:gd name="connsiteY0" fmla="*/ 314968 h 368289"/>
              <a:gd name="connsiteX1" fmla="*/ 436880 w 1760761"/>
              <a:gd name="connsiteY1" fmla="*/ 314968 h 368289"/>
              <a:gd name="connsiteX2" fmla="*/ 965200 w 1760761"/>
              <a:gd name="connsiteY2" fmla="*/ 8 h 368289"/>
              <a:gd name="connsiteX3" fmla="*/ 1432560 w 1760761"/>
              <a:gd name="connsiteY3" fmla="*/ 325128 h 368289"/>
              <a:gd name="connsiteX4" fmla="*/ 1737360 w 1760761"/>
              <a:gd name="connsiteY4" fmla="*/ 365768 h 368289"/>
              <a:gd name="connsiteX5" fmla="*/ 1717040 w 1760761"/>
              <a:gd name="connsiteY5" fmla="*/ 335288 h 36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0761" h="368289">
                <a:moveTo>
                  <a:pt x="0" y="314968"/>
                </a:moveTo>
                <a:cubicBezTo>
                  <a:pt x="138006" y="341214"/>
                  <a:pt x="276013" y="367461"/>
                  <a:pt x="436880" y="314968"/>
                </a:cubicBezTo>
                <a:cubicBezTo>
                  <a:pt x="597747" y="262475"/>
                  <a:pt x="799253" y="-1685"/>
                  <a:pt x="965200" y="8"/>
                </a:cubicBezTo>
                <a:cubicBezTo>
                  <a:pt x="1131147" y="1701"/>
                  <a:pt x="1303867" y="264168"/>
                  <a:pt x="1432560" y="325128"/>
                </a:cubicBezTo>
                <a:cubicBezTo>
                  <a:pt x="1561253" y="386088"/>
                  <a:pt x="1689947" y="364075"/>
                  <a:pt x="1737360" y="365768"/>
                </a:cubicBezTo>
                <a:cubicBezTo>
                  <a:pt x="1784773" y="367461"/>
                  <a:pt x="1750906" y="351374"/>
                  <a:pt x="1717040" y="335288"/>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0CBB225-C74F-DC1B-AC24-6EC9BDCFF54F}"/>
              </a:ext>
            </a:extLst>
          </p:cNvPr>
          <p:cNvCxnSpPr>
            <a:cxnSpLocks/>
          </p:cNvCxnSpPr>
          <p:nvPr/>
        </p:nvCxnSpPr>
        <p:spPr>
          <a:xfrm>
            <a:off x="8798560" y="3027680"/>
            <a:ext cx="0" cy="318451"/>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BF17157-CBCC-664A-BDD7-F8281EDD4EC7}"/>
              </a:ext>
            </a:extLst>
          </p:cNvPr>
          <p:cNvCxnSpPr>
            <a:cxnSpLocks/>
          </p:cNvCxnSpPr>
          <p:nvPr/>
        </p:nvCxnSpPr>
        <p:spPr>
          <a:xfrm>
            <a:off x="6096000" y="3346132"/>
            <a:ext cx="497840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1B18D0-E254-AE00-4AC8-25CE9FD817ED}"/>
                  </a:ext>
                </a:extLst>
              </p:cNvPr>
              <p:cNvSpPr txBox="1"/>
              <p:nvPr/>
            </p:nvSpPr>
            <p:spPr>
              <a:xfrm>
                <a:off x="5166753" y="284107"/>
                <a:ext cx="703462" cy="4467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𝐻</m:t>
                          </m:r>
                        </m:e>
                        <m:sub>
                          <m:r>
                            <m:rPr>
                              <m:sty m:val="p"/>
                            </m:rPr>
                            <a:rPr lang="el-GR" sz="2800" i="1" smtClean="0">
                              <a:latin typeface="Cambria Math" panose="02040503050406030204" pitchFamily="18" charset="0"/>
                              <a:ea typeface="Cambria Math" panose="02040503050406030204" pitchFamily="18" charset="0"/>
                            </a:rPr>
                            <m:t>Λ</m:t>
                          </m:r>
                        </m:sub>
                        <m:sup>
                          <m:r>
                            <a:rPr lang="es-ES" sz="2800" b="0" i="1" smtClean="0">
                              <a:latin typeface="Cambria Math" panose="02040503050406030204" pitchFamily="18" charset="0"/>
                            </a:rPr>
                            <m:t>−1</m:t>
                          </m:r>
                        </m:sup>
                      </m:sSubSup>
                    </m:oMath>
                  </m:oMathPara>
                </a14:m>
                <a:endParaRPr lang="en-US"/>
              </a:p>
            </p:txBody>
          </p:sp>
        </mc:Choice>
        <mc:Fallback xmlns="">
          <p:sp>
            <p:nvSpPr>
              <p:cNvPr id="10" name="TextBox 9">
                <a:extLst>
                  <a:ext uri="{FF2B5EF4-FFF2-40B4-BE49-F238E27FC236}">
                    <a16:creationId xmlns:a16="http://schemas.microsoft.com/office/drawing/2014/main" id="{061B18D0-E254-AE00-4AC8-25CE9FD817ED}"/>
                  </a:ext>
                </a:extLst>
              </p:cNvPr>
              <p:cNvSpPr txBox="1">
                <a:spLocks noRot="1" noChangeAspect="1" noMove="1" noResize="1" noEditPoints="1" noAdjustHandles="1" noChangeArrowheads="1" noChangeShapeType="1" noTextEdit="1"/>
              </p:cNvSpPr>
              <p:nvPr/>
            </p:nvSpPr>
            <p:spPr>
              <a:xfrm>
                <a:off x="5166753" y="284107"/>
                <a:ext cx="703462" cy="446789"/>
              </a:xfrm>
              <a:prstGeom prst="rect">
                <a:avLst/>
              </a:prstGeom>
              <a:blipFill>
                <a:blip r:embed="rId2"/>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37040A92-38FE-9BC5-F745-32C206F9708A}"/>
              </a:ext>
            </a:extLst>
          </p:cNvPr>
          <p:cNvSpPr/>
          <p:nvPr/>
        </p:nvSpPr>
        <p:spPr>
          <a:xfrm>
            <a:off x="965704" y="3551337"/>
            <a:ext cx="2871817" cy="2500177"/>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AutoShape 11">
            <a:extLst>
              <a:ext uri="{FF2B5EF4-FFF2-40B4-BE49-F238E27FC236}">
                <a16:creationId xmlns:a16="http://schemas.microsoft.com/office/drawing/2014/main" id="{97213532-6E54-77F3-5440-BBE246447268}"/>
              </a:ext>
            </a:extLst>
          </p:cNvPr>
          <p:cNvCxnSpPr>
            <a:cxnSpLocks noChangeShapeType="1"/>
          </p:cNvCxnSpPr>
          <p:nvPr/>
        </p:nvCxnSpPr>
        <p:spPr bwMode="auto">
          <a:xfrm flipV="1">
            <a:off x="965703" y="3551337"/>
            <a:ext cx="2871817" cy="1737432"/>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12" name="Group 11">
            <a:extLst>
              <a:ext uri="{FF2B5EF4-FFF2-40B4-BE49-F238E27FC236}">
                <a16:creationId xmlns:a16="http://schemas.microsoft.com/office/drawing/2014/main" id="{C2D7B72F-7D9F-B0B0-4EF1-729D774EF549}"/>
              </a:ext>
            </a:extLst>
          </p:cNvPr>
          <p:cNvGrpSpPr/>
          <p:nvPr/>
        </p:nvGrpSpPr>
        <p:grpSpPr>
          <a:xfrm>
            <a:off x="370374" y="3004025"/>
            <a:ext cx="4477585" cy="3536615"/>
            <a:chOff x="370374" y="3004025"/>
            <a:chExt cx="4477585" cy="3536615"/>
          </a:xfrm>
        </p:grpSpPr>
        <p:pic>
          <p:nvPicPr>
            <p:cNvPr id="13" name="Picture 2">
              <a:extLst>
                <a:ext uri="{FF2B5EF4-FFF2-40B4-BE49-F238E27FC236}">
                  <a16:creationId xmlns:a16="http://schemas.microsoft.com/office/drawing/2014/main" id="{51475662-7AAF-F9CE-0357-99E5F3FBE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47" t="41"/>
            <a:stretch>
              <a:fillRect/>
            </a:stretch>
          </p:blipFill>
          <p:spPr bwMode="auto">
            <a:xfrm>
              <a:off x="554768" y="4556864"/>
              <a:ext cx="342448" cy="2763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3">
              <a:extLst>
                <a:ext uri="{FF2B5EF4-FFF2-40B4-BE49-F238E27FC236}">
                  <a16:creationId xmlns:a16="http://schemas.microsoft.com/office/drawing/2014/main" id="{3EBD85C0-6C14-1F5B-0C2C-3EC1FA5F0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7" b="84784"/>
            <a:stretch>
              <a:fillRect/>
            </a:stretch>
          </p:blipFill>
          <p:spPr bwMode="auto">
            <a:xfrm>
              <a:off x="4503755" y="6089700"/>
              <a:ext cx="344204" cy="278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5" name="AutoShape 4">
              <a:extLst>
                <a:ext uri="{FF2B5EF4-FFF2-40B4-BE49-F238E27FC236}">
                  <a16:creationId xmlns:a16="http://schemas.microsoft.com/office/drawing/2014/main" id="{5B8B0B6F-810F-AA87-59B0-3A8C411B06EE}"/>
                </a:ext>
              </a:extLst>
            </p:cNvPr>
            <p:cNvCxnSpPr>
              <a:cxnSpLocks noChangeShapeType="1"/>
            </p:cNvCxnSpPr>
            <p:nvPr/>
          </p:nvCxnSpPr>
          <p:spPr bwMode="auto">
            <a:xfrm>
              <a:off x="953413" y="6038786"/>
              <a:ext cx="3628747" cy="0"/>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 name="Picture 5">
              <a:extLst>
                <a:ext uri="{FF2B5EF4-FFF2-40B4-BE49-F238E27FC236}">
                  <a16:creationId xmlns:a16="http://schemas.microsoft.com/office/drawing/2014/main" id="{9290F64E-9D05-EF3F-F01E-4DE47E4CD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74" y="3004025"/>
              <a:ext cx="537379" cy="3873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7" name="AutoShape 6">
              <a:extLst>
                <a:ext uri="{FF2B5EF4-FFF2-40B4-BE49-F238E27FC236}">
                  <a16:creationId xmlns:a16="http://schemas.microsoft.com/office/drawing/2014/main" id="{BA525D6C-CCF6-BE62-6C97-B60ACD5E84F0}"/>
                </a:ext>
              </a:extLst>
            </p:cNvPr>
            <p:cNvCxnSpPr>
              <a:cxnSpLocks noChangeShapeType="1"/>
            </p:cNvCxnSpPr>
            <p:nvPr/>
          </p:nvCxnSpPr>
          <p:spPr bwMode="auto">
            <a:xfrm flipV="1">
              <a:off x="965706" y="3209495"/>
              <a:ext cx="0" cy="2829292"/>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 name="AutoShape 7">
              <a:extLst>
                <a:ext uri="{FF2B5EF4-FFF2-40B4-BE49-F238E27FC236}">
                  <a16:creationId xmlns:a16="http://schemas.microsoft.com/office/drawing/2014/main" id="{63640923-3F22-DF24-9207-4410A7A56A48}"/>
                </a:ext>
              </a:extLst>
            </p:cNvPr>
            <p:cNvCxnSpPr>
              <a:cxnSpLocks noChangeShapeType="1"/>
            </p:cNvCxnSpPr>
            <p:nvPr/>
          </p:nvCxnSpPr>
          <p:spPr bwMode="auto">
            <a:xfrm flipV="1">
              <a:off x="2797362" y="3551337"/>
              <a:ext cx="0" cy="2596548"/>
            </a:xfrm>
            <a:prstGeom prst="straightConnector1">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9" name="AutoShape 8">
              <a:extLst>
                <a:ext uri="{FF2B5EF4-FFF2-40B4-BE49-F238E27FC236}">
                  <a16:creationId xmlns:a16="http://schemas.microsoft.com/office/drawing/2014/main" id="{5F875380-F235-7616-4C53-AF27D3F66348}"/>
                </a:ext>
              </a:extLst>
            </p:cNvPr>
            <p:cNvCxnSpPr>
              <a:cxnSpLocks noChangeShapeType="1"/>
            </p:cNvCxnSpPr>
            <p:nvPr/>
          </p:nvCxnSpPr>
          <p:spPr bwMode="auto">
            <a:xfrm>
              <a:off x="897217" y="4675053"/>
              <a:ext cx="1922975"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0" name="Text Box 15">
              <a:extLst>
                <a:ext uri="{FF2B5EF4-FFF2-40B4-BE49-F238E27FC236}">
                  <a16:creationId xmlns:a16="http://schemas.microsoft.com/office/drawing/2014/main" id="{80BDBBDD-DFF8-8920-63BA-E90556B12A60}"/>
                </a:ext>
              </a:extLst>
            </p:cNvPr>
            <p:cNvSpPr txBox="1">
              <a:spLocks noChangeArrowheads="1"/>
            </p:cNvSpPr>
            <p:nvPr/>
          </p:nvSpPr>
          <p:spPr bwMode="auto">
            <a:xfrm>
              <a:off x="2820191"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Radiation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7">
              <a:extLst>
                <a:ext uri="{FF2B5EF4-FFF2-40B4-BE49-F238E27FC236}">
                  <a16:creationId xmlns:a16="http://schemas.microsoft.com/office/drawing/2014/main" id="{78F44182-B478-8278-745A-05F3032A09AC}"/>
                </a:ext>
              </a:extLst>
            </p:cNvPr>
            <p:cNvSpPr txBox="1">
              <a:spLocks noChangeArrowheads="1"/>
            </p:cNvSpPr>
            <p:nvPr/>
          </p:nvSpPr>
          <p:spPr bwMode="auto">
            <a:xfrm>
              <a:off x="1525915"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Inflation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2" name="Picture 31">
              <a:extLst>
                <a:ext uri="{FF2B5EF4-FFF2-40B4-BE49-F238E27FC236}">
                  <a16:creationId xmlns:a16="http://schemas.microsoft.com/office/drawing/2014/main" id="{473C1B8C-DA1A-875F-6EAF-CF31C818FC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2" y="5211455"/>
              <a:ext cx="307325" cy="2400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3" name="AutoShape 33">
              <a:extLst>
                <a:ext uri="{FF2B5EF4-FFF2-40B4-BE49-F238E27FC236}">
                  <a16:creationId xmlns:a16="http://schemas.microsoft.com/office/drawing/2014/main" id="{704804C0-5EDA-D8B8-7E70-33E26CE96F22}"/>
                </a:ext>
              </a:extLst>
            </p:cNvPr>
            <p:cNvCxnSpPr>
              <a:cxnSpLocks noChangeShapeType="1"/>
            </p:cNvCxnSpPr>
            <p:nvPr/>
          </p:nvCxnSpPr>
          <p:spPr bwMode="auto">
            <a:xfrm flipV="1">
              <a:off x="907753" y="5273278"/>
              <a:ext cx="57952"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Picture 34">
              <a:extLst>
                <a:ext uri="{FF2B5EF4-FFF2-40B4-BE49-F238E27FC236}">
                  <a16:creationId xmlns:a16="http://schemas.microsoft.com/office/drawing/2014/main" id="{1F8ED3E0-4684-74A7-EF09-B90AA15F9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0206"/>
            <a:stretch>
              <a:fillRect/>
            </a:stretch>
          </p:blipFill>
          <p:spPr bwMode="auto">
            <a:xfrm>
              <a:off x="2504086" y="6156977"/>
              <a:ext cx="598845" cy="21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5" name="AutoShape 43">
              <a:extLst>
                <a:ext uri="{FF2B5EF4-FFF2-40B4-BE49-F238E27FC236}">
                  <a16:creationId xmlns:a16="http://schemas.microsoft.com/office/drawing/2014/main" id="{DDA31A1D-D4D0-539E-2311-31351C9AD6C4}"/>
                </a:ext>
              </a:extLst>
            </p:cNvPr>
            <p:cNvCxnSpPr>
              <a:cxnSpLocks noChangeShapeType="1"/>
            </p:cNvCxnSpPr>
            <p:nvPr/>
          </p:nvCxnSpPr>
          <p:spPr bwMode="auto">
            <a:xfrm flipV="1">
              <a:off x="895460" y="5045989"/>
              <a:ext cx="57953"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6" name="AutoShape 11">
              <a:extLst>
                <a:ext uri="{FF2B5EF4-FFF2-40B4-BE49-F238E27FC236}">
                  <a16:creationId xmlns:a16="http://schemas.microsoft.com/office/drawing/2014/main" id="{137F450C-1E3E-97DB-D09E-F14A9E553759}"/>
                </a:ext>
              </a:extLst>
            </p:cNvPr>
            <p:cNvCxnSpPr>
              <a:cxnSpLocks noChangeShapeType="1"/>
            </p:cNvCxnSpPr>
            <p:nvPr/>
          </p:nvCxnSpPr>
          <p:spPr bwMode="auto">
            <a:xfrm flipV="1">
              <a:off x="965703" y="4675053"/>
              <a:ext cx="1020322" cy="613716"/>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7" name="AutoShape 9">
              <a:extLst>
                <a:ext uri="{FF2B5EF4-FFF2-40B4-BE49-F238E27FC236}">
                  <a16:creationId xmlns:a16="http://schemas.microsoft.com/office/drawing/2014/main" id="{E1B48B9B-4AB3-39EE-9D2B-4D61953D7720}"/>
                </a:ext>
              </a:extLst>
            </p:cNvPr>
            <p:cNvCxnSpPr>
              <a:cxnSpLocks noChangeShapeType="1"/>
            </p:cNvCxnSpPr>
            <p:nvPr/>
          </p:nvCxnSpPr>
          <p:spPr bwMode="auto">
            <a:xfrm flipV="1">
              <a:off x="2811411" y="3597032"/>
              <a:ext cx="797289" cy="1074385"/>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B83E491-51FD-48BF-3099-911563E38BE6}"/>
                  </a:ext>
                </a:extLst>
              </p:cNvPr>
              <p:cNvSpPr txBox="1"/>
              <p:nvPr/>
            </p:nvSpPr>
            <p:spPr>
              <a:xfrm>
                <a:off x="5490017" y="4134224"/>
                <a:ext cx="6217920" cy="1772088"/>
              </a:xfrm>
              <a:prstGeom prst="rect">
                <a:avLst/>
              </a:prstGeom>
              <a:noFill/>
            </p:spPr>
            <p:txBody>
              <a:bodyPr wrap="square">
                <a:spAutoFit/>
              </a:bodyPr>
              <a:lstStyle/>
              <a:p>
                <a:pPr marL="285750" indent="-285750">
                  <a:buFont typeface="Arial" panose="020B0604020202020204" pitchFamily="34" charset="0"/>
                  <a:buChar char="•"/>
                </a:pPr>
                <a:r>
                  <a:rPr lang="en-GB">
                    <a:solidFill>
                      <a:srgbClr val="000000"/>
                    </a:solidFill>
                    <a:effectLst/>
                    <a:latin typeface="Helvetica" pitchFamily="2" charset="0"/>
                  </a:rPr>
                  <a:t>Once inflation is over, the radiation dominated era</a:t>
                </a:r>
              </a:p>
              <a:p>
                <a:pPr marL="285750" indent="-285750">
                  <a:buFont typeface="Arial" panose="020B0604020202020204" pitchFamily="34" charset="0"/>
                  <a:buChar char="•"/>
                </a:pPr>
                <a:r>
                  <a:rPr lang="en-GB">
                    <a:solidFill>
                      <a:srgbClr val="000000"/>
                    </a:solidFill>
                    <a:effectLst/>
                    <a:latin typeface="Helvetica" pitchFamily="2" charset="0"/>
                  </a:rPr>
                  <a:t>starts (decelerating Hubble expansion), during which the curvature scale  </a:t>
                </a:r>
                <a14:m>
                  <m:oMath xmlns:m="http://schemas.openxmlformats.org/officeDocument/2006/math">
                    <m:sSubSup>
                      <m:sSubSupPr>
                        <m:ctrlPr>
                          <a:rPr lang="en-GB" i="1" smtClean="0">
                            <a:solidFill>
                              <a:srgbClr val="000000"/>
                            </a:solidFill>
                            <a:effectLst/>
                            <a:latin typeface="Cambria Math" panose="02040503050406030204" pitchFamily="18" charset="0"/>
                          </a:rPr>
                        </m:ctrlPr>
                      </m:sSubSupPr>
                      <m:e>
                        <m:r>
                          <a:rPr lang="en-US" b="0" i="1" smtClean="0">
                            <a:solidFill>
                              <a:srgbClr val="000000"/>
                            </a:solidFill>
                            <a:effectLst/>
                            <a:latin typeface="Cambria Math" panose="02040503050406030204" pitchFamily="18" charset="0"/>
                          </a:rPr>
                          <m:t>𝐻</m:t>
                        </m:r>
                      </m:e>
                      <m:sub>
                        <m:r>
                          <m:rPr>
                            <m:sty m:val="p"/>
                          </m:rPr>
                          <a:rPr lang="en-US" b="0" i="0" smtClean="0">
                            <a:solidFill>
                              <a:srgbClr val="000000"/>
                            </a:solidFill>
                            <a:effectLst/>
                            <a:latin typeface="Cambria Math" panose="02040503050406030204" pitchFamily="18" charset="0"/>
                          </a:rPr>
                          <m:t>rad</m:t>
                        </m:r>
                      </m:sub>
                      <m:sup>
                        <m:r>
                          <a:rPr lang="en-US" b="0" i="1" smtClean="0">
                            <a:solidFill>
                              <a:srgbClr val="000000"/>
                            </a:solidFill>
                            <a:effectLst/>
                            <a:latin typeface="Cambria Math" panose="02040503050406030204" pitchFamily="18" charset="0"/>
                          </a:rPr>
                          <m:t>−1</m:t>
                        </m:r>
                      </m:sup>
                    </m:sSubSup>
                  </m:oMath>
                </a14:m>
                <a:r>
                  <a:rPr lang="en-GB">
                    <a:solidFill>
                      <a:srgbClr val="000000"/>
                    </a:solidFill>
                    <a:effectLst/>
                    <a:latin typeface="Helvetica" pitchFamily="2" charset="0"/>
                  </a:rPr>
                  <a:t> starts growing at a rate </a:t>
                </a:r>
                <a14:m>
                  <m:oMath xmlns:m="http://schemas.openxmlformats.org/officeDocument/2006/math">
                    <m:r>
                      <a:rPr lang="en-US" b="0" i="1" smtClean="0">
                        <a:solidFill>
                          <a:srgbClr val="000000"/>
                        </a:solidFill>
                        <a:effectLst/>
                        <a:latin typeface="Cambria Math" panose="02040503050406030204" pitchFamily="18" charset="0"/>
                      </a:rPr>
                      <m:t>𝑎</m:t>
                    </m:r>
                    <m:r>
                      <a:rPr lang="en-US" b="0" i="1" smtClean="0">
                        <a:solidFill>
                          <a:srgbClr val="000000"/>
                        </a:solidFill>
                        <a:effectLst/>
                        <a:latin typeface="Cambria Math" panose="02040503050406030204" pitchFamily="18" charset="0"/>
                      </a:rPr>
                      <m:t>/</m:t>
                    </m:r>
                    <m:acc>
                      <m:accPr>
                        <m:chr m:val="̇"/>
                        <m:ctrlPr>
                          <a:rPr lang="en-US" b="0" i="1" smtClean="0">
                            <a:solidFill>
                              <a:srgbClr val="000000"/>
                            </a:solidFill>
                            <a:effectLst/>
                            <a:latin typeface="Cambria Math" panose="02040503050406030204" pitchFamily="18" charset="0"/>
                          </a:rPr>
                        </m:ctrlPr>
                      </m:accPr>
                      <m:e>
                        <m:r>
                          <a:rPr lang="en-US" b="0" i="1" smtClean="0">
                            <a:solidFill>
                              <a:srgbClr val="000000"/>
                            </a:solidFill>
                            <a:effectLst/>
                            <a:latin typeface="Cambria Math" panose="02040503050406030204" pitchFamily="18" charset="0"/>
                          </a:rPr>
                          <m:t>𝑎</m:t>
                        </m:r>
                      </m:e>
                    </m:acc>
                  </m:oMath>
                </a14:m>
                <a:r>
                  <a:rPr lang="en-GB">
                    <a:solidFill>
                      <a:srgbClr val="000000"/>
                    </a:solidFill>
                    <a:effectLst/>
                    <a:latin typeface="Helvetica" pitchFamily="2" charset="0"/>
                  </a:rPr>
                  <a:t>. </a:t>
                </a:r>
              </a:p>
              <a:p>
                <a:pPr marL="285750" indent="-285750">
                  <a:buFont typeface="Arial" panose="020B0604020202020204" pitchFamily="34" charset="0"/>
                  <a:buChar char="•"/>
                </a:pPr>
                <a:r>
                  <a:rPr lang="en-GB">
                    <a:solidFill>
                      <a:srgbClr val="000000"/>
                    </a:solidFill>
                    <a:effectLst/>
                    <a:latin typeface="Helvetica" pitchFamily="2" charset="0"/>
                  </a:rPr>
                  <a:t>At this point, the now large fluctuations re-enter the Hubble horizon as density perturbations of cosmological scale, and as gravitational waves.</a:t>
                </a:r>
              </a:p>
            </p:txBody>
          </p:sp>
        </mc:Choice>
        <mc:Fallback xmlns="">
          <p:sp>
            <p:nvSpPr>
              <p:cNvPr id="30" name="TextBox 29">
                <a:extLst>
                  <a:ext uri="{FF2B5EF4-FFF2-40B4-BE49-F238E27FC236}">
                    <a16:creationId xmlns:a16="http://schemas.microsoft.com/office/drawing/2014/main" id="{BB83E491-51FD-48BF-3099-911563E38BE6}"/>
                  </a:ext>
                </a:extLst>
              </p:cNvPr>
              <p:cNvSpPr txBox="1">
                <a:spLocks noRot="1" noChangeAspect="1" noMove="1" noResize="1" noEditPoints="1" noAdjustHandles="1" noChangeArrowheads="1" noChangeShapeType="1" noTextEdit="1"/>
              </p:cNvSpPr>
              <p:nvPr/>
            </p:nvSpPr>
            <p:spPr>
              <a:xfrm>
                <a:off x="5490017" y="4134224"/>
                <a:ext cx="6217920" cy="1772088"/>
              </a:xfrm>
              <a:prstGeom prst="rect">
                <a:avLst/>
              </a:prstGeom>
              <a:blipFill>
                <a:blip r:embed="rId7"/>
                <a:stretch>
                  <a:fillRect l="-611" t="-1418" r="-1018" b="-4255"/>
                </a:stretch>
              </a:blipFill>
            </p:spPr>
            <p:txBody>
              <a:bodyPr/>
              <a:lstStyle/>
              <a:p>
                <a:r>
                  <a:rPr lang="en-IT">
                    <a:noFill/>
                  </a:rPr>
                  <a:t> </a:t>
                </a:r>
              </a:p>
            </p:txBody>
          </p:sp>
        </mc:Fallback>
      </mc:AlternateContent>
    </p:spTree>
    <p:extLst>
      <p:ext uri="{BB962C8B-B14F-4D97-AF65-F5344CB8AC3E}">
        <p14:creationId xmlns:p14="http://schemas.microsoft.com/office/powerpoint/2010/main" val="407029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E9042-E2B4-1EC1-3D24-6864BC3C870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64EE15-147C-373C-0350-0A4152DF9FE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kern="1200" dirty="0">
                <a:solidFill>
                  <a:schemeClr val="tx1"/>
                </a:solidFill>
                <a:latin typeface="+mj-lt"/>
                <a:ea typeface="+mj-ea"/>
                <a:cs typeface="+mj-cs"/>
              </a:rPr>
              <a:t>Instability of </a:t>
            </a:r>
            <a:r>
              <a:rPr lang="en-US" sz="4200" kern="1200" dirty="0" err="1">
                <a:solidFill>
                  <a:schemeClr val="tx1"/>
                </a:solidFill>
                <a:latin typeface="+mj-lt"/>
                <a:ea typeface="+mj-ea"/>
                <a:cs typeface="+mj-cs"/>
              </a:rPr>
              <a:t>dS</a:t>
            </a:r>
            <a:r>
              <a:rPr lang="en-US" sz="4200" kern="1200" dirty="0">
                <a:solidFill>
                  <a:schemeClr val="tx1"/>
                </a:solidFill>
                <a:latin typeface="+mj-lt"/>
                <a:ea typeface="+mj-ea"/>
                <a:cs typeface="+mj-cs"/>
              </a:rPr>
              <a:t>: singular behavior for low frequencies [Mottola point of view] </a:t>
            </a:r>
          </a:p>
        </p:txBody>
      </p:sp>
      <p:sp>
        <p:nvSpPr>
          <p:cNvPr id="3" name="Content Placeholder 2">
            <a:extLst>
              <a:ext uri="{FF2B5EF4-FFF2-40B4-BE49-F238E27FC236}">
                <a16:creationId xmlns:a16="http://schemas.microsoft.com/office/drawing/2014/main" id="{67D1C18E-FF0D-484A-857D-D368CF8A5923}"/>
              </a:ext>
            </a:extLst>
          </p:cNvPr>
          <p:cNvSpPr>
            <a:spLocks noGrp="1"/>
          </p:cNvSpPr>
          <p:nvPr>
            <p:ph idx="1"/>
          </p:nvPr>
        </p:nvSpPr>
        <p:spPr>
          <a:xfrm>
            <a:off x="838200" y="1929383"/>
            <a:ext cx="10515600" cy="4794145"/>
          </a:xfrm>
        </p:spPr>
        <p:txBody>
          <a:bodyPr vert="horz" lIns="91440" tIns="45720" rIns="91440" bIns="45720" rtlCol="0">
            <a:noAutofit/>
          </a:bodyPr>
          <a:lstStyle/>
          <a:p>
            <a:pPr marL="0"/>
            <a:r>
              <a:rPr lang="en-US" dirty="0"/>
              <a:t>Therefore, </a:t>
            </a:r>
            <a:r>
              <a:rPr lang="en-US" dirty="0">
                <a:solidFill>
                  <a:srgbClr val="FF0000"/>
                </a:solidFill>
              </a:rPr>
              <a:t>quantum infrared effects in </a:t>
            </a:r>
            <a:r>
              <a:rPr lang="en-US" dirty="0" err="1">
                <a:solidFill>
                  <a:srgbClr val="FF0000"/>
                </a:solidFill>
              </a:rPr>
              <a:t>dS</a:t>
            </a:r>
            <a:r>
              <a:rPr lang="en-US" dirty="0">
                <a:solidFill>
                  <a:srgbClr val="FF0000"/>
                </a:solidFill>
              </a:rPr>
              <a:t> space might suggest a dynamic relaxation mechanism</a:t>
            </a:r>
            <a:r>
              <a:rPr lang="en-US" dirty="0"/>
              <a:t>, see Mottola (1986a). </a:t>
            </a:r>
          </a:p>
          <a:p>
            <a:pPr marL="0"/>
            <a:endParaRPr lang="en-US" sz="2200" dirty="0"/>
          </a:p>
        </p:txBody>
      </p:sp>
    </p:spTree>
    <p:extLst>
      <p:ext uri="{BB962C8B-B14F-4D97-AF65-F5344CB8AC3E}">
        <p14:creationId xmlns:p14="http://schemas.microsoft.com/office/powerpoint/2010/main" val="4076313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1A41-975B-FBF0-5863-EDFA75E1480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0D88EC1-EE3C-7EC3-FA85-456A29CE29A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kern="1200" dirty="0">
                <a:solidFill>
                  <a:schemeClr val="tx1"/>
                </a:solidFill>
                <a:latin typeface="+mj-lt"/>
                <a:ea typeface="+mj-ea"/>
                <a:cs typeface="+mj-cs"/>
              </a:rPr>
              <a:t>Instability of </a:t>
            </a:r>
            <a:r>
              <a:rPr lang="en-US" sz="4200" kern="1200" dirty="0" err="1">
                <a:solidFill>
                  <a:schemeClr val="tx1"/>
                </a:solidFill>
                <a:latin typeface="+mj-lt"/>
                <a:ea typeface="+mj-ea"/>
                <a:cs typeface="+mj-cs"/>
              </a:rPr>
              <a:t>dS</a:t>
            </a:r>
            <a:r>
              <a:rPr lang="en-US" sz="4200" kern="1200" dirty="0">
                <a:solidFill>
                  <a:schemeClr val="tx1"/>
                </a:solidFill>
                <a:latin typeface="+mj-lt"/>
                <a:ea typeface="+mj-ea"/>
                <a:cs typeface="+mj-cs"/>
              </a:rPr>
              <a:t>: singular behavior for low frequencies [Mottola point of view] </a:t>
            </a:r>
          </a:p>
        </p:txBody>
      </p:sp>
      <p:sp>
        <p:nvSpPr>
          <p:cNvPr id="3" name="Content Placeholder 2">
            <a:extLst>
              <a:ext uri="{FF2B5EF4-FFF2-40B4-BE49-F238E27FC236}">
                <a16:creationId xmlns:a16="http://schemas.microsoft.com/office/drawing/2014/main" id="{C64CE716-01F3-7782-D4AB-694F66BAB5F1}"/>
              </a:ext>
            </a:extLst>
          </p:cNvPr>
          <p:cNvSpPr>
            <a:spLocks noGrp="1"/>
          </p:cNvSpPr>
          <p:nvPr>
            <p:ph idx="1"/>
          </p:nvPr>
        </p:nvSpPr>
        <p:spPr>
          <a:xfrm>
            <a:off x="838200" y="1929384"/>
            <a:ext cx="10515600" cy="2539586"/>
          </a:xfrm>
        </p:spPr>
        <p:txBody>
          <a:bodyPr vert="horz" lIns="91440" tIns="45720" rIns="91440" bIns="45720" rtlCol="0">
            <a:noAutofit/>
          </a:bodyPr>
          <a:lstStyle/>
          <a:p>
            <a:pPr marL="0"/>
            <a:r>
              <a:rPr lang="en-US" dirty="0"/>
              <a:t>Therefore, quantum infrared effects in </a:t>
            </a:r>
            <a:r>
              <a:rPr lang="en-US" dirty="0" err="1"/>
              <a:t>dS</a:t>
            </a:r>
            <a:r>
              <a:rPr lang="en-US" dirty="0"/>
              <a:t> space might suggest a dynamic relaxation mechanism, see Mottola (1986a). </a:t>
            </a:r>
          </a:p>
          <a:p>
            <a:pPr marL="0"/>
            <a:r>
              <a:rPr lang="en-US" dirty="0"/>
              <a:t>Then, </a:t>
            </a:r>
            <a:r>
              <a:rPr lang="en-US" dirty="0">
                <a:solidFill>
                  <a:srgbClr val="FF0000"/>
                </a:solidFill>
              </a:rPr>
              <a:t>low frequency divergence determines the particle creation rate </a:t>
            </a:r>
            <a:r>
              <a:rPr lang="en-US" dirty="0"/>
              <a:t>in the adiabatic limit of slowly varying backgrounds, and, at the same time, this singular behavior means that </a:t>
            </a:r>
            <a:r>
              <a:rPr lang="en-US" dirty="0">
                <a:solidFill>
                  <a:srgbClr val="FF0000"/>
                </a:solidFill>
              </a:rPr>
              <a:t>the background is unstable to small perturbations</a:t>
            </a:r>
            <a:r>
              <a:rPr lang="en-US" dirty="0"/>
              <a:t>. </a:t>
            </a:r>
          </a:p>
          <a:p>
            <a:pPr marL="0"/>
            <a:endParaRPr lang="en-US" sz="2200" dirty="0"/>
          </a:p>
        </p:txBody>
      </p:sp>
      <p:sp>
        <p:nvSpPr>
          <p:cNvPr id="5" name="TextBox 4">
            <a:extLst>
              <a:ext uri="{FF2B5EF4-FFF2-40B4-BE49-F238E27FC236}">
                <a16:creationId xmlns:a16="http://schemas.microsoft.com/office/drawing/2014/main" id="{FDD69043-0701-35F9-641D-56001617F806}"/>
              </a:ext>
            </a:extLst>
          </p:cNvPr>
          <p:cNvSpPr txBox="1"/>
          <p:nvPr/>
        </p:nvSpPr>
        <p:spPr>
          <a:xfrm>
            <a:off x="838200" y="4919008"/>
            <a:ext cx="10752786" cy="1938992"/>
          </a:xfrm>
          <a:prstGeom prst="rect">
            <a:avLst/>
          </a:prstGeom>
          <a:noFill/>
        </p:spPr>
        <p:txBody>
          <a:bodyPr wrap="square">
            <a:spAutoFit/>
          </a:bodyPr>
          <a:lstStyle/>
          <a:p>
            <a:pPr marL="0"/>
            <a:r>
              <a:rPr lang="en-US" sz="2400" dirty="0">
                <a:latin typeface="Avenir Book" panose="02000503020000020003" pitchFamily="2" charset="0"/>
              </a:rPr>
              <a:t>This, indeed, is the </a:t>
            </a:r>
            <a:r>
              <a:rPr lang="en-US" sz="2400" b="1" dirty="0">
                <a:latin typeface="Avenir Book" panose="02000503020000020003" pitchFamily="2" charset="0"/>
              </a:rPr>
              <a:t>typical signal due to the spontaneous breaking of the time reversal symmetry </a:t>
            </a:r>
            <a:r>
              <a:rPr lang="en-US" sz="2400" dirty="0">
                <a:latin typeface="Avenir Book" panose="02000503020000020003" pitchFamily="2" charset="0"/>
              </a:rPr>
              <a:t>[see </a:t>
            </a:r>
            <a:r>
              <a:rPr lang="en-US" sz="2400" dirty="0">
                <a:effectLst/>
                <a:latin typeface="Avenir Book" panose="02000503020000020003" pitchFamily="2" charset="0"/>
              </a:rPr>
              <a:t>Antoniadis+ (2007)</a:t>
            </a:r>
            <a:r>
              <a:rPr lang="en-US" sz="2400" dirty="0">
                <a:latin typeface="Avenir Book" panose="02000503020000020003" pitchFamily="2" charset="0"/>
              </a:rPr>
              <a:t>].</a:t>
            </a:r>
          </a:p>
          <a:p>
            <a:pPr marL="0"/>
            <a:r>
              <a:rPr lang="en-US" sz="2400" b="1" dirty="0">
                <a:solidFill>
                  <a:srgbClr val="FF0000"/>
                </a:solidFill>
                <a:latin typeface="Avenir Book" panose="02000503020000020003" pitchFamily="2" charset="0"/>
              </a:rPr>
              <a:t>If we are initially in a de Sitter spacetime, the coherent vacuum energy converts into matter/radiation mode on the time scales relevant to cosmology. </a:t>
            </a:r>
          </a:p>
        </p:txBody>
      </p:sp>
    </p:spTree>
    <p:extLst>
      <p:ext uri="{BB962C8B-B14F-4D97-AF65-F5344CB8AC3E}">
        <p14:creationId xmlns:p14="http://schemas.microsoft.com/office/powerpoint/2010/main" val="11253870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8006A4-667F-A36B-842D-23119C2907C4}"/>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DE054F-1237-ABDD-F3D1-504DCA883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1FAB2FA3-35CB-91DB-051B-002BDEC692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A1197AB4-8AA2-4DA8-E6BD-611E7E148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4743A9C8-020C-C3A8-4E73-77064C1B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2F0F0A8C-0330-0898-4466-A874F717D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5" name="Rectangle 24">
            <a:extLst>
              <a:ext uri="{FF2B5EF4-FFF2-40B4-BE49-F238E27FC236}">
                <a16:creationId xmlns:a16="http://schemas.microsoft.com/office/drawing/2014/main" id="{41603ECD-C0D3-FFBA-D58A-D651EFC4C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1D0ACB1-BECA-16FD-C55D-25D3F395DE27}"/>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Instability of </a:t>
            </a:r>
            <a:r>
              <a:rPr lang="en-GB" sz="4800" dirty="0" err="1">
                <a:latin typeface="Arial" panose="020B0604020202020204" pitchFamily="34" charset="0"/>
                <a:cs typeface="Arial" panose="020B0604020202020204" pitchFamily="34" charset="0"/>
              </a:rPr>
              <a:t>dS</a:t>
            </a:r>
            <a:r>
              <a:rPr lang="en-GB" sz="4800" dirty="0">
                <a:latin typeface="Arial" panose="020B0604020202020204" pitchFamily="34" charset="0"/>
                <a:cs typeface="Arial" panose="020B0604020202020204" pitchFamily="34" charset="0"/>
              </a:rPr>
              <a:t>: </a:t>
            </a:r>
            <a:r>
              <a:rPr lang="en-GB" sz="4800" dirty="0"/>
              <a:t>thermodynamic considerations </a:t>
            </a:r>
            <a:r>
              <a:rPr lang="en-US" sz="4800" kern="1200" dirty="0">
                <a:solidFill>
                  <a:schemeClr val="tx1"/>
                </a:solidFill>
                <a:latin typeface="+mj-lt"/>
                <a:ea typeface="+mj-ea"/>
                <a:cs typeface="+mj-cs"/>
              </a:rPr>
              <a:t>[Mottola point of view] </a:t>
            </a:r>
            <a:endParaRPr lang="en-GB" sz="4800" dirty="0"/>
          </a:p>
        </p:txBody>
      </p:sp>
      <p:sp>
        <p:nvSpPr>
          <p:cNvPr id="3" name="Content Placeholder 2">
            <a:extLst>
              <a:ext uri="{FF2B5EF4-FFF2-40B4-BE49-F238E27FC236}">
                <a16:creationId xmlns:a16="http://schemas.microsoft.com/office/drawing/2014/main" id="{ACAD4459-9606-5D2E-FDB6-852E0CBDF5D9}"/>
              </a:ext>
            </a:extLst>
          </p:cNvPr>
          <p:cNvSpPr>
            <a:spLocks noGrp="1"/>
          </p:cNvSpPr>
          <p:nvPr>
            <p:ph idx="1"/>
          </p:nvPr>
        </p:nvSpPr>
        <p:spPr>
          <a:xfrm>
            <a:off x="704474" y="3285428"/>
            <a:ext cx="10790488" cy="854252"/>
          </a:xfrm>
        </p:spPr>
        <p:txBody>
          <a:bodyPr anchor="ctr">
            <a:noAutofit/>
          </a:bodyPr>
          <a:lstStyle/>
          <a:p>
            <a:pPr marL="0" indent="0">
              <a:buNone/>
            </a:pPr>
            <a:endParaRPr lang="en-GB" sz="2000" dirty="0">
              <a:latin typeface="Avenir Book" panose="02000503020000020003" pitchFamily="2" charset="0"/>
            </a:endParaRPr>
          </a:p>
          <a:p>
            <a:r>
              <a:rPr lang="en-GB" dirty="0">
                <a:latin typeface="Avenir Book" panose="02000503020000020003" pitchFamily="2" charset="0"/>
              </a:rPr>
              <a:t>If we use </a:t>
            </a:r>
            <a:r>
              <a:rPr lang="en-GB" dirty="0">
                <a:solidFill>
                  <a:srgbClr val="FF0000"/>
                </a:solidFill>
                <a:latin typeface="Avenir Book" panose="02000503020000020003" pitchFamily="2" charset="0"/>
              </a:rPr>
              <a:t>thermodynamic considerations</a:t>
            </a:r>
            <a:r>
              <a:rPr lang="en-GB" dirty="0">
                <a:latin typeface="Avenir Book" panose="02000503020000020003" pitchFamily="2" charset="0"/>
              </a:rPr>
              <a:t>, see Mottola (1986b), we note that </a:t>
            </a:r>
            <a:r>
              <a:rPr lang="en-GB" dirty="0">
                <a:solidFill>
                  <a:srgbClr val="FF0000"/>
                </a:solidFill>
                <a:latin typeface="Avenir Book" panose="02000503020000020003" pitchFamily="2" charset="0"/>
              </a:rPr>
              <a:t>the existence of such a maximally symmetric state cannot guarantee stability against small fluctuations</a:t>
            </a:r>
            <a:r>
              <a:rPr lang="en-GB" dirty="0">
                <a:latin typeface="Avenir Book" panose="02000503020000020003" pitchFamily="2" charset="0"/>
              </a:rPr>
              <a:t>. </a:t>
            </a:r>
          </a:p>
          <a:p>
            <a:pPr marL="0" indent="0">
              <a:buNone/>
            </a:pPr>
            <a:endParaRPr lang="en-GB" sz="2000" dirty="0">
              <a:latin typeface="Avenir Book" panose="02000503020000020003" pitchFamily="2" charset="0"/>
            </a:endParaRPr>
          </a:p>
          <a:p>
            <a:pPr marL="0" indent="0">
              <a:buNone/>
            </a:pPr>
            <a:endParaRPr lang="en-GB" sz="2000" dirty="0">
              <a:latin typeface="Avenir Book" panose="02000503020000020003" pitchFamily="2" charset="0"/>
            </a:endParaRPr>
          </a:p>
          <a:p>
            <a:endParaRPr lang="en-GB" sz="2000" dirty="0"/>
          </a:p>
        </p:txBody>
      </p:sp>
      <p:cxnSp>
        <p:nvCxnSpPr>
          <p:cNvPr id="27" name="Straight Connector 26">
            <a:extLst>
              <a:ext uri="{FF2B5EF4-FFF2-40B4-BE49-F238E27FC236}">
                <a16:creationId xmlns:a16="http://schemas.microsoft.com/office/drawing/2014/main" id="{2621E68A-4962-1A9D-80AC-BADBFF59E9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3317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200AE1-3673-FAB6-6E57-256FF35137C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DF5DDF-F5AF-1DE8-FF92-CAAF2847EB19}"/>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Instability of </a:t>
            </a:r>
            <a:r>
              <a:rPr lang="en-GB" sz="4800" dirty="0" err="1">
                <a:latin typeface="Arial" panose="020B0604020202020204" pitchFamily="34" charset="0"/>
                <a:cs typeface="Arial" panose="020B0604020202020204" pitchFamily="34" charset="0"/>
              </a:rPr>
              <a:t>dS</a:t>
            </a:r>
            <a:r>
              <a:rPr lang="en-GB" sz="4800" dirty="0">
                <a:latin typeface="Arial" panose="020B0604020202020204" pitchFamily="34" charset="0"/>
                <a:cs typeface="Arial" panose="020B0604020202020204" pitchFamily="34" charset="0"/>
              </a:rPr>
              <a:t>: </a:t>
            </a:r>
            <a:r>
              <a:rPr lang="en-GB" sz="4800" dirty="0"/>
              <a:t>thermodynamic considerations </a:t>
            </a:r>
            <a:r>
              <a:rPr lang="en-US" sz="4800" kern="1200" dirty="0">
                <a:solidFill>
                  <a:schemeClr val="tx1"/>
                </a:solidFill>
                <a:latin typeface="+mj-lt"/>
                <a:ea typeface="+mj-ea"/>
                <a:cs typeface="+mj-cs"/>
              </a:rPr>
              <a:t>[Mottola point of view] </a:t>
            </a:r>
            <a:endParaRPr lang="en-GB" sz="4800" dirty="0"/>
          </a:p>
        </p:txBody>
      </p:sp>
      <p:sp>
        <p:nvSpPr>
          <p:cNvPr id="3" name="Content Placeholder 2">
            <a:extLst>
              <a:ext uri="{FF2B5EF4-FFF2-40B4-BE49-F238E27FC236}">
                <a16:creationId xmlns:a16="http://schemas.microsoft.com/office/drawing/2014/main" id="{C0568CAE-5AA4-9F5F-60B8-2D96CBF8FC3B}"/>
              </a:ext>
            </a:extLst>
          </p:cNvPr>
          <p:cNvSpPr>
            <a:spLocks noGrp="1"/>
          </p:cNvSpPr>
          <p:nvPr>
            <p:ph idx="1"/>
          </p:nvPr>
        </p:nvSpPr>
        <p:spPr>
          <a:xfrm>
            <a:off x="698578" y="2977921"/>
            <a:ext cx="10790488" cy="3124658"/>
          </a:xfrm>
        </p:spPr>
        <p:txBody>
          <a:bodyPr anchor="ctr">
            <a:noAutofit/>
          </a:bodyPr>
          <a:lstStyle/>
          <a:p>
            <a:pPr marL="0" indent="0">
              <a:buNone/>
            </a:pPr>
            <a:endParaRPr lang="en-GB" sz="2000" dirty="0">
              <a:latin typeface="Avenir Book" panose="02000503020000020003" pitchFamily="2" charset="0"/>
            </a:endParaRPr>
          </a:p>
          <a:p>
            <a:r>
              <a:rPr lang="en-GB" dirty="0">
                <a:latin typeface="Avenir Book" panose="02000503020000020003" pitchFamily="2" charset="0"/>
              </a:rPr>
              <a:t>If we use thermodynamic considerations, see Mottola (1986b), we note that the existence of such a maximally symmetric state cannot guarantee stability against small fluctuations. </a:t>
            </a:r>
          </a:p>
          <a:p>
            <a:r>
              <a:rPr lang="en-GB" dirty="0">
                <a:latin typeface="Avenir Book" panose="02000503020000020003" pitchFamily="2" charset="0"/>
              </a:rPr>
              <a:t>Indeed, </a:t>
            </a:r>
            <a:r>
              <a:rPr lang="en-GB" dirty="0">
                <a:solidFill>
                  <a:srgbClr val="FF0000"/>
                </a:solidFill>
                <a:latin typeface="Avenir Book" panose="02000503020000020003" pitchFamily="2" charset="0"/>
              </a:rPr>
              <a:t>considering a small fluctuation in the Hawking temperature of the horizon </a:t>
            </a:r>
            <a:r>
              <a:rPr lang="en-GB" dirty="0">
                <a:latin typeface="Avenir Book" panose="02000503020000020003" pitchFamily="2" charset="0"/>
              </a:rPr>
              <a:t>which (as in the case of the black hole) </a:t>
            </a:r>
            <a:r>
              <a:rPr lang="en-GB" b="1" dirty="0">
                <a:latin typeface="Calibri" panose="020F0502020204030204" pitchFamily="34" charset="0"/>
                <a:cs typeface="Calibri" panose="020F0502020204030204" pitchFamily="34" charset="0"/>
              </a:rPr>
              <a:t>this causes a small net heat exchange between the inner region and the horizon and its surroundings</a:t>
            </a:r>
            <a:r>
              <a:rPr lang="en-GB" dirty="0">
                <a:latin typeface="Avenir Book" panose="02000503020000020003" pitchFamily="2" charset="0"/>
              </a:rPr>
              <a:t>. </a:t>
            </a:r>
          </a:p>
          <a:p>
            <a:pPr marL="0" indent="0">
              <a:buNone/>
            </a:pPr>
            <a:endParaRPr lang="en-GB" sz="2000" dirty="0">
              <a:latin typeface="Avenir Book" panose="02000503020000020003" pitchFamily="2" charset="0"/>
            </a:endParaRPr>
          </a:p>
          <a:p>
            <a:pPr marL="0" indent="0">
              <a:buNone/>
            </a:pPr>
            <a:endParaRPr lang="en-GB" sz="2000" dirty="0">
              <a:latin typeface="Avenir Book" panose="02000503020000020003" pitchFamily="2" charset="0"/>
            </a:endParaRPr>
          </a:p>
          <a:p>
            <a:endParaRPr lang="en-GB" sz="2000" dirty="0"/>
          </a:p>
        </p:txBody>
      </p:sp>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209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70986D-EDAE-A398-6AD6-43AA6531D3F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974AF-3E1E-31F0-ED9E-25B8D2941F39}"/>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Instability of </a:t>
            </a:r>
            <a:r>
              <a:rPr lang="en-GB" sz="4800">
                <a:latin typeface="Arial" panose="020B0604020202020204" pitchFamily="34" charset="0"/>
                <a:cs typeface="Arial" panose="020B0604020202020204" pitchFamily="34" charset="0"/>
              </a:rPr>
              <a:t>dS</a:t>
            </a:r>
            <a:r>
              <a:rPr lang="en-GB" sz="4800" dirty="0">
                <a:latin typeface="Arial" panose="020B0604020202020204" pitchFamily="34" charset="0"/>
                <a:cs typeface="Arial" panose="020B0604020202020204" pitchFamily="34" charset="0"/>
              </a:rPr>
              <a:t>: </a:t>
            </a:r>
            <a:r>
              <a:rPr lang="en-GB" sz="4800" dirty="0"/>
              <a:t>thermodynamic considerations </a:t>
            </a:r>
            <a:r>
              <a:rPr lang="en-US" sz="4800" kern="1200">
                <a:latin typeface="+mj-lt"/>
                <a:ea typeface="+mj-ea"/>
                <a:cs typeface="+mj-cs"/>
              </a:rPr>
              <a:t>[Mottola point of view] </a:t>
            </a:r>
            <a:endParaRPr lang="en-GB" sz="48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12F38C69-85E0-C23F-5F3B-3B9583FD8565}"/>
              </a:ext>
            </a:extLst>
          </p:cNvPr>
          <p:cNvSpPr>
            <a:spLocks noGrp="1"/>
          </p:cNvSpPr>
          <p:nvPr>
            <p:ph idx="1"/>
          </p:nvPr>
        </p:nvSpPr>
        <p:spPr>
          <a:xfrm>
            <a:off x="698578" y="3428682"/>
            <a:ext cx="10790488" cy="3124658"/>
          </a:xfrm>
        </p:spPr>
        <p:txBody>
          <a:bodyPr anchor="ctr">
            <a:noAutofit/>
          </a:bodyPr>
          <a:lstStyle/>
          <a:p>
            <a:pPr marL="0" indent="0">
              <a:buNone/>
            </a:pPr>
            <a:endParaRPr lang="en-GB" sz="2000" dirty="0">
              <a:latin typeface="Avenir Book" panose="02000503020000020003" pitchFamily="2" charset="0"/>
            </a:endParaRPr>
          </a:p>
          <a:p>
            <a:r>
              <a:rPr lang="en-GB" dirty="0">
                <a:latin typeface="Avenir Book" panose="02000503020000020003" pitchFamily="2" charset="0"/>
              </a:rPr>
              <a:t>If we use thermodynamic considerations, see Mottola (1986b), we note that the existence of such a maximally symmetric state cannot guarantee stability against small fluctuations. </a:t>
            </a:r>
          </a:p>
          <a:p>
            <a:r>
              <a:rPr lang="en-GB" dirty="0">
                <a:latin typeface="Avenir Book" panose="02000503020000020003" pitchFamily="2" charset="0"/>
              </a:rPr>
              <a:t>Indeed, </a:t>
            </a:r>
            <a:r>
              <a:rPr lang="en-GB" dirty="0">
                <a:solidFill>
                  <a:srgbClr val="FF0000"/>
                </a:solidFill>
                <a:latin typeface="Avenir Book" panose="02000503020000020003" pitchFamily="2" charset="0"/>
              </a:rPr>
              <a:t>considering a small fluctuation in the Hawking temperature of the horizon </a:t>
            </a:r>
            <a:r>
              <a:rPr lang="en-GB" dirty="0">
                <a:latin typeface="Avenir Book" panose="02000503020000020003" pitchFamily="2" charset="0"/>
              </a:rPr>
              <a:t>which (as in the case of the black hole) </a:t>
            </a:r>
            <a:r>
              <a:rPr lang="en-GB" b="1" dirty="0">
                <a:latin typeface="Calibri" panose="020F0502020204030204" pitchFamily="34" charset="0"/>
                <a:cs typeface="Calibri" panose="020F0502020204030204" pitchFamily="34" charset="0"/>
              </a:rPr>
              <a:t>this causes a small net heat exchange between the inner region and the horizon and its surroundings</a:t>
            </a:r>
            <a:r>
              <a:rPr lang="en-GB" dirty="0">
                <a:latin typeface="Avenir Book" panose="02000503020000020003" pitchFamily="2" charset="0"/>
              </a:rPr>
              <a:t>. </a:t>
            </a:r>
          </a:p>
          <a:p>
            <a:r>
              <a:rPr lang="en-GB" b="1" dirty="0">
                <a:solidFill>
                  <a:srgbClr val="FF0000"/>
                </a:solidFill>
                <a:latin typeface="Avenir Book" panose="02000503020000020003" pitchFamily="2" charset="0"/>
              </a:rPr>
              <a:t>This leads to having a system with negative heat capacity always between the internal region and the horizon</a:t>
            </a:r>
            <a:r>
              <a:rPr lang="en-GB" b="1" dirty="0">
                <a:latin typeface="Avenir Book" panose="02000503020000020003" pitchFamily="2" charset="0"/>
              </a:rPr>
              <a:t>. </a:t>
            </a:r>
          </a:p>
          <a:p>
            <a:pPr marL="0" indent="0">
              <a:buNone/>
            </a:pPr>
            <a:endParaRPr lang="en-GB" sz="2000" dirty="0">
              <a:latin typeface="Avenir Book" panose="02000503020000020003" pitchFamily="2" charset="0"/>
            </a:endParaRPr>
          </a:p>
          <a:p>
            <a:pPr marL="0" indent="0">
              <a:buNone/>
            </a:pPr>
            <a:endParaRPr lang="en-GB" sz="2000" dirty="0">
              <a:latin typeface="Avenir Book" panose="02000503020000020003" pitchFamily="2" charset="0"/>
            </a:endParaRPr>
          </a:p>
          <a:p>
            <a:endParaRPr lang="en-GB" sz="2000" dirty="0"/>
          </a:p>
        </p:txBody>
      </p:sp>
    </p:spTree>
    <p:extLst>
      <p:ext uri="{BB962C8B-B14F-4D97-AF65-F5344CB8AC3E}">
        <p14:creationId xmlns:p14="http://schemas.microsoft.com/office/powerpoint/2010/main" val="2400702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833840-E510-338D-D599-10F6E9E0ADF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CDAF32-07E5-2919-3320-A79562266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CF4ADBA5-CFF8-8269-1CF4-F377E1954E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9715CEB9-95AA-1EC6-0BE2-59434ADC6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CE9042D8-7FEA-D1BE-6FA3-683A36657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6DEB657-A9ED-C327-A0C3-C1B601E96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extLst>
              <a:ext uri="{FF2B5EF4-FFF2-40B4-BE49-F238E27FC236}">
                <a16:creationId xmlns:a16="http://schemas.microsoft.com/office/drawing/2014/main" id="{87A7F1F8-B92E-2281-B19E-C9DAB14C6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14C49E52-D7AA-5C2C-C72D-38BC489A2E19}"/>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Instability of </a:t>
            </a:r>
            <a:r>
              <a:rPr lang="en-GB" sz="4800" dirty="0" err="1">
                <a:latin typeface="Arial" panose="020B0604020202020204" pitchFamily="34" charset="0"/>
                <a:cs typeface="Arial" panose="020B0604020202020204" pitchFamily="34" charset="0"/>
              </a:rPr>
              <a:t>dS</a:t>
            </a:r>
            <a:r>
              <a:rPr lang="en-GB" sz="4800" dirty="0">
                <a:latin typeface="Arial" panose="020B0604020202020204" pitchFamily="34" charset="0"/>
                <a:cs typeface="Arial" panose="020B0604020202020204" pitchFamily="34" charset="0"/>
              </a:rPr>
              <a:t>: </a:t>
            </a:r>
            <a:r>
              <a:rPr lang="en-GB" sz="4800" dirty="0"/>
              <a:t>thermodynamic considerations </a:t>
            </a:r>
            <a:r>
              <a:rPr lang="en-US" sz="4800" kern="1200" dirty="0">
                <a:solidFill>
                  <a:schemeClr val="tx1"/>
                </a:solidFill>
                <a:latin typeface="+mj-lt"/>
                <a:ea typeface="+mj-ea"/>
                <a:cs typeface="+mj-cs"/>
              </a:rPr>
              <a:t>[Mottola point of view] </a:t>
            </a:r>
            <a:endParaRPr lang="en-GB" sz="4800" dirty="0"/>
          </a:p>
        </p:txBody>
      </p:sp>
      <p:sp>
        <p:nvSpPr>
          <p:cNvPr id="3" name="Content Placeholder 2">
            <a:extLst>
              <a:ext uri="{FF2B5EF4-FFF2-40B4-BE49-F238E27FC236}">
                <a16:creationId xmlns:a16="http://schemas.microsoft.com/office/drawing/2014/main" id="{0FD29719-8A04-3419-BA1C-58EA2771D3C5}"/>
              </a:ext>
            </a:extLst>
          </p:cNvPr>
          <p:cNvSpPr>
            <a:spLocks noGrp="1"/>
          </p:cNvSpPr>
          <p:nvPr>
            <p:ph idx="1"/>
          </p:nvPr>
        </p:nvSpPr>
        <p:spPr>
          <a:xfrm>
            <a:off x="640080" y="2959940"/>
            <a:ext cx="10346268" cy="1894114"/>
          </a:xfrm>
        </p:spPr>
        <p:txBody>
          <a:bodyPr anchor="ctr">
            <a:noAutofit/>
          </a:bodyPr>
          <a:lstStyle/>
          <a:p>
            <a:r>
              <a:rPr lang="en-GB" dirty="0">
                <a:solidFill>
                  <a:srgbClr val="FF0000"/>
                </a:solidFill>
                <a:latin typeface="Avenir Book" panose="02000503020000020003" pitchFamily="2" charset="0"/>
              </a:rPr>
              <a:t>This negative heat capacity highlights the impossibility of a stable system in thermodynamic equilibrium </a:t>
            </a:r>
            <a:r>
              <a:rPr lang="en-GB" dirty="0">
                <a:latin typeface="Avenir Book" panose="02000503020000020003" pitchFamily="2" charset="0"/>
              </a:rPr>
              <a:t>and corresponds to an out-of-control process in which any infinitesimal heat exchange between the regions inside and outside the horizon further distances the system from its equilibrium configuration. </a:t>
            </a:r>
          </a:p>
          <a:p>
            <a:pPr marL="0" indent="0">
              <a:buNone/>
            </a:pPr>
            <a:endParaRPr lang="en-GB" sz="2400" dirty="0"/>
          </a:p>
        </p:txBody>
      </p:sp>
      <p:cxnSp>
        <p:nvCxnSpPr>
          <p:cNvPr id="18" name="Straight Connector 17">
            <a:extLst>
              <a:ext uri="{FF2B5EF4-FFF2-40B4-BE49-F238E27FC236}">
                <a16:creationId xmlns:a16="http://schemas.microsoft.com/office/drawing/2014/main" id="{6D02938D-D912-52AD-6290-5A54243D14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1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2A3D6BF-632E-FEE4-127A-41B71CA3E5E6}"/>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Instability of </a:t>
            </a:r>
            <a:r>
              <a:rPr lang="en-GB" sz="4800" dirty="0" err="1">
                <a:latin typeface="Arial" panose="020B0604020202020204" pitchFamily="34" charset="0"/>
                <a:cs typeface="Arial" panose="020B0604020202020204" pitchFamily="34" charset="0"/>
              </a:rPr>
              <a:t>dS</a:t>
            </a:r>
            <a:r>
              <a:rPr lang="en-GB" sz="4800" dirty="0">
                <a:latin typeface="Arial" panose="020B0604020202020204" pitchFamily="34" charset="0"/>
                <a:cs typeface="Arial" panose="020B0604020202020204" pitchFamily="34" charset="0"/>
              </a:rPr>
              <a:t>: </a:t>
            </a:r>
            <a:r>
              <a:rPr lang="en-GB" sz="4800" dirty="0"/>
              <a:t>thermodynamic considerations </a:t>
            </a:r>
            <a:r>
              <a:rPr lang="en-US" sz="4800" kern="1200" dirty="0">
                <a:solidFill>
                  <a:schemeClr val="tx1"/>
                </a:solidFill>
                <a:latin typeface="+mj-lt"/>
                <a:ea typeface="+mj-ea"/>
                <a:cs typeface="+mj-cs"/>
              </a:rPr>
              <a:t>[Mottola point of view] </a:t>
            </a:r>
            <a:endParaRPr lang="en-GB" sz="4800" dirty="0"/>
          </a:p>
        </p:txBody>
      </p:sp>
      <p:sp>
        <p:nvSpPr>
          <p:cNvPr id="3" name="Content Placeholder 2">
            <a:extLst>
              <a:ext uri="{FF2B5EF4-FFF2-40B4-BE49-F238E27FC236}">
                <a16:creationId xmlns:a16="http://schemas.microsoft.com/office/drawing/2014/main" id="{75C71515-B920-E152-6EB9-2F8CBB86A6AA}"/>
              </a:ext>
            </a:extLst>
          </p:cNvPr>
          <p:cNvSpPr>
            <a:spLocks noGrp="1"/>
          </p:cNvSpPr>
          <p:nvPr>
            <p:ph idx="1"/>
          </p:nvPr>
        </p:nvSpPr>
        <p:spPr>
          <a:xfrm>
            <a:off x="640080" y="3178883"/>
            <a:ext cx="10346268" cy="3124658"/>
          </a:xfrm>
        </p:spPr>
        <p:txBody>
          <a:bodyPr anchor="ctr">
            <a:noAutofit/>
          </a:bodyPr>
          <a:lstStyle/>
          <a:p>
            <a:r>
              <a:rPr lang="en-GB" dirty="0">
                <a:latin typeface="Avenir Book" panose="02000503020000020003" pitchFamily="2" charset="0"/>
              </a:rPr>
              <a:t>This negative heat capacity highlights the impossibility of a stable system in thermodynamic equilibrium and corresponds to an out-of-control process in which any infinitesimal heat exchange between the regions inside and outside the horizon further distances the system from its equilibrium configuration. </a:t>
            </a:r>
          </a:p>
          <a:p>
            <a:r>
              <a:rPr lang="en-GB" dirty="0">
                <a:latin typeface="Avenir Book" panose="02000503020000020003" pitchFamily="2" charset="0"/>
              </a:rPr>
              <a:t>The </a:t>
            </a:r>
            <a:r>
              <a:rPr lang="en-GB" dirty="0">
                <a:solidFill>
                  <a:srgbClr val="FF0000"/>
                </a:solidFill>
                <a:latin typeface="Avenir Book" panose="02000503020000020003" pitchFamily="2" charset="0"/>
              </a:rPr>
              <a:t>entire space is unstable to quantum/thermal fluctuations in its Hawking temperature, nucleating a sort of vacuum bubble at an arbitrary point, breaking global </a:t>
            </a:r>
            <a:r>
              <a:rPr lang="en-GB" dirty="0" err="1">
                <a:solidFill>
                  <a:srgbClr val="FF0000"/>
                </a:solidFill>
                <a:latin typeface="Avenir Book" panose="02000503020000020003" pitchFamily="2" charset="0"/>
              </a:rPr>
              <a:t>dS</a:t>
            </a:r>
            <a:r>
              <a:rPr lang="en-GB" dirty="0">
                <a:solidFill>
                  <a:srgbClr val="FF0000"/>
                </a:solidFill>
                <a:latin typeface="Avenir Book" panose="02000503020000020003" pitchFamily="2" charset="0"/>
              </a:rPr>
              <a:t> invariance, see Mottola</a:t>
            </a:r>
            <a:r>
              <a:rPr lang="en-GB" dirty="0">
                <a:latin typeface="Avenir Book" panose="02000503020000020003" pitchFamily="2" charset="0"/>
              </a:rPr>
              <a:t> (1986b).</a:t>
            </a:r>
          </a:p>
          <a:p>
            <a:pPr marL="0" indent="0">
              <a:buNone/>
            </a:pPr>
            <a:endParaRPr lang="en-GB" sz="24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8257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EE73-B1A0-0B37-7D4A-2067EC612076}"/>
              </a:ext>
            </a:extLst>
          </p:cNvPr>
          <p:cNvSpPr>
            <a:spLocks noGrp="1"/>
          </p:cNvSpPr>
          <p:nvPr>
            <p:ph type="title"/>
          </p:nvPr>
        </p:nvSpPr>
        <p:spPr/>
        <p:txBody>
          <a:bodyPr/>
          <a:lstStyle/>
          <a:p>
            <a:r>
              <a:rPr lang="en-GB"/>
              <a:t>E.g., Quantum Fisher Cosmology (QFC)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667E5B-ABE8-74F3-5EF3-25B684D49791}"/>
                  </a:ext>
                </a:extLst>
              </p:cNvPr>
              <p:cNvSpPr>
                <a:spLocks noGrp="1"/>
              </p:cNvSpPr>
              <p:nvPr>
                <p:ph idx="1"/>
              </p:nvPr>
            </p:nvSpPr>
            <p:spPr/>
            <p:txBody>
              <a:bodyPr/>
              <a:lstStyle/>
              <a:p>
                <a:pPr>
                  <a:lnSpc>
                    <a:spcPct val="100000"/>
                  </a:lnSpc>
                </a:pPr>
                <a:r>
                  <a:rPr lang="en-GB">
                    <a:latin typeface="Avenir Book" panose="02000503020000020003" pitchFamily="2" charset="0"/>
                  </a:rPr>
                  <a:t>Along this line of reasoning, an attempt is done in </a:t>
                </a:r>
                <a:r>
                  <a:rPr lang="en-GB">
                    <a:solidFill>
                      <a:srgbClr val="000000"/>
                    </a:solidFill>
                    <a:effectLst/>
                    <a:latin typeface="Avenir Book" panose="02000503020000020003" pitchFamily="2" charset="0"/>
                  </a:rPr>
                  <a:t>Gomez and R. Jimenez (2020, 2021a, 2021b)</a:t>
                </a:r>
                <a:r>
                  <a:rPr lang="en-GB">
                    <a:latin typeface="Avenir Book" panose="02000503020000020003" pitchFamily="2" charset="0"/>
                  </a:rPr>
                  <a:t>, in a framework termed QFC. It has been shown that the tilt of the primordial scalar power spectrum can be predicted to be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𝑠</m:t>
                        </m:r>
                      </m:sub>
                    </m:sSub>
                    <m:r>
                      <a:rPr lang="en-US" b="0" i="1" smtClean="0">
                        <a:latin typeface="Cambria Math" panose="02040503050406030204" pitchFamily="18" charset="0"/>
                      </a:rPr>
                      <m:t> </m:t>
                    </m:r>
                  </m:oMath>
                </a14:m>
                <a:r>
                  <a:rPr lang="en-GB">
                    <a:latin typeface="Avenir Book" panose="02000503020000020003" pitchFamily="2" charset="0"/>
                  </a:rPr>
                  <a:t>= 0.9672  just by considering the Heisenberg uncertainty principle in measuring time in </a:t>
                </a:r>
                <a:r>
                  <a:rPr lang="en-GB" err="1">
                    <a:latin typeface="Avenir Book" panose="02000503020000020003" pitchFamily="2" charset="0"/>
                  </a:rPr>
                  <a:t>dS</a:t>
                </a:r>
                <a:endParaRPr lang="en-GB">
                  <a:latin typeface="Avenir Book" panose="02000503020000020003" pitchFamily="2" charset="0"/>
                </a:endParaRPr>
              </a:p>
              <a:p>
                <a:endParaRPr lang="en-GB"/>
              </a:p>
            </p:txBody>
          </p:sp>
        </mc:Choice>
        <mc:Fallback xmlns="">
          <p:sp>
            <p:nvSpPr>
              <p:cNvPr id="3" name="Content Placeholder 2">
                <a:extLst>
                  <a:ext uri="{FF2B5EF4-FFF2-40B4-BE49-F238E27FC236}">
                    <a16:creationId xmlns:a16="http://schemas.microsoft.com/office/drawing/2014/main" id="{D0667E5B-ABE8-74F3-5EF3-25B684D49791}"/>
                  </a:ext>
                </a:extLst>
              </p:cNvPr>
              <p:cNvSpPr>
                <a:spLocks noGrp="1" noRot="1" noChangeAspect="1" noMove="1" noResize="1" noEditPoints="1" noAdjustHandles="1" noChangeArrowheads="1" noChangeShapeType="1" noTextEdit="1"/>
              </p:cNvSpPr>
              <p:nvPr>
                <p:ph idx="1"/>
              </p:nvPr>
            </p:nvSpPr>
            <p:spPr>
              <a:blipFill>
                <a:blip r:embed="rId2"/>
                <a:stretch>
                  <a:fillRect l="-1086" t="-1453" r="-121"/>
                </a:stretch>
              </a:blipFill>
            </p:spPr>
            <p:txBody>
              <a:bodyPr/>
              <a:lstStyle/>
              <a:p>
                <a:r>
                  <a:rPr lang="en-GB">
                    <a:noFill/>
                  </a:rPr>
                  <a:t> </a:t>
                </a:r>
              </a:p>
            </p:txBody>
          </p:sp>
        </mc:Fallback>
      </mc:AlternateContent>
    </p:spTree>
    <p:extLst>
      <p:ext uri="{BB962C8B-B14F-4D97-AF65-F5344CB8AC3E}">
        <p14:creationId xmlns:p14="http://schemas.microsoft.com/office/powerpoint/2010/main" val="22050768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A39150-C4D1-D75B-1613-263F1880421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3A19192-A19C-9ED0-FA9B-B37B367B6549}"/>
              </a:ext>
            </a:extLst>
          </p:cNvPr>
          <p:cNvSpPr>
            <a:spLocks noGrp="1"/>
          </p:cNvSpPr>
          <p:nvPr>
            <p:ph type="title"/>
          </p:nvPr>
        </p:nvSpPr>
        <p:spPr>
          <a:xfrm>
            <a:off x="466722" y="586855"/>
            <a:ext cx="3201366" cy="3387497"/>
          </a:xfrm>
        </p:spPr>
        <p:txBody>
          <a:bodyPr anchor="b">
            <a:normAutofit fontScale="90000"/>
          </a:bodyPr>
          <a:lstStyle/>
          <a:p>
            <a:pPr algn="r"/>
            <a:r>
              <a:rPr lang="en-GB" sz="3700">
                <a:solidFill>
                  <a:srgbClr val="FFFFFF"/>
                </a:solidFill>
                <a:latin typeface="Avenir Book" panose="02000503020000020003" pitchFamily="2" charset="0"/>
                <a:cs typeface="Arial" panose="020B0604020202020204" pitchFamily="34" charset="0"/>
              </a:rPr>
              <a:t>Instability of dS - </a:t>
            </a:r>
            <a:r>
              <a:rPr lang="en-GB" sz="3700">
                <a:solidFill>
                  <a:srgbClr val="FFFFFF"/>
                </a:solidFill>
                <a:latin typeface="Avenir Book" panose="02000503020000020003" pitchFamily="2" charset="0"/>
              </a:rPr>
              <a:t>thermodynamic considerations: </a:t>
            </a:r>
            <a:r>
              <a:rPr lang="en-GB" sz="3700">
                <a:solidFill>
                  <a:srgbClr val="FFFFFF"/>
                </a:solidFill>
                <a:effectLst/>
                <a:latin typeface="Avenir Book" panose="02000503020000020003" pitchFamily="2" charset="0"/>
              </a:rPr>
              <a:t>Alicki point of view</a:t>
            </a:r>
            <a:endParaRPr lang="en-GB" sz="3700">
              <a:solidFill>
                <a:srgbClr val="FFFFFF"/>
              </a:solidFill>
              <a:latin typeface="Avenir Book" panose="02000503020000020003" pitchFamily="2" charset="0"/>
            </a:endParaRPr>
          </a:p>
        </p:txBody>
      </p:sp>
      <p:sp>
        <p:nvSpPr>
          <p:cNvPr id="7" name="TextBox 6">
            <a:extLst>
              <a:ext uri="{FF2B5EF4-FFF2-40B4-BE49-F238E27FC236}">
                <a16:creationId xmlns:a16="http://schemas.microsoft.com/office/drawing/2014/main" id="{B3E795D9-5DEA-A3DB-1949-CFD04AD69145}"/>
              </a:ext>
            </a:extLst>
          </p:cNvPr>
          <p:cNvSpPr txBox="1"/>
          <p:nvPr/>
        </p:nvSpPr>
        <p:spPr>
          <a:xfrm>
            <a:off x="4504547" y="473874"/>
            <a:ext cx="7459925" cy="5693866"/>
          </a:xfrm>
          <a:prstGeom prst="rect">
            <a:avLst/>
          </a:prstGeom>
          <a:noFill/>
        </p:spPr>
        <p:txBody>
          <a:bodyPr wrap="square">
            <a:spAutoFit/>
          </a:bodyPr>
          <a:lstStyle/>
          <a:p>
            <a:pPr lvl="0"/>
            <a:r>
              <a:rPr lang="en-GB" sz="2800" dirty="0"/>
              <a:t>In Alicki+ (2023a, b)] using an approach related to quantum thermodynamics:</a:t>
            </a:r>
          </a:p>
          <a:p>
            <a:pPr lvl="0"/>
            <a:endParaRPr lang="en-GB" sz="2800" dirty="0"/>
          </a:p>
          <a:p>
            <a:r>
              <a:rPr lang="en-GB" sz="2800" dirty="0"/>
              <a:t>- they provide a natural mechanism for the </a:t>
            </a:r>
            <a:r>
              <a:rPr lang="en-GB" sz="2800" dirty="0">
                <a:solidFill>
                  <a:srgbClr val="FF0000"/>
                </a:solidFill>
              </a:rPr>
              <a:t>irreversible relaxation of the cosmological constant</a:t>
            </a:r>
            <a:r>
              <a:rPr lang="en-GB" sz="2800" dirty="0"/>
              <a:t>, </a:t>
            </a:r>
          </a:p>
          <a:p>
            <a:r>
              <a:rPr lang="en-GB" sz="2800" dirty="0"/>
              <a:t>-  and </a:t>
            </a:r>
            <a:r>
              <a:rPr lang="en-GB" sz="2800" dirty="0" err="1">
                <a:solidFill>
                  <a:srgbClr val="FF0000"/>
                </a:solidFill>
              </a:rPr>
              <a:t>dS</a:t>
            </a:r>
            <a:r>
              <a:rPr lang="en-GB" sz="2800" dirty="0">
                <a:solidFill>
                  <a:srgbClr val="FF0000"/>
                </a:solidFill>
              </a:rPr>
              <a:t> decay</a:t>
            </a:r>
            <a:r>
              <a:rPr lang="en-GB" sz="2800" dirty="0"/>
              <a:t>, in order to escape the inflationary epoch, </a:t>
            </a:r>
            <a:r>
              <a:rPr lang="en-GB" sz="2800" dirty="0">
                <a:solidFill>
                  <a:srgbClr val="FF0000"/>
                </a:solidFill>
              </a:rPr>
              <a:t>without the need for subsequent reheating</a:t>
            </a:r>
            <a:r>
              <a:rPr lang="en-GB" sz="2800" dirty="0"/>
              <a:t>, and </a:t>
            </a:r>
          </a:p>
          <a:p>
            <a:pPr lvl="0"/>
            <a:r>
              <a:rPr lang="en-GB" sz="2800" dirty="0"/>
              <a:t>- suggest an </a:t>
            </a:r>
            <a:r>
              <a:rPr lang="en-GB" sz="2800" dirty="0">
                <a:solidFill>
                  <a:srgbClr val="FF0000"/>
                </a:solidFill>
              </a:rPr>
              <a:t>alternative way to generate the primordial perturbations </a:t>
            </a:r>
            <a:r>
              <a:rPr lang="en-GB" sz="2800" dirty="0"/>
              <a:t>which could arise from the thermal fluctuations described by the power spectrum. </a:t>
            </a:r>
            <a:endParaRPr lang="en-US" sz="2800" dirty="0"/>
          </a:p>
        </p:txBody>
      </p:sp>
    </p:spTree>
    <p:extLst>
      <p:ext uri="{BB962C8B-B14F-4D97-AF65-F5344CB8AC3E}">
        <p14:creationId xmlns:p14="http://schemas.microsoft.com/office/powerpoint/2010/main" val="26475229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42" name="Rectangle 41">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5A32FF-83EE-B419-3956-9654491AA861}"/>
              </a:ext>
            </a:extLst>
          </p:cNvPr>
          <p:cNvSpPr>
            <a:spLocks noGrp="1"/>
          </p:cNvSpPr>
          <p:nvPr>
            <p:ph type="title"/>
          </p:nvPr>
        </p:nvSpPr>
        <p:spPr>
          <a:xfrm>
            <a:off x="1106599" y="-201006"/>
            <a:ext cx="9849751" cy="1123926"/>
          </a:xfrm>
        </p:spPr>
        <p:txBody>
          <a:bodyPr anchor="b">
            <a:normAutofit/>
          </a:bodyPr>
          <a:lstStyle/>
          <a:p>
            <a:r>
              <a:rPr lang="en-GB" sz="5400"/>
              <a:t>About perturbations?</a:t>
            </a:r>
          </a:p>
        </p:txBody>
      </p:sp>
    </p:spTree>
    <p:extLst>
      <p:ext uri="{BB962C8B-B14F-4D97-AF65-F5344CB8AC3E}">
        <p14:creationId xmlns:p14="http://schemas.microsoft.com/office/powerpoint/2010/main" val="308324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FA9BA-A303-6503-C08C-FF6439786C3F}"/>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C2A8F573-CC12-9D37-D1EB-472D0DFD1BC7}"/>
              </a:ext>
            </a:extLst>
          </p:cNvPr>
          <p:cNvSpPr/>
          <p:nvPr/>
        </p:nvSpPr>
        <p:spPr>
          <a:xfrm>
            <a:off x="4559300" y="-431800"/>
            <a:ext cx="7848600" cy="7645400"/>
          </a:xfrm>
          <a:prstGeom prst="ellipse">
            <a:avLst/>
          </a:prstGeom>
          <a:blipFill dpi="0" rotWithShape="1">
            <a:blip r:embed="rId2">
              <a:extLst>
                <a:ext uri="{BEBA8EAE-BF5A-486C-A8C5-ECC9F3942E4B}">
                  <a14:imgProps xmlns:a14="http://schemas.microsoft.com/office/drawing/2010/main">
                    <a14:imgLayer r:embed="rId3">
                      <a14:imgEffect>
                        <a14:sharpenSoften amount="-7000"/>
                      </a14:imgEffect>
                      <a14:imgEffect>
                        <a14:brightnessContrast bright="-30000" contrast="7000"/>
                      </a14:imgEffect>
                    </a14:imgLayer>
                  </a14:imgProps>
                </a:ext>
                <a:ext uri="{28A0092B-C50C-407E-A947-70E740481C1C}">
                  <a14:useLocalDpi xmlns:a14="http://schemas.microsoft.com/office/drawing/2010/main" val="0"/>
                </a:ext>
              </a:extLst>
            </a:blip>
            <a:srcRect/>
            <a:stretch>
              <a:fillRect/>
            </a:stretch>
          </a:blipFill>
          <a:ln w="38100"/>
        </p:spPr>
        <p:style>
          <a:lnRef idx="2">
            <a:schemeClr val="dk1"/>
          </a:lnRef>
          <a:fillRef idx="1">
            <a:schemeClr val="lt1"/>
          </a:fillRef>
          <a:effectRef idx="0">
            <a:schemeClr val="dk1"/>
          </a:effectRef>
          <a:fontRef idx="minor">
            <a:schemeClr val="dk1"/>
          </a:fontRef>
        </p:style>
        <p:txBody>
          <a:bodyPr rtlCol="0" anchor="ctr"/>
          <a:lstStyle/>
          <a:p>
            <a:pPr>
              <a:buNone/>
            </a:pPr>
            <a:endParaRPr lang="en-GB" dirty="0">
              <a:solidFill>
                <a:schemeClr val="bg1"/>
              </a:solidFill>
              <a:effectLst/>
              <a:latin typeface="Helvetica" pitchFamily="2" charset="0"/>
            </a:endParaRPr>
          </a:p>
        </p:txBody>
      </p:sp>
      <p:sp>
        <p:nvSpPr>
          <p:cNvPr id="2" name="Title 1">
            <a:extLst>
              <a:ext uri="{FF2B5EF4-FFF2-40B4-BE49-F238E27FC236}">
                <a16:creationId xmlns:a16="http://schemas.microsoft.com/office/drawing/2014/main" id="{C061B225-581B-BD98-FE33-9180F689BCFB}"/>
              </a:ext>
            </a:extLst>
          </p:cNvPr>
          <p:cNvSpPr>
            <a:spLocks noGrp="1"/>
          </p:cNvSpPr>
          <p:nvPr>
            <p:ph type="title"/>
          </p:nvPr>
        </p:nvSpPr>
        <p:spPr>
          <a:xfrm>
            <a:off x="716280" y="151765"/>
            <a:ext cx="10515600" cy="1325563"/>
          </a:xfrm>
        </p:spPr>
        <p:txBody>
          <a:bodyPr/>
          <a:lstStyle/>
          <a:p>
            <a:r>
              <a:rPr lang="es-ES" dirty="0" err="1"/>
              <a:t>Inflation</a:t>
            </a:r>
            <a:r>
              <a:rPr lang="es-ES" dirty="0"/>
              <a:t> (general)</a:t>
            </a:r>
            <a:endParaRPr lang="en-US" dirty="0"/>
          </a:p>
        </p:txBody>
      </p:sp>
      <p:sp>
        <p:nvSpPr>
          <p:cNvPr id="3" name="Content Placeholder 2">
            <a:extLst>
              <a:ext uri="{FF2B5EF4-FFF2-40B4-BE49-F238E27FC236}">
                <a16:creationId xmlns:a16="http://schemas.microsoft.com/office/drawing/2014/main" id="{4984BB32-D726-DE27-25DB-A21FEBB56E09}"/>
              </a:ext>
            </a:extLst>
          </p:cNvPr>
          <p:cNvSpPr>
            <a:spLocks noGrp="1"/>
          </p:cNvSpPr>
          <p:nvPr>
            <p:ph idx="1"/>
          </p:nvPr>
        </p:nvSpPr>
        <p:spPr>
          <a:xfrm>
            <a:off x="487680" y="1480184"/>
            <a:ext cx="4191000" cy="4351338"/>
          </a:xfrm>
        </p:spPr>
        <p:txBody>
          <a:bodyPr/>
          <a:lstStyle/>
          <a:p>
            <a:r>
              <a:rPr lang="en-US" dirty="0"/>
              <a:t>Gravitational seeds for LSS</a:t>
            </a:r>
          </a:p>
        </p:txBody>
      </p:sp>
      <p:sp>
        <p:nvSpPr>
          <p:cNvPr id="6" name="Rectangle 5">
            <a:extLst>
              <a:ext uri="{FF2B5EF4-FFF2-40B4-BE49-F238E27FC236}">
                <a16:creationId xmlns:a16="http://schemas.microsoft.com/office/drawing/2014/main" id="{2BBAE445-3C45-BD27-068E-80824E8B761F}"/>
              </a:ext>
            </a:extLst>
          </p:cNvPr>
          <p:cNvSpPr/>
          <p:nvPr/>
        </p:nvSpPr>
        <p:spPr>
          <a:xfrm>
            <a:off x="965704" y="3551337"/>
            <a:ext cx="2871817" cy="2500177"/>
          </a:xfrm>
          <a:prstGeom prst="rect">
            <a:avLst/>
          </a:prstGeom>
          <a:solidFill>
            <a:srgbClr val="FF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AutoShape 11">
            <a:extLst>
              <a:ext uri="{FF2B5EF4-FFF2-40B4-BE49-F238E27FC236}">
                <a16:creationId xmlns:a16="http://schemas.microsoft.com/office/drawing/2014/main" id="{EDB36067-2A92-79C8-3581-4CEAB63AFB58}"/>
              </a:ext>
            </a:extLst>
          </p:cNvPr>
          <p:cNvCxnSpPr>
            <a:cxnSpLocks noChangeShapeType="1"/>
          </p:cNvCxnSpPr>
          <p:nvPr/>
        </p:nvCxnSpPr>
        <p:spPr bwMode="auto">
          <a:xfrm flipV="1">
            <a:off x="965703" y="3551337"/>
            <a:ext cx="2871817" cy="1737432"/>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12" name="Group 11">
            <a:extLst>
              <a:ext uri="{FF2B5EF4-FFF2-40B4-BE49-F238E27FC236}">
                <a16:creationId xmlns:a16="http://schemas.microsoft.com/office/drawing/2014/main" id="{E4168A26-7BC5-89E5-F4AC-322B138D8EF0}"/>
              </a:ext>
            </a:extLst>
          </p:cNvPr>
          <p:cNvGrpSpPr/>
          <p:nvPr/>
        </p:nvGrpSpPr>
        <p:grpSpPr>
          <a:xfrm>
            <a:off x="370374" y="3004025"/>
            <a:ext cx="4477585" cy="3536615"/>
            <a:chOff x="370374" y="3004025"/>
            <a:chExt cx="4477585" cy="3536615"/>
          </a:xfrm>
        </p:grpSpPr>
        <p:pic>
          <p:nvPicPr>
            <p:cNvPr id="13" name="Picture 2">
              <a:extLst>
                <a:ext uri="{FF2B5EF4-FFF2-40B4-BE49-F238E27FC236}">
                  <a16:creationId xmlns:a16="http://schemas.microsoft.com/office/drawing/2014/main" id="{2E33E90C-307E-DF6F-DE53-9F77BA9AD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247" t="41"/>
            <a:stretch>
              <a:fillRect/>
            </a:stretch>
          </p:blipFill>
          <p:spPr bwMode="auto">
            <a:xfrm>
              <a:off x="554768" y="4556864"/>
              <a:ext cx="342448" cy="2763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3">
              <a:extLst>
                <a:ext uri="{FF2B5EF4-FFF2-40B4-BE49-F238E27FC236}">
                  <a16:creationId xmlns:a16="http://schemas.microsoft.com/office/drawing/2014/main" id="{11414E7E-E32A-BF85-8402-00AFF61D42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6667" b="84784"/>
            <a:stretch>
              <a:fillRect/>
            </a:stretch>
          </p:blipFill>
          <p:spPr bwMode="auto">
            <a:xfrm>
              <a:off x="4503755" y="6089700"/>
              <a:ext cx="344204" cy="278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5" name="AutoShape 4">
              <a:extLst>
                <a:ext uri="{FF2B5EF4-FFF2-40B4-BE49-F238E27FC236}">
                  <a16:creationId xmlns:a16="http://schemas.microsoft.com/office/drawing/2014/main" id="{F52780B0-ABCD-A286-A1F6-D709BA37665C}"/>
                </a:ext>
              </a:extLst>
            </p:cNvPr>
            <p:cNvCxnSpPr>
              <a:cxnSpLocks noChangeShapeType="1"/>
            </p:cNvCxnSpPr>
            <p:nvPr/>
          </p:nvCxnSpPr>
          <p:spPr bwMode="auto">
            <a:xfrm>
              <a:off x="953413" y="6038786"/>
              <a:ext cx="3628747" cy="0"/>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6" name="Picture 5">
              <a:extLst>
                <a:ext uri="{FF2B5EF4-FFF2-40B4-BE49-F238E27FC236}">
                  <a16:creationId xmlns:a16="http://schemas.microsoft.com/office/drawing/2014/main" id="{76E41176-C0A2-C05B-4623-63A11B2D0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374" y="3004025"/>
              <a:ext cx="537379" cy="3873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7" name="AutoShape 6">
              <a:extLst>
                <a:ext uri="{FF2B5EF4-FFF2-40B4-BE49-F238E27FC236}">
                  <a16:creationId xmlns:a16="http://schemas.microsoft.com/office/drawing/2014/main" id="{3EA1B623-530D-672B-5893-E213FAEF3040}"/>
                </a:ext>
              </a:extLst>
            </p:cNvPr>
            <p:cNvCxnSpPr>
              <a:cxnSpLocks noChangeShapeType="1"/>
            </p:cNvCxnSpPr>
            <p:nvPr/>
          </p:nvCxnSpPr>
          <p:spPr bwMode="auto">
            <a:xfrm flipV="1">
              <a:off x="965706" y="3209495"/>
              <a:ext cx="0" cy="2829292"/>
            </a:xfrm>
            <a:prstGeom prst="straightConnector1">
              <a:avLst/>
            </a:prstGeom>
            <a:noFill/>
            <a:ln w="25400" algn="ctr">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8" name="AutoShape 7">
              <a:extLst>
                <a:ext uri="{FF2B5EF4-FFF2-40B4-BE49-F238E27FC236}">
                  <a16:creationId xmlns:a16="http://schemas.microsoft.com/office/drawing/2014/main" id="{7BD2DA72-7149-2167-8C46-77D3F2A57C06}"/>
                </a:ext>
              </a:extLst>
            </p:cNvPr>
            <p:cNvCxnSpPr>
              <a:cxnSpLocks noChangeShapeType="1"/>
            </p:cNvCxnSpPr>
            <p:nvPr/>
          </p:nvCxnSpPr>
          <p:spPr bwMode="auto">
            <a:xfrm flipV="1">
              <a:off x="2797362" y="3551337"/>
              <a:ext cx="0" cy="2596548"/>
            </a:xfrm>
            <a:prstGeom prst="straightConnector1">
              <a:avLst/>
            </a:prstGeom>
            <a:noFill/>
            <a:ln w="9525" algn="ctr">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9" name="AutoShape 8">
              <a:extLst>
                <a:ext uri="{FF2B5EF4-FFF2-40B4-BE49-F238E27FC236}">
                  <a16:creationId xmlns:a16="http://schemas.microsoft.com/office/drawing/2014/main" id="{68E364D9-1A37-8C47-35EB-A585E5127886}"/>
                </a:ext>
              </a:extLst>
            </p:cNvPr>
            <p:cNvCxnSpPr>
              <a:cxnSpLocks noChangeShapeType="1"/>
            </p:cNvCxnSpPr>
            <p:nvPr/>
          </p:nvCxnSpPr>
          <p:spPr bwMode="auto">
            <a:xfrm>
              <a:off x="897217" y="4675053"/>
              <a:ext cx="1922975"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0" name="Text Box 15">
              <a:extLst>
                <a:ext uri="{FF2B5EF4-FFF2-40B4-BE49-F238E27FC236}">
                  <a16:creationId xmlns:a16="http://schemas.microsoft.com/office/drawing/2014/main" id="{EE3B0DB6-8E38-8415-DDA3-6550D3A3167C}"/>
                </a:ext>
              </a:extLst>
            </p:cNvPr>
            <p:cNvSpPr txBox="1">
              <a:spLocks noChangeArrowheads="1"/>
            </p:cNvSpPr>
            <p:nvPr/>
          </p:nvSpPr>
          <p:spPr bwMode="auto">
            <a:xfrm>
              <a:off x="2820191"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Radiation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7">
              <a:extLst>
                <a:ext uri="{FF2B5EF4-FFF2-40B4-BE49-F238E27FC236}">
                  <a16:creationId xmlns:a16="http://schemas.microsoft.com/office/drawing/2014/main" id="{90F95A36-0BD1-71EF-66A1-28612CBEE803}"/>
                </a:ext>
              </a:extLst>
            </p:cNvPr>
            <p:cNvSpPr txBox="1">
              <a:spLocks noChangeArrowheads="1"/>
            </p:cNvSpPr>
            <p:nvPr/>
          </p:nvSpPr>
          <p:spPr bwMode="auto">
            <a:xfrm>
              <a:off x="1525915" y="5787859"/>
              <a:ext cx="1123931" cy="7527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100" b="1" i="0" u="none" strike="noStrike" cap="none" normalizeH="0" baseline="0">
                  <a:ln>
                    <a:noFill/>
                  </a:ln>
                  <a:solidFill>
                    <a:srgbClr val="000000"/>
                  </a:solidFill>
                  <a:effectLst/>
                  <a:latin typeface="Century" panose="02040604050505020304" pitchFamily="18" charset="0"/>
                </a:rPr>
                <a:t>Inflation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2" name="Picture 31">
              <a:extLst>
                <a:ext uri="{FF2B5EF4-FFF2-40B4-BE49-F238E27FC236}">
                  <a16:creationId xmlns:a16="http://schemas.microsoft.com/office/drawing/2014/main" id="{C616F7CE-A7E0-5BCA-39BF-EB38C22886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502" y="5211455"/>
              <a:ext cx="307325" cy="2400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3" name="AutoShape 33">
              <a:extLst>
                <a:ext uri="{FF2B5EF4-FFF2-40B4-BE49-F238E27FC236}">
                  <a16:creationId xmlns:a16="http://schemas.microsoft.com/office/drawing/2014/main" id="{A2082D77-A5DC-995D-018D-D77220A95EDF}"/>
                </a:ext>
              </a:extLst>
            </p:cNvPr>
            <p:cNvCxnSpPr>
              <a:cxnSpLocks noChangeShapeType="1"/>
            </p:cNvCxnSpPr>
            <p:nvPr/>
          </p:nvCxnSpPr>
          <p:spPr bwMode="auto">
            <a:xfrm flipV="1">
              <a:off x="907753" y="5273278"/>
              <a:ext cx="57952"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24" name="Picture 34">
              <a:extLst>
                <a:ext uri="{FF2B5EF4-FFF2-40B4-BE49-F238E27FC236}">
                  <a16:creationId xmlns:a16="http://schemas.microsoft.com/office/drawing/2014/main" id="{AB25F9DF-CF5F-4B6D-E7E9-8854BE843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0206"/>
            <a:stretch>
              <a:fillRect/>
            </a:stretch>
          </p:blipFill>
          <p:spPr bwMode="auto">
            <a:xfrm>
              <a:off x="2504086" y="6156977"/>
              <a:ext cx="598845" cy="21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25" name="AutoShape 43">
              <a:extLst>
                <a:ext uri="{FF2B5EF4-FFF2-40B4-BE49-F238E27FC236}">
                  <a16:creationId xmlns:a16="http://schemas.microsoft.com/office/drawing/2014/main" id="{B5F9DBF4-47F4-7CCA-6E0F-C966B1999A3A}"/>
                </a:ext>
              </a:extLst>
            </p:cNvPr>
            <p:cNvCxnSpPr>
              <a:cxnSpLocks noChangeShapeType="1"/>
            </p:cNvCxnSpPr>
            <p:nvPr/>
          </p:nvCxnSpPr>
          <p:spPr bwMode="auto">
            <a:xfrm flipV="1">
              <a:off x="895460" y="5045989"/>
              <a:ext cx="57953" cy="0"/>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6" name="AutoShape 11">
              <a:extLst>
                <a:ext uri="{FF2B5EF4-FFF2-40B4-BE49-F238E27FC236}">
                  <a16:creationId xmlns:a16="http://schemas.microsoft.com/office/drawing/2014/main" id="{82BDDCFD-5F42-BD21-8928-10109D6D2F16}"/>
                </a:ext>
              </a:extLst>
            </p:cNvPr>
            <p:cNvCxnSpPr>
              <a:cxnSpLocks noChangeShapeType="1"/>
            </p:cNvCxnSpPr>
            <p:nvPr/>
          </p:nvCxnSpPr>
          <p:spPr bwMode="auto">
            <a:xfrm flipV="1">
              <a:off x="965703" y="4675053"/>
              <a:ext cx="1020322" cy="613716"/>
            </a:xfrm>
            <a:prstGeom prst="straightConnector1">
              <a:avLst/>
            </a:prstGeom>
            <a:noFill/>
            <a:ln w="1905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7" name="AutoShape 9">
              <a:extLst>
                <a:ext uri="{FF2B5EF4-FFF2-40B4-BE49-F238E27FC236}">
                  <a16:creationId xmlns:a16="http://schemas.microsoft.com/office/drawing/2014/main" id="{0C27AE44-5D95-E014-555B-8BE801E2EBB1}"/>
                </a:ext>
              </a:extLst>
            </p:cNvPr>
            <p:cNvCxnSpPr>
              <a:cxnSpLocks noChangeShapeType="1"/>
            </p:cNvCxnSpPr>
            <p:nvPr/>
          </p:nvCxnSpPr>
          <p:spPr bwMode="auto">
            <a:xfrm flipV="1">
              <a:off x="2811411" y="3597032"/>
              <a:ext cx="797289" cy="1074385"/>
            </a:xfrm>
            <a:prstGeom prst="straightConnector1">
              <a:avLst/>
            </a:prstGeom>
            <a:noFill/>
            <a:ln w="127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638E80C-F0BB-5D92-7B08-B4EA463819A1}"/>
                  </a:ext>
                </a:extLst>
              </p:cNvPr>
              <p:cNvSpPr txBox="1"/>
              <p:nvPr/>
            </p:nvSpPr>
            <p:spPr>
              <a:xfrm>
                <a:off x="5166753" y="284107"/>
                <a:ext cx="703462" cy="4467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ES" sz="2800" b="0" i="1" smtClean="0">
                              <a:latin typeface="Cambria Math" panose="02040503050406030204" pitchFamily="18" charset="0"/>
                            </a:rPr>
                          </m:ctrlPr>
                        </m:sSubSupPr>
                        <m:e>
                          <m:r>
                            <a:rPr lang="es-ES" sz="2800" b="0" i="1" smtClean="0">
                              <a:latin typeface="Cambria Math" panose="02040503050406030204" pitchFamily="18" charset="0"/>
                            </a:rPr>
                            <m:t>𝐻</m:t>
                          </m:r>
                        </m:e>
                        <m:sub>
                          <m:r>
                            <m:rPr>
                              <m:sty m:val="p"/>
                            </m:rPr>
                            <a:rPr lang="el-GR" sz="2800" i="1" smtClean="0">
                              <a:latin typeface="Cambria Math" panose="02040503050406030204" pitchFamily="18" charset="0"/>
                              <a:ea typeface="Cambria Math" panose="02040503050406030204" pitchFamily="18" charset="0"/>
                            </a:rPr>
                            <m:t>Λ</m:t>
                          </m:r>
                        </m:sub>
                        <m:sup>
                          <m:r>
                            <a:rPr lang="es-ES" sz="2800" b="0" i="1" smtClean="0">
                              <a:latin typeface="Cambria Math" panose="02040503050406030204" pitchFamily="18" charset="0"/>
                            </a:rPr>
                            <m:t>−1</m:t>
                          </m:r>
                        </m:sup>
                      </m:sSubSup>
                    </m:oMath>
                  </m:oMathPara>
                </a14:m>
                <a:endParaRPr lang="en-US"/>
              </a:p>
            </p:txBody>
          </p:sp>
        </mc:Choice>
        <mc:Fallback xmlns="">
          <p:sp>
            <p:nvSpPr>
              <p:cNvPr id="29" name="TextBox 28">
                <a:extLst>
                  <a:ext uri="{FF2B5EF4-FFF2-40B4-BE49-F238E27FC236}">
                    <a16:creationId xmlns:a16="http://schemas.microsoft.com/office/drawing/2014/main" id="{1E040E16-6834-7F7C-F2A4-62AF3D79C83C}"/>
                  </a:ext>
                </a:extLst>
              </p:cNvPr>
              <p:cNvSpPr txBox="1">
                <a:spLocks noRot="1" noChangeAspect="1" noMove="1" noResize="1" noEditPoints="1" noAdjustHandles="1" noChangeArrowheads="1" noChangeShapeType="1" noTextEdit="1"/>
              </p:cNvSpPr>
              <p:nvPr/>
            </p:nvSpPr>
            <p:spPr>
              <a:xfrm>
                <a:off x="5166753" y="284107"/>
                <a:ext cx="703462" cy="446789"/>
              </a:xfrm>
              <a:prstGeom prst="rect">
                <a:avLst/>
              </a:prstGeom>
              <a:blipFill>
                <a:blip r:embed="rId8"/>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86693849-642B-33F2-1E7A-66806139BAC9}"/>
              </a:ext>
            </a:extLst>
          </p:cNvPr>
          <p:cNvSpPr txBox="1"/>
          <p:nvPr/>
        </p:nvSpPr>
        <p:spPr>
          <a:xfrm>
            <a:off x="5603706" y="863238"/>
            <a:ext cx="6217920" cy="3139321"/>
          </a:xfrm>
          <a:prstGeom prst="rect">
            <a:avLst/>
          </a:prstGeom>
          <a:noFill/>
        </p:spPr>
        <p:txBody>
          <a:bodyPr wrap="square">
            <a:spAutoFit/>
          </a:bodyPr>
          <a:lstStyle/>
          <a:p>
            <a:pPr marL="285750" indent="-285750">
              <a:buFont typeface="Arial" panose="020B0604020202020204" pitchFamily="34" charset="0"/>
              <a:buChar char="•"/>
            </a:pPr>
            <a:r>
              <a:rPr lang="en-GB" b="1" dirty="0">
                <a:solidFill>
                  <a:schemeClr val="bg1"/>
                </a:solidFill>
                <a:effectLst/>
                <a:latin typeface="Helvetica" pitchFamily="2" charset="0"/>
              </a:rPr>
              <a:t>These density perturbations work as classical gravitational seeds for the formation of large-scale structures. </a:t>
            </a:r>
            <a:endParaRPr lang="en-GB" b="1" dirty="0">
              <a:solidFill>
                <a:schemeClr val="bg1"/>
              </a:solidFill>
              <a:latin typeface="Helvetica" pitchFamily="2" charset="0"/>
            </a:endParaRPr>
          </a:p>
          <a:p>
            <a:pPr marL="285750" indent="-285750">
              <a:buFont typeface="Arial" panose="020B0604020202020204" pitchFamily="34" charset="0"/>
              <a:buChar char="•"/>
            </a:pPr>
            <a:r>
              <a:rPr lang="en-GB" b="1" dirty="0">
                <a:solidFill>
                  <a:schemeClr val="bg1"/>
                </a:solidFill>
                <a:effectLst/>
                <a:latin typeface="Helvetica" pitchFamily="2" charset="0"/>
              </a:rPr>
              <a:t>Modes that left the horizon the latest will be the first ones to </a:t>
            </a:r>
            <a:r>
              <a:rPr lang="en-GB" b="1" dirty="0" err="1">
                <a:solidFill>
                  <a:schemeClr val="bg1"/>
                </a:solidFill>
                <a:effectLst/>
                <a:latin typeface="Helvetica" pitchFamily="2" charset="0"/>
              </a:rPr>
              <a:t>reenter</a:t>
            </a:r>
            <a:r>
              <a:rPr lang="en-GB" b="1" dirty="0">
                <a:solidFill>
                  <a:schemeClr val="bg1"/>
                </a:solidFill>
                <a:effectLst/>
                <a:latin typeface="Helvetica" pitchFamily="2" charset="0"/>
              </a:rPr>
              <a:t>, and vice-versa. </a:t>
            </a:r>
          </a:p>
          <a:p>
            <a:pPr marL="285750" indent="-285750">
              <a:buFont typeface="Arial" panose="020B0604020202020204" pitchFamily="34" charset="0"/>
              <a:buChar char="•"/>
            </a:pPr>
            <a:r>
              <a:rPr lang="en-GB" b="1" dirty="0">
                <a:solidFill>
                  <a:schemeClr val="bg1"/>
                </a:solidFill>
                <a:effectLst/>
                <a:latin typeface="Helvetica" pitchFamily="2" charset="0"/>
              </a:rPr>
              <a:t>For the modes of cosmological interest, i.e. those responsible for the observed large-scale structure of the Universe (between 1 Mpc and 3000 Mpc approximately), the moment of horizon crossing should be early enough1, so that they re-enter around the present observable large scale today.</a:t>
            </a:r>
          </a:p>
        </p:txBody>
      </p:sp>
    </p:spTree>
    <p:extLst>
      <p:ext uri="{BB962C8B-B14F-4D97-AF65-F5344CB8AC3E}">
        <p14:creationId xmlns:p14="http://schemas.microsoft.com/office/powerpoint/2010/main" val="252305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799EB1-E8AB-92D3-8D6B-056E113B11F2}"/>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21F4F47-C3E8-CE67-A68C-EB1FBEDD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1" name="Group 40">
            <a:extLst>
              <a:ext uri="{FF2B5EF4-FFF2-40B4-BE49-F238E27FC236}">
                <a16:creationId xmlns:a16="http://schemas.microsoft.com/office/drawing/2014/main" id="{6F01931C-273F-0E5F-08B6-B831D2A609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42" name="Rectangle 41">
              <a:extLst>
                <a:ext uri="{FF2B5EF4-FFF2-40B4-BE49-F238E27FC236}">
                  <a16:creationId xmlns:a16="http://schemas.microsoft.com/office/drawing/2014/main" id="{79C34C1C-CC89-2549-7462-06F5019A4E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le 42">
              <a:extLst>
                <a:ext uri="{FF2B5EF4-FFF2-40B4-BE49-F238E27FC236}">
                  <a16:creationId xmlns:a16="http://schemas.microsoft.com/office/drawing/2014/main" id="{841B5228-4433-E9E4-7531-72ABB753E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5" name="Rectangle 44">
            <a:extLst>
              <a:ext uri="{FF2B5EF4-FFF2-40B4-BE49-F238E27FC236}">
                <a16:creationId xmlns:a16="http://schemas.microsoft.com/office/drawing/2014/main" id="{57BE357E-A583-13C3-B8AE-60B0F124D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6189DF3-26CA-0AB1-998E-72F8C4607CE3}"/>
              </a:ext>
            </a:extLst>
          </p:cNvPr>
          <p:cNvSpPr>
            <a:spLocks noGrp="1"/>
          </p:cNvSpPr>
          <p:nvPr>
            <p:ph type="title"/>
          </p:nvPr>
        </p:nvSpPr>
        <p:spPr>
          <a:xfrm>
            <a:off x="1106599" y="-201006"/>
            <a:ext cx="9849751" cy="1123926"/>
          </a:xfrm>
        </p:spPr>
        <p:txBody>
          <a:bodyPr anchor="b">
            <a:normAutofit/>
          </a:bodyPr>
          <a:lstStyle/>
          <a:p>
            <a:r>
              <a:rPr lang="en-GB" sz="5400"/>
              <a:t>About perturbations?</a:t>
            </a:r>
          </a:p>
        </p:txBody>
      </p:sp>
      <p:sp>
        <p:nvSpPr>
          <p:cNvPr id="3" name="Content Placeholder 2">
            <a:extLst>
              <a:ext uri="{FF2B5EF4-FFF2-40B4-BE49-F238E27FC236}">
                <a16:creationId xmlns:a16="http://schemas.microsoft.com/office/drawing/2014/main" id="{A87E9E18-B193-DD43-BD23-1746E90D7D52}"/>
              </a:ext>
            </a:extLst>
          </p:cNvPr>
          <p:cNvSpPr>
            <a:spLocks noGrp="1"/>
          </p:cNvSpPr>
          <p:nvPr>
            <p:ph idx="1"/>
          </p:nvPr>
        </p:nvSpPr>
        <p:spPr>
          <a:xfrm>
            <a:off x="755716" y="842129"/>
            <a:ext cx="10935541" cy="5622832"/>
          </a:xfrm>
        </p:spPr>
        <p:txBody>
          <a:bodyPr anchor="ctr">
            <a:noAutofit/>
          </a:bodyPr>
          <a:lstStyle/>
          <a:p>
            <a:r>
              <a:rPr lang="en-GB" dirty="0"/>
              <a:t>In </a:t>
            </a:r>
            <a:r>
              <a:rPr lang="en-GB" dirty="0">
                <a:effectLst/>
                <a:ea typeface="Cambria Math" panose="02040503050406030204" pitchFamily="18" charset="0"/>
                <a:cs typeface="Arial" panose="020B0604020202020204" pitchFamily="34" charset="0"/>
              </a:rPr>
              <a:t>DB, Jimenez, Matarrese &amp; Ricciardone, 2412.14265 we</a:t>
            </a:r>
            <a:r>
              <a:rPr lang="en-GB" dirty="0"/>
              <a:t> introduce a  novel mechanism where we derive the exact expressions for the </a:t>
            </a:r>
            <a:r>
              <a:rPr lang="en-GB" dirty="0">
                <a:solidFill>
                  <a:srgbClr val="FF0000"/>
                </a:solidFill>
              </a:rPr>
              <a:t>second-order scalar potentials </a:t>
            </a:r>
            <a:r>
              <a:rPr lang="en-GB" dirty="0"/>
              <a:t>and </a:t>
            </a:r>
            <a:r>
              <a:rPr lang="en-GB" dirty="0">
                <a:solidFill>
                  <a:srgbClr val="FF0000"/>
                </a:solidFill>
              </a:rPr>
              <a:t>the scalar power spectrum resulting from second-order tensor perturbations</a:t>
            </a:r>
            <a:r>
              <a:rPr lang="en-GB" dirty="0"/>
              <a:t>. </a:t>
            </a:r>
          </a:p>
          <a:p>
            <a:r>
              <a:rPr lang="en-GB" dirty="0"/>
              <a:t>We demonstrate that the latter agrees with the expected nearly scale-invariance from observations, opening the way for numerous potential follow-up studies and extensions.</a:t>
            </a:r>
          </a:p>
          <a:p>
            <a:endParaRPr lang="en-GB" dirty="0">
              <a:effectLst/>
              <a:latin typeface="Avenir Book" panose="02000503020000020003" pitchFamily="2" charset="0"/>
            </a:endParaRPr>
          </a:p>
          <a:p>
            <a:pPr marL="0" indent="0">
              <a:buNone/>
            </a:pPr>
            <a:r>
              <a:rPr lang="en-GB" dirty="0">
                <a:effectLst/>
                <a:latin typeface="Avenir Book" panose="02000503020000020003" pitchFamily="2" charset="0"/>
              </a:rPr>
              <a:t>Note that here </a:t>
            </a:r>
            <a:r>
              <a:rPr lang="en-GB" dirty="0">
                <a:solidFill>
                  <a:srgbClr val="FF0000"/>
                </a:solidFill>
                <a:effectLst/>
                <a:latin typeface="Avenir Book" panose="02000503020000020003" pitchFamily="2" charset="0"/>
              </a:rPr>
              <a:t>the considered fluid unavoidably arises from the vacuum expectation value of the second-order contribution </a:t>
            </a:r>
            <a:r>
              <a:rPr lang="en-GB" dirty="0">
                <a:effectLst/>
                <a:latin typeface="Avenir Book" panose="02000503020000020003" pitchFamily="2" charset="0"/>
              </a:rPr>
              <a:t>to the Einstein’s tensor from gravitational waves (GW), which on sub-horizon scales leads to non-vanishing energy, pressure and anisotropic stress (</a:t>
            </a:r>
            <a:r>
              <a:rPr lang="en-GB" b="1" dirty="0">
                <a:effectLst/>
                <a:latin typeface="Avenir Book" panose="02000503020000020003" pitchFamily="2" charset="0"/>
              </a:rPr>
              <a:t>this point is raised also in Dvali + 2013!!</a:t>
            </a:r>
            <a:r>
              <a:rPr lang="en-GB" dirty="0">
                <a:effectLst/>
                <a:latin typeface="Avenir Book" panose="02000503020000020003" pitchFamily="2" charset="0"/>
              </a:rPr>
              <a:t>).</a:t>
            </a:r>
          </a:p>
        </p:txBody>
      </p:sp>
    </p:spTree>
    <p:extLst>
      <p:ext uri="{BB962C8B-B14F-4D97-AF65-F5344CB8AC3E}">
        <p14:creationId xmlns:p14="http://schemas.microsoft.com/office/powerpoint/2010/main" val="25360969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AFCF6B-B8AE-1E4D-70FC-AD6D77822DA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A4485-7EF5-9E39-182F-DEDBF1603248}"/>
              </a:ext>
            </a:extLst>
          </p:cNvPr>
          <p:cNvSpPr>
            <a:spLocks noGrp="1"/>
          </p:cNvSpPr>
          <p:nvPr>
            <p:ph type="title"/>
          </p:nvPr>
        </p:nvSpPr>
        <p:spPr>
          <a:xfrm>
            <a:off x="838200" y="365125"/>
            <a:ext cx="10515600" cy="1325563"/>
          </a:xfrm>
        </p:spPr>
        <p:txBody>
          <a:bodyPr>
            <a:normAutofit/>
          </a:bodyPr>
          <a:lstStyle/>
          <a:p>
            <a:r>
              <a:rPr lang="en-GB" sz="4200">
                <a:effectLst/>
                <a:latin typeface="Helvetica" pitchFamily="2" charset="0"/>
              </a:rPr>
              <a:t>SCALAR PERTURBATIONS FROM TENSOR MODES</a:t>
            </a:r>
            <a:endParaRPr lang="en-GB"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8C214C-0FB1-4BA1-D022-9A50DA7E8FCF}"/>
                  </a:ext>
                </a:extLst>
              </p:cNvPr>
              <p:cNvSpPr>
                <a:spLocks noGrp="1"/>
              </p:cNvSpPr>
              <p:nvPr>
                <p:ph idx="1"/>
              </p:nvPr>
            </p:nvSpPr>
            <p:spPr>
              <a:xfrm>
                <a:off x="838200" y="1929384"/>
                <a:ext cx="10515600" cy="4251960"/>
              </a:xfrm>
            </p:spPr>
            <p:txBody>
              <a:bodyPr>
                <a:noAutofit/>
              </a:bodyPr>
              <a:lstStyle/>
              <a:p>
                <a:r>
                  <a:rPr lang="en-GB" dirty="0">
                    <a:latin typeface="Avenir Book" panose="02000503020000020003" pitchFamily="2" charset="0"/>
                  </a:rPr>
                  <a:t>We c</a:t>
                </a:r>
                <a:r>
                  <a:rPr lang="en-GB" dirty="0">
                    <a:effectLst/>
                    <a:latin typeface="Avenir Book" panose="02000503020000020003" pitchFamily="2" charset="0"/>
                  </a:rPr>
                  <a:t>onsider pure </a:t>
                </a:r>
                <a:r>
                  <a:rPr lang="en-GB" dirty="0" err="1">
                    <a:effectLst/>
                    <a:latin typeface="Avenir Book" panose="02000503020000020003" pitchFamily="2" charset="0"/>
                  </a:rPr>
                  <a:t>dS</a:t>
                </a:r>
                <a:r>
                  <a:rPr lang="en-GB" dirty="0">
                    <a:effectLst/>
                    <a:latin typeface="Avenir Book" panose="02000503020000020003" pitchFamily="2" charset="0"/>
                  </a:rPr>
                  <a:t> metric, which is in Cartesian coordinates, </a:t>
                </a:r>
                <a:r>
                  <a:rPr lang="en-GB" dirty="0">
                    <a:effectLst/>
                    <a:latin typeface="Cambria Math" panose="02040503050406030204" pitchFamily="18" charset="0"/>
                    <a:ea typeface="Cambria Math" panose="02040503050406030204" pitchFamily="18" charset="0"/>
                  </a:rPr>
                  <a:t>ds</a:t>
                </a:r>
                <a:r>
                  <a:rPr lang="en-GB" baseline="30000" dirty="0">
                    <a:effectLst/>
                    <a:latin typeface="Cambria Math" panose="02040503050406030204" pitchFamily="18" charset="0"/>
                    <a:ea typeface="Cambria Math" panose="02040503050406030204" pitchFamily="18" charset="0"/>
                  </a:rPr>
                  <a:t>2</a:t>
                </a:r>
                <a:r>
                  <a:rPr lang="en-GB" dirty="0">
                    <a:effectLst/>
                    <a:latin typeface="Cambria Math" panose="02040503050406030204" pitchFamily="18" charset="0"/>
                    <a:ea typeface="Cambria Math" panose="02040503050406030204" pitchFamily="18" charset="0"/>
                  </a:rPr>
                  <a:t> =−dt</a:t>
                </a:r>
                <a:r>
                  <a:rPr lang="en-GB" baseline="30000" dirty="0">
                    <a:effectLst/>
                    <a:latin typeface="Cambria Math" panose="02040503050406030204" pitchFamily="18" charset="0"/>
                    <a:ea typeface="Cambria Math" panose="02040503050406030204" pitchFamily="18" charset="0"/>
                  </a:rPr>
                  <a:t>2</a:t>
                </a:r>
                <a:r>
                  <a:rPr lang="en-GB" dirty="0">
                    <a:effectLst/>
                    <a:latin typeface="Cambria Math" panose="02040503050406030204" pitchFamily="18" charset="0"/>
                    <a:ea typeface="Cambria Math" panose="02040503050406030204" pitchFamily="18" charset="0"/>
                  </a:rPr>
                  <a:t> + e</a:t>
                </a:r>
                <a:r>
                  <a:rPr lang="en-GB" baseline="30000" dirty="0">
                    <a:effectLst/>
                    <a:latin typeface="Cambria Math" panose="02040503050406030204" pitchFamily="18" charset="0"/>
                    <a:ea typeface="Cambria Math" panose="02040503050406030204" pitchFamily="18" charset="0"/>
                  </a:rPr>
                  <a:t>2t/</a:t>
                </a:r>
                <a:r>
                  <a:rPr lang="el-GR" baseline="30000" dirty="0">
                    <a:effectLst/>
                    <a:latin typeface="Cambria Math" panose="02040503050406030204" pitchFamily="18" charset="0"/>
                    <a:ea typeface="Cambria Math" panose="02040503050406030204" pitchFamily="18" charset="0"/>
                  </a:rPr>
                  <a:t>α</a:t>
                </a:r>
                <a:r>
                  <a:rPr lang="el-GR" dirty="0">
                    <a:effectLst/>
                    <a:latin typeface="Cambria Math" panose="02040503050406030204" pitchFamily="18" charset="0"/>
                    <a:ea typeface="Cambria Math" panose="02040503050406030204" pitchFamily="18" charset="0"/>
                  </a:rPr>
                  <a:t>(</a:t>
                </a:r>
                <a:r>
                  <a:rPr lang="en-GB" dirty="0">
                    <a:effectLst/>
                    <a:latin typeface="Cambria Math" panose="02040503050406030204" pitchFamily="18" charset="0"/>
                    <a:ea typeface="Cambria Math" panose="02040503050406030204" pitchFamily="18" charset="0"/>
                  </a:rPr>
                  <a:t>dx</a:t>
                </a:r>
                <a:r>
                  <a:rPr lang="en-GB" baseline="30000" dirty="0">
                    <a:effectLst/>
                    <a:latin typeface="Cambria Math" panose="02040503050406030204" pitchFamily="18" charset="0"/>
                    <a:ea typeface="Cambria Math" panose="02040503050406030204" pitchFamily="18" charset="0"/>
                  </a:rPr>
                  <a:t>2</a:t>
                </a:r>
                <a:r>
                  <a:rPr lang="en-GB" dirty="0">
                    <a:effectLst/>
                    <a:latin typeface="Cambria Math" panose="02040503050406030204" pitchFamily="18" charset="0"/>
                    <a:ea typeface="Cambria Math" panose="02040503050406030204" pitchFamily="18" charset="0"/>
                  </a:rPr>
                  <a:t> + dy</a:t>
                </a:r>
                <a:r>
                  <a:rPr lang="en-GB" baseline="30000" dirty="0">
                    <a:effectLst/>
                    <a:latin typeface="Cambria Math" panose="02040503050406030204" pitchFamily="18" charset="0"/>
                    <a:ea typeface="Cambria Math" panose="02040503050406030204" pitchFamily="18" charset="0"/>
                  </a:rPr>
                  <a:t>2</a:t>
                </a:r>
                <a:r>
                  <a:rPr lang="en-GB" dirty="0">
                    <a:effectLst/>
                    <a:latin typeface="Cambria Math" panose="02040503050406030204" pitchFamily="18" charset="0"/>
                    <a:ea typeface="Cambria Math" panose="02040503050406030204" pitchFamily="18" charset="0"/>
                  </a:rPr>
                  <a:t> + dz</a:t>
                </a:r>
                <a:r>
                  <a:rPr lang="en-GB" baseline="30000" dirty="0">
                    <a:effectLst/>
                    <a:latin typeface="Cambria Math" panose="02040503050406030204" pitchFamily="18" charset="0"/>
                    <a:ea typeface="Cambria Math" panose="02040503050406030204" pitchFamily="18" charset="0"/>
                  </a:rPr>
                  <a:t>2</a:t>
                </a:r>
                <a:r>
                  <a:rPr lang="en-GB" dirty="0">
                    <a:effectLst/>
                    <a:latin typeface="Cambria Math" panose="02040503050406030204" pitchFamily="18" charset="0"/>
                    <a:ea typeface="Cambria Math" panose="02040503050406030204" pitchFamily="18" charset="0"/>
                  </a:rPr>
                  <a:t>), </a:t>
                </a:r>
              </a:p>
              <a:p>
                <a:pPr marL="0" indent="0">
                  <a:buNone/>
                </a:pPr>
                <a:r>
                  <a:rPr lang="en-GB" dirty="0">
                    <a:effectLst/>
                    <a:latin typeface="Avenir Book" panose="02000503020000020003" pitchFamily="2" charset="0"/>
                  </a:rPr>
                  <a:t>where </a:t>
                </a:r>
                <a:r>
                  <a:rPr lang="el-GR" dirty="0">
                    <a:effectLst/>
                    <a:latin typeface="Cambria Math" panose="02040503050406030204" pitchFamily="18" charset="0"/>
                    <a:ea typeface="Cambria Math" panose="02040503050406030204" pitchFamily="18" charset="0"/>
                  </a:rPr>
                  <a:t>α ≡(3/Λ)</a:t>
                </a:r>
                <a:r>
                  <a:rPr lang="el-GR" baseline="30000" dirty="0">
                    <a:effectLst/>
                    <a:latin typeface="Cambria Math" panose="02040503050406030204" pitchFamily="18" charset="0"/>
                    <a:ea typeface="Cambria Math" panose="02040503050406030204" pitchFamily="18" charset="0"/>
                  </a:rPr>
                  <a:t>1/2</a:t>
                </a:r>
                <a:r>
                  <a:rPr lang="el-GR" dirty="0">
                    <a:effectLst/>
                    <a:latin typeface="Cambria Math" panose="02040503050406030204" pitchFamily="18" charset="0"/>
                    <a:ea typeface="Cambria Math" panose="02040503050406030204" pitchFamily="18" charset="0"/>
                  </a:rPr>
                  <a:t> </a:t>
                </a:r>
                <a:r>
                  <a:rPr lang="en-GB" dirty="0">
                    <a:effectLst/>
                    <a:latin typeface="Avenir Book" panose="02000503020000020003" pitchFamily="2" charset="0"/>
                  </a:rPr>
                  <a:t>and </a:t>
                </a:r>
                <a:r>
                  <a:rPr lang="el-GR" dirty="0">
                    <a:effectLst/>
                    <a:latin typeface="Cambria Math" panose="02040503050406030204" pitchFamily="18" charset="0"/>
                    <a:ea typeface="Cambria Math" panose="02040503050406030204" pitchFamily="18" charset="0"/>
                  </a:rPr>
                  <a:t>Λ/8π</a:t>
                </a:r>
                <a:r>
                  <a:rPr lang="en-GB" dirty="0">
                    <a:effectLst/>
                    <a:latin typeface="Cambria Math" panose="02040503050406030204" pitchFamily="18" charset="0"/>
                    <a:ea typeface="Cambria Math" panose="02040503050406030204" pitchFamily="18" charset="0"/>
                  </a:rPr>
                  <a:t>G </a:t>
                </a:r>
                <a:r>
                  <a:rPr lang="en-GB" dirty="0">
                    <a:effectLst/>
                    <a:latin typeface="Avenir Book" panose="02000503020000020003" pitchFamily="2" charset="0"/>
                  </a:rPr>
                  <a:t>is the vacuum energy. </a:t>
                </a:r>
              </a:p>
              <a:p>
                <a:r>
                  <a:rPr lang="en-GB" dirty="0">
                    <a:effectLst/>
                    <a:latin typeface="Avenir Book" panose="02000503020000020003" pitchFamily="2" charset="0"/>
                  </a:rPr>
                  <a:t>We assume Einstein gravity</a:t>
                </a:r>
                <a:r>
                  <a:rPr lang="en-GB" dirty="0">
                    <a:latin typeface="Avenir Book" panose="02000503020000020003" pitchFamily="2" charset="0"/>
                  </a:rPr>
                  <a:t> and the following </a:t>
                </a:r>
                <a:r>
                  <a:rPr lang="en-GB" dirty="0">
                    <a:effectLst/>
                    <a:latin typeface="Avenir Book" panose="02000503020000020003" pitchFamily="2" charset="0"/>
                  </a:rPr>
                  <a:t>perturbed second order metric </a:t>
                </a:r>
              </a:p>
              <a:p>
                <a:pPr marL="0" indent="0">
                  <a:buNone/>
                </a:pPr>
                <a14:m>
                  <m:oMathPara xmlns:m="http://schemas.openxmlformats.org/officeDocument/2006/math">
                    <m:oMathParaPr>
                      <m:jc m:val="centerGroup"/>
                    </m:oMathParaPr>
                    <m:oMath xmlns:m="http://schemas.openxmlformats.org/officeDocument/2006/math">
                      <m:sSub>
                        <m:sSubPr>
                          <m:ctrlPr>
                            <a:rPr lang="en-GB" i="1">
                              <a:effectLst/>
                              <a:latin typeface="Cambria Math" panose="02040503050406030204" pitchFamily="18" charset="0"/>
                            </a:rPr>
                          </m:ctrlPr>
                        </m:sSubPr>
                        <m:e>
                          <m:r>
                            <a:rPr lang="en-US" b="0" i="1">
                              <a:effectLst/>
                              <a:latin typeface="Cambria Math" panose="02040503050406030204" pitchFamily="18" charset="0"/>
                            </a:rPr>
                            <m:t>𝑔</m:t>
                          </m:r>
                        </m:e>
                        <m:sub>
                          <m:r>
                            <a:rPr lang="en-US" b="0" i="1">
                              <a:effectLst/>
                              <a:latin typeface="Cambria Math" panose="02040503050406030204" pitchFamily="18" charset="0"/>
                            </a:rPr>
                            <m:t>00</m:t>
                          </m:r>
                        </m:sub>
                      </m:sSub>
                      <m:r>
                        <a:rPr lang="en-US" b="0" i="1">
                          <a:effectLst/>
                          <a:latin typeface="Cambria Math" panose="02040503050406030204" pitchFamily="18" charset="0"/>
                        </a:rPr>
                        <m:t>=−</m:t>
                      </m:r>
                      <m:sSup>
                        <m:sSupPr>
                          <m:ctrlPr>
                            <a:rPr lang="en-US" b="0" i="1">
                              <a:effectLst/>
                              <a:latin typeface="Cambria Math" panose="02040503050406030204" pitchFamily="18" charset="0"/>
                            </a:rPr>
                          </m:ctrlPr>
                        </m:sSupPr>
                        <m:e>
                          <m:r>
                            <a:rPr lang="en-US" b="0" i="1">
                              <a:effectLst/>
                              <a:latin typeface="Cambria Math" panose="02040503050406030204" pitchFamily="18" charset="0"/>
                            </a:rPr>
                            <m:t>𝑎</m:t>
                          </m:r>
                        </m:e>
                        <m:sup>
                          <m:r>
                            <a:rPr lang="en-US" b="0" i="1">
                              <a:effectLst/>
                              <a:latin typeface="Cambria Math" panose="02040503050406030204" pitchFamily="18" charset="0"/>
                            </a:rPr>
                            <m:t>2</m:t>
                          </m:r>
                        </m:sup>
                      </m:sSup>
                      <m:d>
                        <m:dPr>
                          <m:ctrlPr>
                            <a:rPr lang="en-US" b="0" i="1">
                              <a:effectLst/>
                              <a:latin typeface="Cambria Math" panose="02040503050406030204" pitchFamily="18" charset="0"/>
                            </a:rPr>
                          </m:ctrlPr>
                        </m:dPr>
                        <m:e>
                          <m:r>
                            <a:rPr lang="en-US" b="0" i="1">
                              <a:effectLst/>
                              <a:latin typeface="Cambria Math" panose="02040503050406030204" pitchFamily="18" charset="0"/>
                            </a:rPr>
                            <m:t>1+</m:t>
                          </m:r>
                          <m:sSub>
                            <m:sSubPr>
                              <m:ctrlPr>
                                <a:rPr lang="en-US" b="0" i="1">
                                  <a:effectLst/>
                                  <a:latin typeface="Cambria Math" panose="02040503050406030204" pitchFamily="18" charset="0"/>
                                </a:rPr>
                              </m:ctrlPr>
                            </m:sSubPr>
                            <m:e>
                              <m:r>
                                <a:rPr lang="en-US" b="0" i="1">
                                  <a:effectLst/>
                                  <a:latin typeface="Cambria Math" panose="02040503050406030204" pitchFamily="18" charset="0"/>
                                  <a:ea typeface="Cambria Math" panose="02040503050406030204" pitchFamily="18" charset="0"/>
                                </a:rPr>
                                <m:t>𝜓</m:t>
                              </m:r>
                            </m:e>
                            <m:sub>
                              <m:r>
                                <a:rPr lang="en-US" b="0" i="1">
                                  <a:effectLst/>
                                  <a:latin typeface="Cambria Math" panose="02040503050406030204" pitchFamily="18" charset="0"/>
                                </a:rPr>
                                <m:t>2</m:t>
                              </m:r>
                            </m:sub>
                          </m:sSub>
                        </m:e>
                      </m:d>
                      <m:r>
                        <a:rPr lang="en-US" b="0" i="1">
                          <a:effectLst/>
                          <a:latin typeface="Cambria Math" panose="02040503050406030204" pitchFamily="18" charset="0"/>
                        </a:rPr>
                        <m:t>, </m:t>
                      </m:r>
                    </m:oMath>
                    <m:oMath xmlns:m="http://schemas.openxmlformats.org/officeDocument/2006/math">
                      <m:sSub>
                        <m:sSubPr>
                          <m:ctrlPr>
                            <a:rPr lang="en-US" b="0" i="1">
                              <a:effectLst/>
                              <a:latin typeface="Cambria Math" panose="02040503050406030204" pitchFamily="18" charset="0"/>
                            </a:rPr>
                          </m:ctrlPr>
                        </m:sSubPr>
                        <m:e>
                          <m:r>
                            <a:rPr lang="en-US" b="0" i="1">
                              <a:effectLst/>
                              <a:latin typeface="Cambria Math" panose="02040503050406030204" pitchFamily="18" charset="0"/>
                            </a:rPr>
                            <m:t>𝑔</m:t>
                          </m:r>
                        </m:e>
                        <m:sub>
                          <m:r>
                            <a:rPr lang="en-US" b="0" i="1">
                              <a:effectLst/>
                              <a:latin typeface="Cambria Math" panose="02040503050406030204" pitchFamily="18" charset="0"/>
                            </a:rPr>
                            <m:t>0</m:t>
                          </m:r>
                          <m:r>
                            <a:rPr lang="en-US" b="0" i="1">
                              <a:effectLst/>
                              <a:latin typeface="Cambria Math" panose="02040503050406030204" pitchFamily="18" charset="0"/>
                            </a:rPr>
                            <m:t>𝑖</m:t>
                          </m:r>
                        </m:sub>
                      </m:sSub>
                      <m:r>
                        <a:rPr lang="en-US" b="0" i="1">
                          <a:effectLst/>
                          <a:latin typeface="Cambria Math" panose="02040503050406030204" pitchFamily="18" charset="0"/>
                        </a:rPr>
                        <m:t>=</m:t>
                      </m:r>
                      <m:f>
                        <m:fPr>
                          <m:ctrlPr>
                            <a:rPr lang="en-US" b="0" i="1">
                              <a:effectLst/>
                              <a:latin typeface="Cambria Math" panose="02040503050406030204" pitchFamily="18" charset="0"/>
                            </a:rPr>
                          </m:ctrlPr>
                        </m:fPr>
                        <m:num>
                          <m:sSup>
                            <m:sSupPr>
                              <m:ctrlPr>
                                <a:rPr lang="en-US" b="0" i="1">
                                  <a:effectLst/>
                                  <a:latin typeface="Cambria Math" panose="02040503050406030204" pitchFamily="18" charset="0"/>
                                </a:rPr>
                              </m:ctrlPr>
                            </m:sSupPr>
                            <m:e>
                              <m:r>
                                <a:rPr lang="en-US" b="0" i="1">
                                  <a:effectLst/>
                                  <a:latin typeface="Cambria Math" panose="02040503050406030204" pitchFamily="18" charset="0"/>
                                </a:rPr>
                                <m:t>𝑎</m:t>
                              </m:r>
                            </m:e>
                            <m:sup>
                              <m:r>
                                <a:rPr lang="en-US" b="0" i="1">
                                  <a:effectLst/>
                                  <a:latin typeface="Cambria Math" panose="02040503050406030204" pitchFamily="18" charset="0"/>
                                </a:rPr>
                                <m:t>2</m:t>
                              </m:r>
                            </m:sup>
                          </m:sSup>
                        </m:num>
                        <m:den>
                          <m:r>
                            <a:rPr lang="en-US" b="0" i="1">
                              <a:effectLst/>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a:latin typeface="Cambria Math" panose="02040503050406030204" pitchFamily="18" charset="0"/>
                              <a:ea typeface="Cambria Math" panose="02040503050406030204" pitchFamily="18" charset="0"/>
                            </a:rPr>
                            <m:t>2</m:t>
                          </m:r>
                          <m:r>
                            <a:rPr lang="en-US" i="1">
                              <a:latin typeface="Cambria Math" panose="02040503050406030204" pitchFamily="18" charset="0"/>
                            </a:rPr>
                            <m:t>𝑖</m:t>
                          </m:r>
                        </m:sub>
                      </m:sSub>
                      <m:r>
                        <a:rPr lang="en-US" b="0" i="1">
                          <a:effectLst/>
                          <a:latin typeface="Cambria Math" panose="02040503050406030204" pitchFamily="18" charset="0"/>
                        </a:rPr>
                        <m:t>,</m:t>
                      </m:r>
                    </m:oMath>
                    <m:oMath xmlns:m="http://schemas.openxmlformats.org/officeDocument/2006/math">
                      <m:sSub>
                        <m:sSubPr>
                          <m:ctrlPr>
                            <a:rPr lang="en-US" b="0" i="1">
                              <a:effectLst/>
                              <a:latin typeface="Cambria Math" panose="02040503050406030204" pitchFamily="18" charset="0"/>
                            </a:rPr>
                          </m:ctrlPr>
                        </m:sSubPr>
                        <m:e>
                          <m:r>
                            <a:rPr lang="en-US" b="0" i="1">
                              <a:effectLst/>
                              <a:latin typeface="Cambria Math" panose="02040503050406030204" pitchFamily="18" charset="0"/>
                            </a:rPr>
                            <m:t>𝑔</m:t>
                          </m:r>
                        </m:e>
                        <m:sub>
                          <m:r>
                            <a:rPr lang="en-US" b="0" i="1">
                              <a:effectLst/>
                              <a:latin typeface="Cambria Math" panose="02040503050406030204" pitchFamily="18" charset="0"/>
                            </a:rPr>
                            <m:t>𝑖𝑗</m:t>
                          </m:r>
                        </m:sub>
                      </m:sSub>
                      <m:r>
                        <a:rPr lang="en-US" b="0" i="1">
                          <a:effectLst/>
                          <a:latin typeface="Cambria Math" panose="02040503050406030204" pitchFamily="18" charset="0"/>
                        </a:rPr>
                        <m:t>=</m:t>
                      </m:r>
                      <m:sSup>
                        <m:sSupPr>
                          <m:ctrlPr>
                            <a:rPr lang="en-US" b="0" i="1">
                              <a:effectLst/>
                              <a:latin typeface="Cambria Math" panose="02040503050406030204" pitchFamily="18" charset="0"/>
                            </a:rPr>
                          </m:ctrlPr>
                        </m:sSupPr>
                        <m:e>
                          <m:r>
                            <a:rPr lang="en-US" b="0" i="1">
                              <a:effectLst/>
                              <a:latin typeface="Cambria Math" panose="02040503050406030204" pitchFamily="18" charset="0"/>
                            </a:rPr>
                            <m:t>𝑎</m:t>
                          </m:r>
                        </m:e>
                        <m:sup>
                          <m:r>
                            <a:rPr lang="en-US" b="0" i="1">
                              <a:effectLst/>
                              <a:latin typeface="Cambria Math" panose="02040503050406030204" pitchFamily="18" charset="0"/>
                            </a:rPr>
                            <m:t>2</m:t>
                          </m:r>
                        </m:sup>
                      </m:sSup>
                      <m:d>
                        <m:dPr>
                          <m:begChr m:val="["/>
                          <m:endChr m:val="]"/>
                          <m:ctrlPr>
                            <a:rPr lang="en-US" b="0" i="1">
                              <a:effectLst/>
                              <a:latin typeface="Cambria Math" panose="02040503050406030204" pitchFamily="18" charset="0"/>
                            </a:rPr>
                          </m:ctrlPr>
                        </m:dPr>
                        <m:e>
                          <m:d>
                            <m:dPr>
                              <m:ctrlPr>
                                <a:rPr lang="en-US" b="0" i="1">
                                  <a:effectLst/>
                                  <a:latin typeface="Cambria Math" panose="02040503050406030204" pitchFamily="18" charset="0"/>
                                </a:rPr>
                              </m:ctrlPr>
                            </m:dPr>
                            <m:e>
                              <m:r>
                                <a:rPr lang="en-US" b="0" i="1">
                                  <a:effectLst/>
                                  <a:latin typeface="Cambria Math" panose="02040503050406030204" pitchFamily="18" charset="0"/>
                                </a:rPr>
                                <m:t>1−</m:t>
                              </m:r>
                              <m:sSub>
                                <m:sSubPr>
                                  <m:ctrlPr>
                                    <a:rPr lang="en-US" b="0" i="1">
                                      <a:effectLst/>
                                      <a:latin typeface="Cambria Math" panose="02040503050406030204" pitchFamily="18" charset="0"/>
                                    </a:rPr>
                                  </m:ctrlPr>
                                </m:sSubPr>
                                <m:e>
                                  <m:r>
                                    <a:rPr lang="en-US" b="0" i="1">
                                      <a:effectLst/>
                                      <a:latin typeface="Cambria Math" panose="02040503050406030204" pitchFamily="18" charset="0"/>
                                      <a:ea typeface="Cambria Math" panose="02040503050406030204" pitchFamily="18" charset="0"/>
                                    </a:rPr>
                                    <m:t>𝜙</m:t>
                                  </m:r>
                                </m:e>
                                <m:sub>
                                  <m:r>
                                    <a:rPr lang="en-US" b="0" i="1">
                                      <a:effectLst/>
                                      <a:latin typeface="Cambria Math" panose="02040503050406030204" pitchFamily="18" charset="0"/>
                                    </a:rPr>
                                    <m:t>2</m:t>
                                  </m:r>
                                </m:sub>
                              </m:sSub>
                            </m:e>
                          </m:d>
                          <m:sSub>
                            <m:sSubPr>
                              <m:ctrlPr>
                                <a:rPr lang="en-US" b="0" i="1">
                                  <a:effectLst/>
                                  <a:latin typeface="Cambria Math" panose="02040503050406030204" pitchFamily="18" charset="0"/>
                                </a:rPr>
                              </m:ctrlPr>
                            </m:sSubPr>
                            <m:e>
                              <m:r>
                                <a:rPr lang="en-US" b="0" i="1">
                                  <a:effectLst/>
                                  <a:latin typeface="Cambria Math" panose="02040503050406030204" pitchFamily="18" charset="0"/>
                                  <a:ea typeface="Cambria Math" panose="02040503050406030204" pitchFamily="18" charset="0"/>
                                </a:rPr>
                                <m:t>𝛿</m:t>
                              </m:r>
                            </m:e>
                            <m:sub>
                              <m:r>
                                <a:rPr lang="en-US" b="0" i="1">
                                  <a:effectLst/>
                                  <a:latin typeface="Cambria Math" panose="02040503050406030204" pitchFamily="18" charset="0"/>
                                </a:rPr>
                                <m:t>𝑖𝑗</m:t>
                              </m:r>
                            </m:sub>
                          </m:sSub>
                          <m:r>
                            <a:rPr lang="en-US" b="0" i="1">
                              <a:effectLst/>
                              <a:latin typeface="Cambria Math" panose="02040503050406030204" pitchFamily="18" charset="0"/>
                            </a:rPr>
                            <m:t>+</m:t>
                          </m:r>
                          <m:sSub>
                            <m:sSubPr>
                              <m:ctrlPr>
                                <a:rPr lang="en-US" b="0" i="1">
                                  <a:effectLst/>
                                  <a:latin typeface="Cambria Math" panose="02040503050406030204" pitchFamily="18" charset="0"/>
                                </a:rPr>
                              </m:ctrlPr>
                            </m:sSubPr>
                            <m:e>
                              <m:r>
                                <a:rPr lang="en-US" b="0" i="1">
                                  <a:effectLst/>
                                  <a:latin typeface="Cambria Math" panose="02040503050406030204" pitchFamily="18" charset="0"/>
                                  <a:ea typeface="Cambria Math" panose="02040503050406030204" pitchFamily="18" charset="0"/>
                                </a:rPr>
                                <m:t>𝜒</m:t>
                              </m:r>
                            </m:e>
                            <m:sub>
                              <m:r>
                                <a:rPr lang="en-US" b="0" i="1">
                                  <a:effectLst/>
                                  <a:latin typeface="Cambria Math" panose="02040503050406030204" pitchFamily="18" charset="0"/>
                                </a:rPr>
                                <m:t>1</m:t>
                              </m:r>
                              <m:r>
                                <a:rPr lang="en-US" b="0" i="1">
                                  <a:effectLst/>
                                  <a:latin typeface="Cambria Math" panose="02040503050406030204" pitchFamily="18" charset="0"/>
                                </a:rPr>
                                <m:t>𝑖𝑗</m:t>
                              </m:r>
                            </m:sub>
                          </m:sSub>
                          <m:r>
                            <a:rPr lang="en-US" b="0" i="1">
                              <a:effectLst/>
                              <a:latin typeface="Cambria Math" panose="02040503050406030204" pitchFamily="18" charset="0"/>
                            </a:rPr>
                            <m:t>+</m:t>
                          </m:r>
                          <m:f>
                            <m:fPr>
                              <m:ctrlPr>
                                <a:rPr lang="en-US" b="0" i="1">
                                  <a:effectLst/>
                                  <a:latin typeface="Cambria Math" panose="02040503050406030204" pitchFamily="18" charset="0"/>
                                </a:rPr>
                              </m:ctrlPr>
                            </m:fPr>
                            <m:num>
                              <m:r>
                                <a:rPr lang="en-US" b="0" i="1">
                                  <a:effectLst/>
                                  <a:latin typeface="Cambria Math" panose="02040503050406030204" pitchFamily="18" charset="0"/>
                                </a:rPr>
                                <m:t>1</m:t>
                              </m:r>
                            </m:num>
                            <m:den>
                              <m:r>
                                <a:rPr lang="en-US" b="0" i="1">
                                  <a:effectLst/>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b="0" i="1">
                                  <a:latin typeface="Cambria Math" panose="02040503050406030204" pitchFamily="18" charset="0"/>
                                  <a:ea typeface="Cambria Math" panose="02040503050406030204" pitchFamily="18" charset="0"/>
                                </a:rPr>
                                <m:t>2</m:t>
                              </m:r>
                              <m:r>
                                <a:rPr lang="en-US" i="1">
                                  <a:latin typeface="Cambria Math" panose="02040503050406030204" pitchFamily="18" charset="0"/>
                                </a:rPr>
                                <m:t>𝑖𝑗</m:t>
                              </m:r>
                            </m:sub>
                          </m:sSub>
                        </m:e>
                      </m:d>
                      <m:r>
                        <a:rPr lang="en-US" b="0" i="1">
                          <a:effectLst/>
                          <a:latin typeface="Cambria Math" panose="02040503050406030204" pitchFamily="18" charset="0"/>
                        </a:rPr>
                        <m:t>,</m:t>
                      </m:r>
                    </m:oMath>
                  </m:oMathPara>
                </a14:m>
                <a:br>
                  <a:rPr lang="en-US" b="0" dirty="0">
                    <a:effectLst/>
                    <a:latin typeface="Avenir Book" panose="02000503020000020003" pitchFamily="2" charset="0"/>
                  </a:rPr>
                </a:br>
                <a:endParaRPr lang="en-GB" dirty="0">
                  <a:effectLst/>
                  <a:latin typeface="Avenir Book" panose="02000503020000020003" pitchFamily="2" charset="0"/>
                </a:endParaRPr>
              </a:p>
              <a:p>
                <a:pPr marL="0" indent="0">
                  <a:buNone/>
                </a:pPr>
                <a:r>
                  <a:rPr lang="en-GB" dirty="0">
                    <a:latin typeface="Avenir Book" panose="02000503020000020003" pitchFamily="2" charset="0"/>
                  </a:rPr>
                  <a:t>where </a:t>
                </a:r>
                <a14:m>
                  <m:oMath xmlns:m="http://schemas.openxmlformats.org/officeDocument/2006/math">
                    <m:r>
                      <a:rPr lang="en-US" b="0" i="1">
                        <a:latin typeface="Cambria Math" panose="02040503050406030204" pitchFamily="18" charset="0"/>
                      </a:rPr>
                      <m:t>𝑎</m:t>
                    </m:r>
                    <m:d>
                      <m:dPr>
                        <m:ctrlPr>
                          <a:rPr lang="en-US" b="0" i="1">
                            <a:latin typeface="Cambria Math" panose="02040503050406030204" pitchFamily="18" charset="0"/>
                          </a:rPr>
                        </m:ctrlPr>
                      </m:dPr>
                      <m:e>
                        <m:r>
                          <a:rPr lang="en-US" b="0" i="1">
                            <a:latin typeface="Cambria Math" panose="02040503050406030204" pitchFamily="18" charset="0"/>
                            <a:ea typeface="Cambria Math" panose="02040503050406030204" pitchFamily="18" charset="0"/>
                          </a:rPr>
                          <m:t>𝜂</m:t>
                        </m:r>
                      </m:e>
                    </m:d>
                    <m:r>
                      <a:rPr lang="en-US" b="0" i="1">
                        <a:latin typeface="Cambria Math" panose="02040503050406030204" pitchFamily="18" charset="0"/>
                      </a:rPr>
                      <m:t>=−1/</m:t>
                    </m:r>
                    <m:sSub>
                      <m:sSubPr>
                        <m:ctrlPr>
                          <a:rPr lang="en-US" b="0" i="1">
                            <a:latin typeface="Cambria Math" panose="02040503050406030204" pitchFamily="18" charset="0"/>
                          </a:rPr>
                        </m:ctrlPr>
                      </m:sSubPr>
                      <m:e>
                        <m:r>
                          <a:rPr lang="en-US" b="0" i="1">
                            <a:latin typeface="Cambria Math" panose="02040503050406030204" pitchFamily="18" charset="0"/>
                          </a:rPr>
                          <m:t>𝐻</m:t>
                        </m:r>
                      </m:e>
                      <m:sub>
                        <m:r>
                          <m:rPr>
                            <m:sty m:val="p"/>
                          </m:rPr>
                          <a:rPr lang="el-GR" b="0" i="1">
                            <a:latin typeface="Cambria Math" panose="02040503050406030204" pitchFamily="18" charset="0"/>
                            <a:ea typeface="Cambria Math" panose="02040503050406030204" pitchFamily="18" charset="0"/>
                          </a:rPr>
                          <m:t>Λ</m:t>
                        </m:r>
                      </m:sub>
                    </m:sSub>
                    <m:r>
                      <a:rPr lang="en-US" b="0" i="1">
                        <a:latin typeface="Cambria Math" panose="02040503050406030204" pitchFamily="18" charset="0"/>
                        <a:ea typeface="Cambria Math" panose="02040503050406030204" pitchFamily="18" charset="0"/>
                      </a:rPr>
                      <m:t>𝜂</m:t>
                    </m:r>
                  </m:oMath>
                </a14:m>
                <a:r>
                  <a:rPr lang="en-US" dirty="0">
                    <a:effectLst/>
                    <a:latin typeface="Cambria Math" panose="02040503050406030204" pitchFamily="18" charset="0"/>
                    <a:ea typeface="Cambria Math" panose="02040503050406030204" pitchFamily="18" charset="0"/>
                  </a:rPr>
                  <a:t>.</a:t>
                </a:r>
                <a:endParaRPr lang="el-GR" dirty="0">
                  <a:effectLst/>
                  <a:latin typeface="Cambria Math" panose="02040503050406030204" pitchFamily="18" charset="0"/>
                  <a:ea typeface="Cambria Math" panose="02040503050406030204" pitchFamily="18" charset="0"/>
                </a:endParaRPr>
              </a:p>
              <a:p>
                <a:pPr marL="0" indent="0">
                  <a:buNone/>
                </a:pPr>
                <a:endParaRPr lang="en-GB" sz="2200" dirty="0">
                  <a:effectLst/>
                  <a:latin typeface="Avenir Book" panose="02000503020000020003" pitchFamily="2" charset="0"/>
                </a:endParaRPr>
              </a:p>
              <a:p>
                <a:endParaRPr lang="en-GB" sz="2200" dirty="0"/>
              </a:p>
            </p:txBody>
          </p:sp>
        </mc:Choice>
        <mc:Fallback xmlns="">
          <p:sp>
            <p:nvSpPr>
              <p:cNvPr id="3" name="Content Placeholder 2">
                <a:extLst>
                  <a:ext uri="{FF2B5EF4-FFF2-40B4-BE49-F238E27FC236}">
                    <a16:creationId xmlns:a16="http://schemas.microsoft.com/office/drawing/2014/main" id="{C08C214C-0FB1-4BA1-D022-9A50DA7E8FCF}"/>
                  </a:ext>
                </a:extLst>
              </p:cNvPr>
              <p:cNvSpPr>
                <a:spLocks noGrp="1" noRot="1" noChangeAspect="1" noMove="1" noResize="1" noEditPoints="1" noAdjustHandles="1" noChangeArrowheads="1" noChangeShapeType="1" noTextEdit="1"/>
              </p:cNvSpPr>
              <p:nvPr>
                <p:ph idx="1"/>
              </p:nvPr>
            </p:nvSpPr>
            <p:spPr>
              <a:xfrm>
                <a:off x="838200" y="1929384"/>
                <a:ext cx="10515600" cy="4251960"/>
              </a:xfrm>
              <a:blipFill>
                <a:blip r:embed="rId2"/>
                <a:stretch>
                  <a:fillRect l="-1206" t="-2388" b="-13731"/>
                </a:stretch>
              </a:blipFill>
            </p:spPr>
            <p:txBody>
              <a:bodyPr/>
              <a:lstStyle/>
              <a:p>
                <a:r>
                  <a:rPr lang="en-IT">
                    <a:noFill/>
                  </a:rPr>
                  <a:t> </a:t>
                </a:r>
              </a:p>
            </p:txBody>
          </p:sp>
        </mc:Fallback>
      </mc:AlternateContent>
    </p:spTree>
    <p:extLst>
      <p:ext uri="{BB962C8B-B14F-4D97-AF65-F5344CB8AC3E}">
        <p14:creationId xmlns:p14="http://schemas.microsoft.com/office/powerpoint/2010/main" val="2654812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83105E-E1DA-A5E8-19BA-5B20D1743A7B}"/>
              </a:ext>
            </a:extLst>
          </p:cNvPr>
          <p:cNvSpPr>
            <a:spLocks noGrp="1"/>
          </p:cNvSpPr>
          <p:nvPr>
            <p:ph type="title"/>
          </p:nvPr>
        </p:nvSpPr>
        <p:spPr>
          <a:xfrm>
            <a:off x="838200" y="365125"/>
            <a:ext cx="10515600" cy="1325563"/>
          </a:xfrm>
        </p:spPr>
        <p:txBody>
          <a:bodyPr>
            <a:normAutofit/>
          </a:bodyPr>
          <a:lstStyle/>
          <a:p>
            <a:r>
              <a:rPr lang="en-GB" sz="5000"/>
              <a:t>Now a first question that we can make…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0527E9-5AB1-4027-0678-BCA0881870A6}"/>
                  </a:ext>
                </a:extLst>
              </p:cNvPr>
              <p:cNvSpPr>
                <a:spLocks noGrp="1"/>
              </p:cNvSpPr>
              <p:nvPr>
                <p:ph idx="1"/>
              </p:nvPr>
            </p:nvSpPr>
            <p:spPr>
              <a:xfrm>
                <a:off x="838200" y="1929384"/>
                <a:ext cx="10515600" cy="4251960"/>
              </a:xfrm>
            </p:spPr>
            <p:txBody>
              <a:bodyPr>
                <a:normAutofit/>
              </a:bodyPr>
              <a:lstStyle/>
              <a:p>
                <a:r>
                  <a:rPr lang="en-GB" dirty="0"/>
                  <a:t>Unless the "background" vacuum energy (by Mottola et al.) or coherent states (by Dvali et al.) </a:t>
                </a:r>
                <a:r>
                  <a:rPr lang="el-GR" dirty="0">
                    <a:latin typeface="Cambria Math" panose="02040503050406030204" pitchFamily="18" charset="0"/>
                    <a:ea typeface="Cambria Math" panose="02040503050406030204" pitchFamily="18" charset="0"/>
                  </a:rPr>
                  <a:t>Λ/8π</a:t>
                </a:r>
                <a:r>
                  <a:rPr lang="en-GB" dirty="0">
                    <a:latin typeface="Cambria Math" panose="02040503050406030204" pitchFamily="18" charset="0"/>
                    <a:ea typeface="Cambria Math" panose="02040503050406030204" pitchFamily="18" charset="0"/>
                  </a:rPr>
                  <a:t>G and if we exclude any (perturbative) contributions on the right-hand side of Einstein's equations, is it possible to obtain solutions for</a:t>
                </a:r>
                <a:r>
                  <a:rPr lang="en-GB" dirty="0"/>
                  <a:t>, 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rPr>
                          <m:t>2</m:t>
                        </m:r>
                      </m:sub>
                    </m:sSub>
                  </m:oMath>
                </a14:m>
                <a:r>
                  <a:rPr lang="en-GB"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2</m:t>
                        </m:r>
                      </m:sub>
                    </m:sSub>
                  </m:oMath>
                </a14:m>
                <a:r>
                  <a:rPr lang="en-GB" dirty="0"/>
                  <a:t>, which depend only 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i="1">
                            <a:latin typeface="Cambria Math" panose="02040503050406030204" pitchFamily="18" charset="0"/>
                          </a:rPr>
                          <m:t>1</m:t>
                        </m:r>
                        <m:r>
                          <a:rPr lang="en-US" i="1">
                            <a:latin typeface="Cambria Math" panose="02040503050406030204" pitchFamily="18" charset="0"/>
                          </a:rPr>
                          <m:t>𝑖𝑗</m:t>
                        </m:r>
                      </m:sub>
                    </m:sSub>
                  </m:oMath>
                </a14:m>
                <a:r>
                  <a:rPr lang="en-GB" dirty="0"/>
                  <a:t>?</a:t>
                </a:r>
              </a:p>
              <a:p>
                <a:pPr marL="0" indent="0">
                  <a:buNone/>
                </a:pPr>
                <a:r>
                  <a:rPr lang="en-GB" dirty="0"/>
                  <a:t>The answer is…</a:t>
                </a:r>
              </a:p>
            </p:txBody>
          </p:sp>
        </mc:Choice>
        <mc:Fallback xmlns="">
          <p:sp>
            <p:nvSpPr>
              <p:cNvPr id="3" name="Content Placeholder 2">
                <a:extLst>
                  <a:ext uri="{FF2B5EF4-FFF2-40B4-BE49-F238E27FC236}">
                    <a16:creationId xmlns:a16="http://schemas.microsoft.com/office/drawing/2014/main" id="{880527E9-5AB1-4027-0678-BCA0881870A6}"/>
                  </a:ext>
                </a:extLst>
              </p:cNvPr>
              <p:cNvSpPr>
                <a:spLocks noGrp="1" noRot="1" noChangeAspect="1" noMove="1" noResize="1" noEditPoints="1" noAdjustHandles="1" noChangeArrowheads="1" noChangeShapeType="1" noTextEdit="1"/>
              </p:cNvSpPr>
              <p:nvPr>
                <p:ph idx="1"/>
              </p:nvPr>
            </p:nvSpPr>
            <p:spPr>
              <a:xfrm>
                <a:off x="838200" y="1929384"/>
                <a:ext cx="10515600" cy="4251960"/>
              </a:xfrm>
              <a:blipFill>
                <a:blip r:embed="rId2"/>
                <a:stretch>
                  <a:fillRect l="-1206" t="-2388"/>
                </a:stretch>
              </a:blipFill>
            </p:spPr>
            <p:txBody>
              <a:bodyPr/>
              <a:lstStyle/>
              <a:p>
                <a:r>
                  <a:rPr lang="en-IT">
                    <a:noFill/>
                  </a:rPr>
                  <a:t> </a:t>
                </a:r>
              </a:p>
            </p:txBody>
          </p:sp>
        </mc:Fallback>
      </mc:AlternateContent>
    </p:spTree>
    <p:extLst>
      <p:ext uri="{BB962C8B-B14F-4D97-AF65-F5344CB8AC3E}">
        <p14:creationId xmlns:p14="http://schemas.microsoft.com/office/powerpoint/2010/main" val="36188202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E13F53-853F-3D93-ADB0-AE47BD7E996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600CDF-19DF-1D58-9FF7-54F628A9CA0B}"/>
              </a:ext>
            </a:extLst>
          </p:cNvPr>
          <p:cNvSpPr>
            <a:spLocks noGrp="1"/>
          </p:cNvSpPr>
          <p:nvPr>
            <p:ph type="title"/>
          </p:nvPr>
        </p:nvSpPr>
        <p:spPr>
          <a:xfrm>
            <a:off x="838200" y="365125"/>
            <a:ext cx="10515600" cy="1325563"/>
          </a:xfrm>
        </p:spPr>
        <p:txBody>
          <a:bodyPr>
            <a:normAutofit/>
          </a:bodyPr>
          <a:lstStyle/>
          <a:p>
            <a:r>
              <a:rPr lang="en-GB" sz="5000"/>
              <a:t>Now a first question that we can make…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7A9098-6536-5F0C-9D83-A53568374C87}"/>
                  </a:ext>
                </a:extLst>
              </p:cNvPr>
              <p:cNvSpPr>
                <a:spLocks noGrp="1"/>
              </p:cNvSpPr>
              <p:nvPr>
                <p:ph idx="1"/>
              </p:nvPr>
            </p:nvSpPr>
            <p:spPr>
              <a:xfrm>
                <a:off x="838200" y="1929384"/>
                <a:ext cx="10515600" cy="4251960"/>
              </a:xfrm>
            </p:spPr>
            <p:txBody>
              <a:bodyPr>
                <a:noAutofit/>
              </a:bodyPr>
              <a:lstStyle/>
              <a:p>
                <a:r>
                  <a:rPr lang="en-GB" dirty="0"/>
                  <a:t>Unless the "background" vacuum energy (by Mottola et al.) or coherent states (by Dvali et al.) </a:t>
                </a:r>
                <a:r>
                  <a:rPr lang="el-GR" dirty="0">
                    <a:latin typeface="Cambria Math" panose="02040503050406030204" pitchFamily="18" charset="0"/>
                    <a:ea typeface="Cambria Math" panose="02040503050406030204" pitchFamily="18" charset="0"/>
                  </a:rPr>
                  <a:t>Λ/8π</a:t>
                </a:r>
                <a:r>
                  <a:rPr lang="en-GB" dirty="0">
                    <a:latin typeface="Cambria Math" panose="02040503050406030204" pitchFamily="18" charset="0"/>
                    <a:ea typeface="Cambria Math" panose="02040503050406030204" pitchFamily="18" charset="0"/>
                  </a:rPr>
                  <a:t>G and if we exclude any (perturbative) contributions on the right-hand side of Einstein's equations, is it possible to obtain solutions for</a:t>
                </a:r>
                <a:r>
                  <a:rPr lang="en-GB" dirty="0"/>
                  <a:t>, 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rPr>
                          <m:t>2</m:t>
                        </m:r>
                      </m:sub>
                    </m:sSub>
                  </m:oMath>
                </a14:m>
                <a:r>
                  <a:rPr lang="en-GB"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2</m:t>
                        </m:r>
                      </m:sub>
                    </m:sSub>
                  </m:oMath>
                </a14:m>
                <a:r>
                  <a:rPr lang="en-GB" dirty="0"/>
                  <a:t>, which depend only 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i="1">
                            <a:latin typeface="Cambria Math" panose="02040503050406030204" pitchFamily="18" charset="0"/>
                          </a:rPr>
                          <m:t>1</m:t>
                        </m:r>
                        <m:r>
                          <a:rPr lang="en-US" i="1">
                            <a:latin typeface="Cambria Math" panose="02040503050406030204" pitchFamily="18" charset="0"/>
                          </a:rPr>
                          <m:t>𝑖𝑗</m:t>
                        </m:r>
                      </m:sub>
                    </m:sSub>
                  </m:oMath>
                </a14:m>
                <a:r>
                  <a:rPr lang="en-GB" dirty="0"/>
                  <a:t>?</a:t>
                </a:r>
              </a:p>
              <a:p>
                <a:pPr marL="0" indent="0">
                  <a:buNone/>
                </a:pPr>
                <a:endParaRPr lang="en-GB" dirty="0"/>
              </a:p>
              <a:p>
                <a:pPr marL="0" indent="0">
                  <a:buNone/>
                </a:pPr>
                <a:r>
                  <a:rPr lang="en-GB" dirty="0"/>
                  <a:t>No, we can’t…</a:t>
                </a:r>
              </a:p>
              <a:p>
                <a:pPr marL="0" indent="0">
                  <a:buNone/>
                </a:pPr>
                <a:r>
                  <a:rPr lang="en-GB" dirty="0"/>
                  <a:t>Indeed, if we try to solve the Einstein Equations for </a:t>
                </a:r>
                <a14:m>
                  <m:oMath xmlns:m="http://schemas.openxmlformats.org/officeDocument/2006/math">
                    <m:sSub>
                      <m:sSubPr>
                        <m:ctrlPr>
                          <a:rPr lang="en-US" b="0" i="1">
                            <a:effectLst/>
                            <a:latin typeface="Cambria Math" panose="02040503050406030204" pitchFamily="18" charset="0"/>
                          </a:rPr>
                        </m:ctrlPr>
                      </m:sSubPr>
                      <m:e>
                        <m:r>
                          <a:rPr lang="en-US" b="0" i="1">
                            <a:effectLst/>
                            <a:latin typeface="Cambria Math" panose="02040503050406030204" pitchFamily="18" charset="0"/>
                            <a:ea typeface="Cambria Math" panose="02040503050406030204" pitchFamily="18" charset="0"/>
                          </a:rPr>
                          <m:t>𝜓</m:t>
                        </m:r>
                      </m:e>
                      <m:sub>
                        <m:r>
                          <a:rPr lang="en-US" b="0" i="1">
                            <a:effectLst/>
                            <a:latin typeface="Cambria Math" panose="02040503050406030204" pitchFamily="18" charset="0"/>
                          </a:rPr>
                          <m:t>2</m:t>
                        </m:r>
                      </m:sub>
                    </m:sSub>
                  </m:oMath>
                </a14:m>
                <a:r>
                  <a:rPr lang="en-GB"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2</m:t>
                        </m:r>
                      </m:sub>
                    </m:sSub>
                  </m:oMath>
                </a14:m>
                <a:r>
                  <a:rPr lang="en-GB" dirty="0"/>
                  <a:t> we get as inconsistence on the solution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2</m:t>
                        </m:r>
                      </m:sub>
                    </m:sSub>
                  </m:oMath>
                </a14:m>
                <a:r>
                  <a:rPr lang="en-GB" dirty="0"/>
                  <a:t> (and, at the same time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i="1">
                            <a:latin typeface="Cambria Math" panose="02040503050406030204" pitchFamily="18" charset="0"/>
                          </a:rPr>
                          <m:t>2</m:t>
                        </m:r>
                      </m:sub>
                    </m:sSub>
                  </m:oMath>
                </a14:m>
                <a:r>
                  <a:rPr lang="en-GB" dirty="0"/>
                  <a:t>=0).</a:t>
                </a:r>
              </a:p>
            </p:txBody>
          </p:sp>
        </mc:Choice>
        <mc:Fallback xmlns="">
          <p:sp>
            <p:nvSpPr>
              <p:cNvPr id="3" name="Content Placeholder 2">
                <a:extLst>
                  <a:ext uri="{FF2B5EF4-FFF2-40B4-BE49-F238E27FC236}">
                    <a16:creationId xmlns:a16="http://schemas.microsoft.com/office/drawing/2014/main" id="{0D7A9098-6536-5F0C-9D83-A53568374C87}"/>
                  </a:ext>
                </a:extLst>
              </p:cNvPr>
              <p:cNvSpPr>
                <a:spLocks noGrp="1" noRot="1" noChangeAspect="1" noMove="1" noResize="1" noEditPoints="1" noAdjustHandles="1" noChangeArrowheads="1" noChangeShapeType="1" noTextEdit="1"/>
              </p:cNvSpPr>
              <p:nvPr>
                <p:ph idx="1"/>
              </p:nvPr>
            </p:nvSpPr>
            <p:spPr>
              <a:xfrm>
                <a:off x="838200" y="1929384"/>
                <a:ext cx="10515600" cy="4251960"/>
              </a:xfrm>
              <a:blipFill>
                <a:blip r:embed="rId2"/>
                <a:stretch>
                  <a:fillRect l="-1206" t="-2388" b="-6269"/>
                </a:stretch>
              </a:blipFill>
            </p:spPr>
            <p:txBody>
              <a:bodyPr/>
              <a:lstStyle/>
              <a:p>
                <a:r>
                  <a:rPr lang="en-IT">
                    <a:noFill/>
                  </a:rPr>
                  <a:t> </a:t>
                </a:r>
              </a:p>
            </p:txBody>
          </p:sp>
        </mc:Fallback>
      </mc:AlternateContent>
    </p:spTree>
    <p:extLst>
      <p:ext uri="{BB962C8B-B14F-4D97-AF65-F5344CB8AC3E}">
        <p14:creationId xmlns:p14="http://schemas.microsoft.com/office/powerpoint/2010/main" val="3705055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a:extLst>
            <a:ext uri="{FF2B5EF4-FFF2-40B4-BE49-F238E27FC236}">
              <a16:creationId xmlns:a16="http://schemas.microsoft.com/office/drawing/2014/main" id="{7D29663A-D67F-E200-7A83-69C4156AF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3666F1-6EE6-C1DF-E40E-E72D2663D9C2}"/>
              </a:ext>
            </a:extLst>
          </p:cNvPr>
          <p:cNvSpPr>
            <a:spLocks noGrp="1"/>
          </p:cNvSpPr>
          <p:nvPr>
            <p:ph type="title"/>
          </p:nvPr>
        </p:nvSpPr>
        <p:spPr/>
        <p:txBody>
          <a:bodyPr>
            <a:normAutofit/>
          </a:bodyPr>
          <a:lstStyle/>
          <a:p>
            <a:r>
              <a:rPr lang="en-GB">
                <a:solidFill>
                  <a:srgbClr val="000000"/>
                </a:solidFill>
                <a:effectLst/>
                <a:latin typeface="Helvetica" pitchFamily="2" charset="0"/>
              </a:rPr>
              <a:t>SCALAR PERTURBATIONS FROM TENSOR MODES</a:t>
            </a:r>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F742BF-581A-3C1B-6084-31F5692D84E2}"/>
                  </a:ext>
                </a:extLst>
              </p:cNvPr>
              <p:cNvSpPr>
                <a:spLocks noGrp="1"/>
              </p:cNvSpPr>
              <p:nvPr>
                <p:ph idx="1"/>
              </p:nvPr>
            </p:nvSpPr>
            <p:spPr/>
            <p:txBody>
              <a:bodyPr>
                <a:noAutofit/>
              </a:bodyPr>
              <a:lstStyle/>
              <a:p>
                <a:pPr marL="0" indent="0">
                  <a:buNone/>
                </a:pPr>
                <a:r>
                  <a:rPr lang="en-GB" sz="2400">
                    <a:solidFill>
                      <a:srgbClr val="000000"/>
                    </a:solidFill>
                    <a:effectLst/>
                    <a:latin typeface="Avenir Book" panose="02000503020000020003" pitchFamily="2" charset="0"/>
                  </a:rPr>
                  <a:t>For generality, on the RHS of Einstein’s equations, we allow for the presence of a stress-energy tensor which accounts for the sum of the cosmological constant driving our </a:t>
                </a:r>
                <a:r>
                  <a:rPr lang="en-GB" sz="2400" err="1">
                    <a:solidFill>
                      <a:srgbClr val="000000"/>
                    </a:solidFill>
                    <a:effectLst/>
                    <a:latin typeface="Avenir Book" panose="02000503020000020003" pitchFamily="2" charset="0"/>
                  </a:rPr>
                  <a:t>dS</a:t>
                </a:r>
                <a:r>
                  <a:rPr lang="en-GB" sz="2400">
                    <a:solidFill>
                      <a:srgbClr val="000000"/>
                    </a:solidFill>
                    <a:effectLst/>
                    <a:latin typeface="Avenir Book" panose="02000503020000020003" pitchFamily="2" charset="0"/>
                  </a:rPr>
                  <a:t> expansion plus a generic fluid, with energy density </a:t>
                </a:r>
                <a:r>
                  <a:rPr lang="el-GR" sz="2400" i="1">
                    <a:solidFill>
                      <a:srgbClr val="000000"/>
                    </a:solidFill>
                    <a:effectLst/>
                    <a:latin typeface="Cambria Math" panose="02040503050406030204" pitchFamily="18" charset="0"/>
                    <a:ea typeface="Cambria Math" panose="02040503050406030204" pitchFamily="18" charset="0"/>
                  </a:rPr>
                  <a:t>ρ</a:t>
                </a:r>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isotropic pressure </a:t>
                </a:r>
                <a14:m>
                  <m:oMath xmlns:m="http://schemas.openxmlformats.org/officeDocument/2006/math">
                    <m:r>
                      <a:rPr lang="en-US" sz="2400" b="0" i="1" smtClean="0">
                        <a:solidFill>
                          <a:srgbClr val="000000"/>
                        </a:solidFill>
                        <a:effectLst/>
                        <a:latin typeface="Cambria Math" panose="02040503050406030204" pitchFamily="18" charset="0"/>
                      </a:rPr>
                      <m:t>𝑝</m:t>
                    </m:r>
                  </m:oMath>
                </a14:m>
                <a:r>
                  <a:rPr lang="en-GB" sz="2400">
                    <a:solidFill>
                      <a:srgbClr val="000000"/>
                    </a:solidFill>
                    <a:effectLst/>
                    <a:latin typeface="Avenir Book" panose="02000503020000020003" pitchFamily="2" charset="0"/>
                  </a:rPr>
                  <a:t>, four-velocity </a:t>
                </a:r>
                <a14:m>
                  <m:oMath xmlns:m="http://schemas.openxmlformats.org/officeDocument/2006/math">
                    <m:sSup>
                      <m:sSupPr>
                        <m:ctrlPr>
                          <a:rPr lang="en-GB" sz="2400" i="1" smtClean="0">
                            <a:solidFill>
                              <a:srgbClr val="000000"/>
                            </a:solidFill>
                            <a:effectLst/>
                            <a:latin typeface="Cambria Math" panose="02040503050406030204" pitchFamily="18" charset="0"/>
                          </a:rPr>
                        </m:ctrlPr>
                      </m:sSupPr>
                      <m:e>
                        <m:r>
                          <a:rPr lang="en-US" sz="2400" b="0" i="1" smtClean="0">
                            <a:solidFill>
                              <a:srgbClr val="000000"/>
                            </a:solidFill>
                            <a:effectLst/>
                            <a:latin typeface="Cambria Math" panose="02040503050406030204" pitchFamily="18" charset="0"/>
                          </a:rPr>
                          <m:t>𝑢</m:t>
                        </m:r>
                      </m:e>
                      <m:sup>
                        <m:r>
                          <a:rPr lang="en-GB" sz="2400" i="1" smtClean="0">
                            <a:solidFill>
                              <a:srgbClr val="000000"/>
                            </a:solidFill>
                            <a:effectLst/>
                            <a:latin typeface="Cambria Math" panose="02040503050406030204" pitchFamily="18" charset="0"/>
                            <a:ea typeface="Cambria Math" panose="02040503050406030204" pitchFamily="18" charset="0"/>
                          </a:rPr>
                          <m:t>𝜇</m:t>
                        </m:r>
                      </m:sup>
                    </m:sSup>
                  </m:oMath>
                </a14:m>
                <a:r>
                  <a:rPr lang="en-GB" sz="2400">
                    <a:solidFill>
                      <a:srgbClr val="000000"/>
                    </a:solidFill>
                    <a:effectLst/>
                    <a:latin typeface="Avenir Book" panose="02000503020000020003" pitchFamily="2" charset="0"/>
                  </a:rPr>
                  <a:t> and anisotropic stress tensor </a:t>
                </a:r>
                <a14:m>
                  <m:oMath xmlns:m="http://schemas.openxmlformats.org/officeDocument/2006/math">
                    <m:sSubSup>
                      <m:sSubSupPr>
                        <m:ctrlPr>
                          <a:rPr lang="en-GB" sz="2400" i="1">
                            <a:solidFill>
                              <a:srgbClr val="000000"/>
                            </a:solidFill>
                            <a:latin typeface="Cambria Math" panose="02040503050406030204" pitchFamily="18" charset="0"/>
                          </a:rPr>
                        </m:ctrlPr>
                      </m:sSubSupPr>
                      <m:e>
                        <m:r>
                          <a:rPr lang="en-GB" sz="2400" i="1">
                            <a:solidFill>
                              <a:srgbClr val="000000"/>
                            </a:solidFill>
                            <a:latin typeface="Cambria Math" panose="02040503050406030204" pitchFamily="18" charset="0"/>
                            <a:ea typeface="Cambria Math" panose="02040503050406030204" pitchFamily="18" charset="0"/>
                          </a:rPr>
                          <m:t>𝜋</m:t>
                        </m:r>
                      </m:e>
                      <m:sub>
                        <m:r>
                          <a:rPr lang="en-GB" sz="2400" i="1">
                            <a:solidFill>
                              <a:srgbClr val="000000"/>
                            </a:solidFill>
                            <a:latin typeface="Cambria Math" panose="02040503050406030204" pitchFamily="18" charset="0"/>
                            <a:ea typeface="Cambria Math" panose="02040503050406030204" pitchFamily="18" charset="0"/>
                          </a:rPr>
                          <m:t>𝜈</m:t>
                        </m:r>
                      </m:sub>
                      <m:sup>
                        <m:r>
                          <a:rPr lang="en-GB" sz="2400" i="1">
                            <a:solidFill>
                              <a:srgbClr val="000000"/>
                            </a:solidFill>
                            <a:latin typeface="Cambria Math" panose="02040503050406030204" pitchFamily="18" charset="0"/>
                            <a:ea typeface="Cambria Math" panose="02040503050406030204" pitchFamily="18" charset="0"/>
                          </a:rPr>
                          <m:t>𝜇</m:t>
                        </m:r>
                      </m:sup>
                    </m:sSubSup>
                  </m:oMath>
                </a14:m>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namely</a:t>
                </a:r>
                <a:endParaRPr lang="en-GB" sz="2400">
                  <a:solidFill>
                    <a:srgbClr val="000000"/>
                  </a:solidFill>
                  <a:latin typeface="Avenir Book" panose="02000503020000020003" pitchFamily="2" charset="0"/>
                </a:endParaRPr>
              </a:p>
              <a:p>
                <a:pPr marL="0" indent="0">
                  <a:buNone/>
                </a:pPr>
                <a:r>
                  <a:rPr lang="en-GB">
                    <a:solidFill>
                      <a:srgbClr val="000000"/>
                    </a:solidFill>
                    <a:latin typeface="Avenir Book" panose="02000503020000020003" pitchFamily="2" charset="0"/>
                  </a:rPr>
                  <a:t>                                                                                      .</a:t>
                </a:r>
                <a:endParaRPr lang="en-GB" sz="2400">
                  <a:solidFill>
                    <a:srgbClr val="000000"/>
                  </a:solidFill>
                  <a:effectLst/>
                  <a:latin typeface="Avenir Book" panose="02000503020000020003" pitchFamily="2" charset="0"/>
                </a:endParaRPr>
              </a:p>
              <a:p>
                <a:pPr marL="0" indent="0">
                  <a:buNone/>
                </a:pPr>
                <a:endParaRPr lang="en-GB" sz="2400">
                  <a:solidFill>
                    <a:srgbClr val="000000"/>
                  </a:solidFill>
                  <a:latin typeface="Avenir Book" panose="02000503020000020003" pitchFamily="2" charset="0"/>
                </a:endParaRPr>
              </a:p>
              <a:p>
                <a:pPr marL="0" indent="0">
                  <a:buNone/>
                </a:pPr>
                <a:endParaRPr lang="en-GB" sz="2400">
                  <a:solidFill>
                    <a:srgbClr val="000000"/>
                  </a:solidFill>
                  <a:effectLst/>
                  <a:latin typeface="Avenir Book" panose="02000503020000020003" pitchFamily="2" charset="0"/>
                </a:endParaRPr>
              </a:p>
              <a:p>
                <a:pPr marL="0" indent="0">
                  <a:buNone/>
                </a:pPr>
                <a:endParaRPr lang="en-GB">
                  <a:solidFill>
                    <a:srgbClr val="000000"/>
                  </a:solidFill>
                  <a:effectLst/>
                  <a:latin typeface="Avenir Book" panose="02000503020000020003" pitchFamily="2" charset="0"/>
                </a:endParaRPr>
              </a:p>
              <a:p>
                <a:pPr marL="0" indent="0">
                  <a:buNone/>
                </a:pPr>
                <a:endParaRPr lang="en-GB">
                  <a:solidFill>
                    <a:srgbClr val="000000"/>
                  </a:solidFill>
                  <a:effectLst/>
                  <a:latin typeface="Helvetica" pitchFamily="2" charset="0"/>
                </a:endParaRPr>
              </a:p>
              <a:p>
                <a:endParaRPr lang="en-GB"/>
              </a:p>
            </p:txBody>
          </p:sp>
        </mc:Choice>
        <mc:Fallback xmlns="">
          <p:sp>
            <p:nvSpPr>
              <p:cNvPr id="3" name="Content Placeholder 2">
                <a:extLst>
                  <a:ext uri="{FF2B5EF4-FFF2-40B4-BE49-F238E27FC236}">
                    <a16:creationId xmlns:a16="http://schemas.microsoft.com/office/drawing/2014/main" id="{C8356E67-AAB9-93C7-19DD-19D9120E5A56}"/>
                  </a:ext>
                </a:extLst>
              </p:cNvPr>
              <p:cNvSpPr>
                <a:spLocks noGrp="1" noRot="1" noChangeAspect="1" noMove="1" noResize="1" noEditPoints="1" noAdjustHandles="1" noChangeArrowheads="1" noChangeShapeType="1" noTextEdit="1"/>
              </p:cNvSpPr>
              <p:nvPr>
                <p:ph idx="1"/>
              </p:nvPr>
            </p:nvSpPr>
            <p:spPr>
              <a:blipFill>
                <a:blip r:embed="rId3"/>
                <a:stretch>
                  <a:fillRect l="-965" t="-2035" r="-1568"/>
                </a:stretch>
              </a:blipFill>
            </p:spPr>
            <p:txBody>
              <a:bodyPr/>
              <a:lstStyle/>
              <a:p>
                <a:r>
                  <a:rPr lang="en-GB">
                    <a:noFill/>
                  </a:rPr>
                  <a:t> </a:t>
                </a:r>
              </a:p>
            </p:txBody>
          </p:sp>
        </mc:Fallback>
      </mc:AlternateContent>
      <p:pic>
        <p:nvPicPr>
          <p:cNvPr id="5" name="Picture 4" descr="A black text with a plus and a positive symbol&#10;&#10;Description automatically generated">
            <a:extLst>
              <a:ext uri="{FF2B5EF4-FFF2-40B4-BE49-F238E27FC236}">
                <a16:creationId xmlns:a16="http://schemas.microsoft.com/office/drawing/2014/main" id="{E05316D6-0CF4-1E4E-76C0-47E036AB2C91}"/>
              </a:ext>
            </a:extLst>
          </p:cNvPr>
          <p:cNvPicPr>
            <a:picLocks noChangeAspect="1"/>
          </p:cNvPicPr>
          <p:nvPr/>
        </p:nvPicPr>
        <p:blipFill>
          <a:blip r:embed="rId4"/>
          <a:stretch>
            <a:fillRect/>
          </a:stretch>
        </p:blipFill>
        <p:spPr>
          <a:xfrm>
            <a:off x="3051628" y="3376672"/>
            <a:ext cx="6324601" cy="794588"/>
          </a:xfrm>
          <a:prstGeom prst="rect">
            <a:avLst/>
          </a:prstGeom>
        </p:spPr>
      </p:pic>
    </p:spTree>
    <p:extLst>
      <p:ext uri="{BB962C8B-B14F-4D97-AF65-F5344CB8AC3E}">
        <p14:creationId xmlns:p14="http://schemas.microsoft.com/office/powerpoint/2010/main" val="885977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767C-0C4D-4607-D84E-959181BE6233}"/>
              </a:ext>
            </a:extLst>
          </p:cNvPr>
          <p:cNvSpPr>
            <a:spLocks noGrp="1"/>
          </p:cNvSpPr>
          <p:nvPr>
            <p:ph type="title"/>
          </p:nvPr>
        </p:nvSpPr>
        <p:spPr/>
        <p:txBody>
          <a:bodyPr>
            <a:normAutofit/>
          </a:bodyPr>
          <a:lstStyle/>
          <a:p>
            <a:r>
              <a:rPr lang="en-GB">
                <a:solidFill>
                  <a:srgbClr val="000000"/>
                </a:solidFill>
                <a:effectLst/>
                <a:latin typeface="Helvetica" pitchFamily="2" charset="0"/>
              </a:rPr>
              <a:t>SCALAR PERTURBATIONS FROM TENSOR MODES</a:t>
            </a:r>
            <a:endParaRPr lang="en-GB"/>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356E67-AAB9-93C7-19DD-19D9120E5A56}"/>
                  </a:ext>
                </a:extLst>
              </p:cNvPr>
              <p:cNvSpPr>
                <a:spLocks noGrp="1"/>
              </p:cNvSpPr>
              <p:nvPr>
                <p:ph idx="1"/>
              </p:nvPr>
            </p:nvSpPr>
            <p:spPr/>
            <p:txBody>
              <a:bodyPr>
                <a:noAutofit/>
              </a:bodyPr>
              <a:lstStyle/>
              <a:p>
                <a:pPr marL="0" indent="0">
                  <a:buNone/>
                </a:pPr>
                <a:r>
                  <a:rPr lang="en-GB" sz="2400">
                    <a:solidFill>
                      <a:srgbClr val="000000"/>
                    </a:solidFill>
                    <a:effectLst/>
                    <a:latin typeface="Avenir Book" panose="02000503020000020003" pitchFamily="2" charset="0"/>
                  </a:rPr>
                  <a:t>For generality, on the RHS of Einstein’s equations, we allow for the presence of a stress-energy tensor which accounts for the sum of the cosmological constant driving our </a:t>
                </a:r>
                <a:r>
                  <a:rPr lang="en-GB" sz="2400" err="1">
                    <a:solidFill>
                      <a:srgbClr val="000000"/>
                    </a:solidFill>
                    <a:effectLst/>
                    <a:latin typeface="Avenir Book" panose="02000503020000020003" pitchFamily="2" charset="0"/>
                  </a:rPr>
                  <a:t>dS</a:t>
                </a:r>
                <a:r>
                  <a:rPr lang="en-GB" sz="2400">
                    <a:solidFill>
                      <a:srgbClr val="000000"/>
                    </a:solidFill>
                    <a:effectLst/>
                    <a:latin typeface="Avenir Book" panose="02000503020000020003" pitchFamily="2" charset="0"/>
                  </a:rPr>
                  <a:t> expansion plus a generic fluid, with energy density </a:t>
                </a:r>
                <a:r>
                  <a:rPr lang="el-GR" sz="2400" i="1">
                    <a:solidFill>
                      <a:srgbClr val="000000"/>
                    </a:solidFill>
                    <a:effectLst/>
                    <a:latin typeface="Cambria Math" panose="02040503050406030204" pitchFamily="18" charset="0"/>
                    <a:ea typeface="Cambria Math" panose="02040503050406030204" pitchFamily="18" charset="0"/>
                  </a:rPr>
                  <a:t>ρ</a:t>
                </a:r>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isotropic pressure </a:t>
                </a:r>
                <a14:m>
                  <m:oMath xmlns:m="http://schemas.openxmlformats.org/officeDocument/2006/math">
                    <m:r>
                      <a:rPr lang="en-US" sz="2400" b="0" i="1" smtClean="0">
                        <a:solidFill>
                          <a:srgbClr val="000000"/>
                        </a:solidFill>
                        <a:effectLst/>
                        <a:latin typeface="Cambria Math" panose="02040503050406030204" pitchFamily="18" charset="0"/>
                      </a:rPr>
                      <m:t>𝑝</m:t>
                    </m:r>
                  </m:oMath>
                </a14:m>
                <a:r>
                  <a:rPr lang="en-GB" sz="2400">
                    <a:solidFill>
                      <a:srgbClr val="000000"/>
                    </a:solidFill>
                    <a:effectLst/>
                    <a:latin typeface="Avenir Book" panose="02000503020000020003" pitchFamily="2" charset="0"/>
                  </a:rPr>
                  <a:t>, four-velocity </a:t>
                </a:r>
                <a14:m>
                  <m:oMath xmlns:m="http://schemas.openxmlformats.org/officeDocument/2006/math">
                    <m:sSup>
                      <m:sSupPr>
                        <m:ctrlPr>
                          <a:rPr lang="en-GB" sz="2400" i="1" smtClean="0">
                            <a:solidFill>
                              <a:srgbClr val="000000"/>
                            </a:solidFill>
                            <a:effectLst/>
                            <a:latin typeface="Cambria Math" panose="02040503050406030204" pitchFamily="18" charset="0"/>
                          </a:rPr>
                        </m:ctrlPr>
                      </m:sSupPr>
                      <m:e>
                        <m:r>
                          <a:rPr lang="en-US" sz="2400" b="0" i="1" smtClean="0">
                            <a:solidFill>
                              <a:srgbClr val="000000"/>
                            </a:solidFill>
                            <a:effectLst/>
                            <a:latin typeface="Cambria Math" panose="02040503050406030204" pitchFamily="18" charset="0"/>
                          </a:rPr>
                          <m:t>𝑢</m:t>
                        </m:r>
                      </m:e>
                      <m:sup>
                        <m:r>
                          <a:rPr lang="en-GB" sz="2400" i="1" smtClean="0">
                            <a:solidFill>
                              <a:srgbClr val="000000"/>
                            </a:solidFill>
                            <a:effectLst/>
                            <a:latin typeface="Cambria Math" panose="02040503050406030204" pitchFamily="18" charset="0"/>
                            <a:ea typeface="Cambria Math" panose="02040503050406030204" pitchFamily="18" charset="0"/>
                          </a:rPr>
                          <m:t>𝜇</m:t>
                        </m:r>
                      </m:sup>
                    </m:sSup>
                  </m:oMath>
                </a14:m>
                <a:r>
                  <a:rPr lang="en-GB" sz="2400">
                    <a:solidFill>
                      <a:srgbClr val="000000"/>
                    </a:solidFill>
                    <a:effectLst/>
                    <a:latin typeface="Avenir Book" panose="02000503020000020003" pitchFamily="2" charset="0"/>
                  </a:rPr>
                  <a:t> and anisotropic stress tensor </a:t>
                </a:r>
                <a14:m>
                  <m:oMath xmlns:m="http://schemas.openxmlformats.org/officeDocument/2006/math">
                    <m:sSubSup>
                      <m:sSubSupPr>
                        <m:ctrlPr>
                          <a:rPr lang="en-GB" sz="2400" i="1">
                            <a:solidFill>
                              <a:srgbClr val="000000"/>
                            </a:solidFill>
                            <a:latin typeface="Cambria Math" panose="02040503050406030204" pitchFamily="18" charset="0"/>
                          </a:rPr>
                        </m:ctrlPr>
                      </m:sSubSupPr>
                      <m:e>
                        <m:r>
                          <a:rPr lang="en-GB" sz="2400" i="1">
                            <a:solidFill>
                              <a:srgbClr val="000000"/>
                            </a:solidFill>
                            <a:latin typeface="Cambria Math" panose="02040503050406030204" pitchFamily="18" charset="0"/>
                            <a:ea typeface="Cambria Math" panose="02040503050406030204" pitchFamily="18" charset="0"/>
                          </a:rPr>
                          <m:t>𝜋</m:t>
                        </m:r>
                      </m:e>
                      <m:sub>
                        <m:r>
                          <a:rPr lang="en-GB" sz="2400" i="1">
                            <a:solidFill>
                              <a:srgbClr val="000000"/>
                            </a:solidFill>
                            <a:latin typeface="Cambria Math" panose="02040503050406030204" pitchFamily="18" charset="0"/>
                            <a:ea typeface="Cambria Math" panose="02040503050406030204" pitchFamily="18" charset="0"/>
                          </a:rPr>
                          <m:t>𝜈</m:t>
                        </m:r>
                      </m:sub>
                      <m:sup>
                        <m:r>
                          <a:rPr lang="en-GB" sz="2400" i="1">
                            <a:solidFill>
                              <a:srgbClr val="000000"/>
                            </a:solidFill>
                            <a:latin typeface="Cambria Math" panose="02040503050406030204" pitchFamily="18" charset="0"/>
                            <a:ea typeface="Cambria Math" panose="02040503050406030204" pitchFamily="18" charset="0"/>
                          </a:rPr>
                          <m:t>𝜇</m:t>
                        </m:r>
                      </m:sup>
                    </m:sSubSup>
                  </m:oMath>
                </a14:m>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namely</a:t>
                </a:r>
                <a:endParaRPr lang="en-GB" sz="2400">
                  <a:solidFill>
                    <a:srgbClr val="000000"/>
                  </a:solidFill>
                  <a:latin typeface="Avenir Book" panose="02000503020000020003" pitchFamily="2" charset="0"/>
                </a:endParaRPr>
              </a:p>
              <a:p>
                <a:pPr marL="0" indent="0">
                  <a:buNone/>
                </a:pPr>
                <a:r>
                  <a:rPr lang="en-GB">
                    <a:solidFill>
                      <a:srgbClr val="000000"/>
                    </a:solidFill>
                    <a:latin typeface="Avenir Book" panose="02000503020000020003" pitchFamily="2" charset="0"/>
                  </a:rPr>
                  <a:t>                                                                                      .</a:t>
                </a:r>
                <a:endParaRPr lang="en-GB" sz="2400">
                  <a:solidFill>
                    <a:srgbClr val="000000"/>
                  </a:solidFill>
                  <a:effectLst/>
                  <a:latin typeface="Avenir Book" panose="02000503020000020003" pitchFamily="2" charset="0"/>
                </a:endParaRPr>
              </a:p>
              <a:p>
                <a:pPr marL="0" indent="0">
                  <a:buNone/>
                </a:pPr>
                <a:endParaRPr lang="en-GB" sz="2400">
                  <a:solidFill>
                    <a:srgbClr val="000000"/>
                  </a:solidFill>
                  <a:latin typeface="Avenir Book" panose="02000503020000020003" pitchFamily="2" charset="0"/>
                </a:endParaRPr>
              </a:p>
              <a:p>
                <a:pPr marL="0" indent="0">
                  <a:buNone/>
                </a:pPr>
                <a:endParaRPr lang="en-GB" sz="2400">
                  <a:solidFill>
                    <a:srgbClr val="000000"/>
                  </a:solidFill>
                  <a:effectLst/>
                  <a:latin typeface="Avenir Book" panose="02000503020000020003" pitchFamily="2" charset="0"/>
                </a:endParaRPr>
              </a:p>
              <a:p>
                <a:pPr marL="0" indent="0">
                  <a:buNone/>
                </a:pPr>
                <a:endParaRPr lang="en-GB">
                  <a:solidFill>
                    <a:srgbClr val="000000"/>
                  </a:solidFill>
                  <a:effectLst/>
                  <a:latin typeface="Avenir Book" panose="02000503020000020003" pitchFamily="2" charset="0"/>
                </a:endParaRPr>
              </a:p>
              <a:p>
                <a:pPr marL="0" indent="0">
                  <a:buNone/>
                </a:pPr>
                <a:endParaRPr lang="en-GB">
                  <a:solidFill>
                    <a:srgbClr val="000000"/>
                  </a:solidFill>
                  <a:effectLst/>
                  <a:latin typeface="Helvetica" pitchFamily="2" charset="0"/>
                </a:endParaRPr>
              </a:p>
              <a:p>
                <a:endParaRPr lang="en-GB"/>
              </a:p>
            </p:txBody>
          </p:sp>
        </mc:Choice>
        <mc:Fallback xmlns="">
          <p:sp>
            <p:nvSpPr>
              <p:cNvPr id="3" name="Content Placeholder 2">
                <a:extLst>
                  <a:ext uri="{FF2B5EF4-FFF2-40B4-BE49-F238E27FC236}">
                    <a16:creationId xmlns:a16="http://schemas.microsoft.com/office/drawing/2014/main" id="{C8356E67-AAB9-93C7-19DD-19D9120E5A56}"/>
                  </a:ext>
                </a:extLst>
              </p:cNvPr>
              <p:cNvSpPr>
                <a:spLocks noGrp="1" noRot="1" noChangeAspect="1" noMove="1" noResize="1" noEditPoints="1" noAdjustHandles="1" noChangeArrowheads="1" noChangeShapeType="1" noTextEdit="1"/>
              </p:cNvSpPr>
              <p:nvPr>
                <p:ph idx="1"/>
              </p:nvPr>
            </p:nvSpPr>
            <p:spPr>
              <a:blipFill>
                <a:blip r:embed="rId3"/>
                <a:stretch>
                  <a:fillRect l="-965" t="-2035" r="-1568"/>
                </a:stretch>
              </a:blipFill>
            </p:spPr>
            <p:txBody>
              <a:bodyPr/>
              <a:lstStyle/>
              <a:p>
                <a:r>
                  <a:rPr lang="en-GB">
                    <a:noFill/>
                  </a:rPr>
                  <a:t> </a:t>
                </a:r>
              </a:p>
            </p:txBody>
          </p:sp>
        </mc:Fallback>
      </mc:AlternateContent>
      <p:pic>
        <p:nvPicPr>
          <p:cNvPr id="5" name="Picture 4" descr="A black text with a plus and a positive symbol&#10;&#10;Description automatically generated">
            <a:extLst>
              <a:ext uri="{FF2B5EF4-FFF2-40B4-BE49-F238E27FC236}">
                <a16:creationId xmlns:a16="http://schemas.microsoft.com/office/drawing/2014/main" id="{7ACD49AD-BB0D-1EBF-CA9F-883DC4A68C92}"/>
              </a:ext>
            </a:extLst>
          </p:cNvPr>
          <p:cNvPicPr>
            <a:picLocks noChangeAspect="1"/>
          </p:cNvPicPr>
          <p:nvPr/>
        </p:nvPicPr>
        <p:blipFill>
          <a:blip r:embed="rId4"/>
          <a:stretch>
            <a:fillRect/>
          </a:stretch>
        </p:blipFill>
        <p:spPr>
          <a:xfrm>
            <a:off x="3051628" y="3376672"/>
            <a:ext cx="6324601" cy="79458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B576C2-650B-E182-577D-14532C19179F}"/>
                  </a:ext>
                </a:extLst>
              </p:cNvPr>
              <p:cNvSpPr txBox="1"/>
              <p:nvPr/>
            </p:nvSpPr>
            <p:spPr>
              <a:xfrm>
                <a:off x="474908" y="4553016"/>
                <a:ext cx="11242184" cy="2523768"/>
              </a:xfrm>
              <a:prstGeom prst="rect">
                <a:avLst/>
              </a:prstGeom>
              <a:noFill/>
            </p:spPr>
            <p:txBody>
              <a:bodyPr wrap="square">
                <a:spAutoFit/>
              </a:bodyPr>
              <a:lstStyle/>
              <a:p>
                <a:r>
                  <a:rPr lang="en-GB" sz="2000" dirty="0">
                    <a:solidFill>
                      <a:srgbClr val="000000"/>
                    </a:solidFill>
                    <a:effectLst/>
                  </a:rPr>
                  <a:t>NOTE: by using the idea by Dvali et al 2013 and 2017 this seemingly-classical system quantum mechanically as the mixture of the two “Bose-gases”: </a:t>
                </a:r>
              </a:p>
              <a:p>
                <a:pPr marL="457200" indent="-457200">
                  <a:buAutoNum type="arabicParenR"/>
                </a:pPr>
                <a:r>
                  <a:rPr lang="en-GB" sz="2000" dirty="0">
                    <a:solidFill>
                      <a:srgbClr val="000000"/>
                    </a:solidFill>
                    <a:effectLst/>
                  </a:rPr>
                  <a:t>the quantum coherent state that describes  </a:t>
                </a:r>
                <a14:m>
                  <m:oMath xmlns:m="http://schemas.openxmlformats.org/officeDocument/2006/math">
                    <m:r>
                      <m:rPr>
                        <m:sty m:val="p"/>
                      </m:rPr>
                      <a:rPr lang="el-GR" sz="2000" i="1" smtClean="0">
                        <a:solidFill>
                          <a:srgbClr val="000000"/>
                        </a:solidFill>
                        <a:effectLst/>
                        <a:latin typeface="Cambria Math" panose="02040503050406030204" pitchFamily="18" charset="0"/>
                        <a:ea typeface="Cambria Math" panose="02040503050406030204" pitchFamily="18" charset="0"/>
                      </a:rPr>
                      <m:t>Λ</m:t>
                    </m:r>
                  </m:oMath>
                </a14:m>
                <a:r>
                  <a:rPr lang="en-GB" sz="2000" dirty="0">
                    <a:solidFill>
                      <a:srgbClr val="000000"/>
                    </a:solidFill>
                    <a:effectLst/>
                  </a:rPr>
                  <a:t>; </a:t>
                </a:r>
              </a:p>
              <a:p>
                <a:pPr marL="457200" indent="-457200">
                  <a:buAutoNum type="arabicParenR"/>
                </a:pPr>
                <a:r>
                  <a:rPr lang="en-GB" sz="2000" dirty="0">
                    <a:solidFill>
                      <a:srgbClr val="000000"/>
                    </a:solidFill>
                    <a:effectLst/>
                  </a:rPr>
                  <a:t>a cosmological fluid that plays the role of a cosmic clock! Precisely, this </a:t>
                </a:r>
                <a:r>
                  <a:rPr lang="en-GB" sz="2000" dirty="0"/>
                  <a:t>compositeness acts as a quantum clock (that becomes classical at scales larger than horizon) that imprints measurable eﬀects into cosmological observables. </a:t>
                </a:r>
              </a:p>
              <a:p>
                <a:r>
                  <a:rPr lang="en-GB" sz="2000" dirty="0"/>
                  <a:t>These eﬀects are cumulative and gather the information throughout the entire duration of inflation. </a:t>
                </a:r>
              </a:p>
              <a:p>
                <a:pPr>
                  <a:buNone/>
                </a:pPr>
                <a:endParaRPr lang="en-GB" dirty="0">
                  <a:solidFill>
                    <a:srgbClr val="000000"/>
                  </a:solidFill>
                  <a:effectLst/>
                  <a:latin typeface="Helvetica" pitchFamily="2" charset="0"/>
                </a:endParaRPr>
              </a:p>
            </p:txBody>
          </p:sp>
        </mc:Choice>
        <mc:Fallback xmlns="">
          <p:sp>
            <p:nvSpPr>
              <p:cNvPr id="6" name="TextBox 5">
                <a:extLst>
                  <a:ext uri="{FF2B5EF4-FFF2-40B4-BE49-F238E27FC236}">
                    <a16:creationId xmlns:a16="http://schemas.microsoft.com/office/drawing/2014/main" id="{41B576C2-650B-E182-577D-14532C19179F}"/>
                  </a:ext>
                </a:extLst>
              </p:cNvPr>
              <p:cNvSpPr txBox="1">
                <a:spLocks noRot="1" noChangeAspect="1" noMove="1" noResize="1" noEditPoints="1" noAdjustHandles="1" noChangeArrowheads="1" noChangeShapeType="1" noTextEdit="1"/>
              </p:cNvSpPr>
              <p:nvPr/>
            </p:nvSpPr>
            <p:spPr>
              <a:xfrm>
                <a:off x="474908" y="4553016"/>
                <a:ext cx="11242184" cy="2523768"/>
              </a:xfrm>
              <a:prstGeom prst="rect">
                <a:avLst/>
              </a:prstGeom>
              <a:blipFill>
                <a:blip r:embed="rId5"/>
                <a:stretch>
                  <a:fillRect l="-564" t="-1500" r="-790"/>
                </a:stretch>
              </a:blipFill>
            </p:spPr>
            <p:txBody>
              <a:bodyPr/>
              <a:lstStyle/>
              <a:p>
                <a:r>
                  <a:rPr lang="en-IT">
                    <a:noFill/>
                  </a:rPr>
                  <a:t> </a:t>
                </a:r>
              </a:p>
            </p:txBody>
          </p:sp>
        </mc:Fallback>
      </mc:AlternateContent>
    </p:spTree>
    <p:extLst>
      <p:ext uri="{BB962C8B-B14F-4D97-AF65-F5344CB8AC3E}">
        <p14:creationId xmlns:p14="http://schemas.microsoft.com/office/powerpoint/2010/main" val="42603005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042E62-3F20-00E8-C87C-C2DA07DD53B6}"/>
                  </a:ext>
                </a:extLst>
              </p:cNvPr>
              <p:cNvSpPr>
                <a:spLocks noGrp="1"/>
              </p:cNvSpPr>
              <p:nvPr>
                <p:ph idx="1"/>
              </p:nvPr>
            </p:nvSpPr>
            <p:spPr/>
            <p:txBody>
              <a:bodyPr/>
              <a:lstStyle/>
              <a:p>
                <a:pPr marL="0" indent="0">
                  <a:buNone/>
                </a:pPr>
                <a:r>
                  <a:rPr lang="en-GB" sz="2800">
                    <a:solidFill>
                      <a:srgbClr val="000000"/>
                    </a:solidFill>
                    <a:effectLst/>
                    <a:latin typeface="Avenir Book" panose="02000503020000020003" pitchFamily="2" charset="0"/>
                  </a:rPr>
                  <a:t>Considering only the tensor contribution we have, in the comoving frame of such a GW fluid,</a:t>
                </a:r>
              </a:p>
              <a:p>
                <a:pPr marL="0" indent="0">
                  <a:buNone/>
                </a:pPr>
                <a:endParaRPr lang="en-GB">
                  <a:solidFill>
                    <a:srgbClr val="000000"/>
                  </a:solidFill>
                  <a:latin typeface="Avenir Book" panose="02000503020000020003" pitchFamily="2" charset="0"/>
                </a:endParaRPr>
              </a:p>
              <a:p>
                <a:pPr marL="0" indent="0">
                  <a:buNone/>
                </a:pPr>
                <a:endParaRPr lang="en-GB" sz="2800">
                  <a:solidFill>
                    <a:srgbClr val="000000"/>
                  </a:solidFill>
                  <a:effectLst/>
                  <a:latin typeface="Avenir Book" panose="02000503020000020003" pitchFamily="2" charset="0"/>
                </a:endParaRPr>
              </a:p>
              <a:p>
                <a:pPr marL="0" indent="0">
                  <a:buNone/>
                </a:pPr>
                <a:r>
                  <a:rPr lang="en-GB">
                    <a:solidFill>
                      <a:srgbClr val="000000"/>
                    </a:solidFill>
                    <a:effectLst/>
                    <a:latin typeface="Avenir Book" panose="02000503020000020003" pitchFamily="2" charset="0"/>
                  </a:rPr>
                  <a:t>from which we can compute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𝑢</m:t>
                        </m:r>
                      </m:e>
                      <m:sub>
                        <m:r>
                          <a:rPr lang="en-GB" i="1">
                            <a:solidFill>
                              <a:srgbClr val="000000"/>
                            </a:solidFill>
                            <a:latin typeface="Cambria Math" panose="02040503050406030204" pitchFamily="18" charset="0"/>
                            <a:ea typeface="Cambria Math" panose="02040503050406030204" pitchFamily="18" charset="0"/>
                          </a:rPr>
                          <m:t>𝜇</m:t>
                        </m:r>
                      </m:sub>
                    </m:sSub>
                  </m:oMath>
                </a14:m>
                <a:r>
                  <a:rPr lang="en-GB">
                    <a:solidFill>
                      <a:srgbClr val="000000"/>
                    </a:solidFill>
                    <a:effectLst/>
                    <a:latin typeface="Avenir Book" panose="02000503020000020003" pitchFamily="2" charset="0"/>
                  </a:rPr>
                  <a:t> as:</a:t>
                </a:r>
              </a:p>
              <a:p>
                <a:pPr marL="0" indent="0">
                  <a:buNone/>
                </a:pPr>
                <a:endParaRPr lang="en-GB" sz="2800">
                  <a:solidFill>
                    <a:srgbClr val="000000"/>
                  </a:solidFill>
                  <a:effectLst/>
                  <a:latin typeface="Avenir Book" panose="02000503020000020003" pitchFamily="2" charset="0"/>
                </a:endParaRPr>
              </a:p>
              <a:p>
                <a:pPr marL="0" indent="0">
                  <a:buNone/>
                </a:pPr>
                <a:endParaRPr lang="en-GB">
                  <a:solidFill>
                    <a:srgbClr val="000000"/>
                  </a:solidFill>
                  <a:effectLst/>
                  <a:latin typeface="Avenir Book" panose="02000503020000020003" pitchFamily="2" charset="0"/>
                </a:endParaRPr>
              </a:p>
              <a:p>
                <a:pPr marL="0" indent="0">
                  <a:buNone/>
                </a:pPr>
                <a:endParaRPr lang="en-GB"/>
              </a:p>
            </p:txBody>
          </p:sp>
        </mc:Choice>
        <mc:Fallback xmlns="">
          <p:sp>
            <p:nvSpPr>
              <p:cNvPr id="3" name="Content Placeholder 2">
                <a:extLst>
                  <a:ext uri="{FF2B5EF4-FFF2-40B4-BE49-F238E27FC236}">
                    <a16:creationId xmlns:a16="http://schemas.microsoft.com/office/drawing/2014/main" id="{16042E62-3F20-00E8-C87C-C2DA07DD53B6}"/>
                  </a:ext>
                </a:extLst>
              </p:cNvPr>
              <p:cNvSpPr>
                <a:spLocks noGrp="1" noRot="1" noChangeAspect="1" noMove="1" noResize="1" noEditPoints="1" noAdjustHandles="1" noChangeArrowheads="1" noChangeShapeType="1" noTextEdit="1"/>
              </p:cNvSpPr>
              <p:nvPr>
                <p:ph idx="1"/>
              </p:nvPr>
            </p:nvSpPr>
            <p:spPr>
              <a:blipFill>
                <a:blip r:embed="rId3"/>
                <a:stretch>
                  <a:fillRect l="-1206" t="-2035"/>
                </a:stretch>
              </a:blipFill>
            </p:spPr>
            <p:txBody>
              <a:bodyPr/>
              <a:lstStyle/>
              <a:p>
                <a:r>
                  <a:rPr lang="en-GB">
                    <a:noFill/>
                  </a:rPr>
                  <a:t> </a:t>
                </a:r>
              </a:p>
            </p:txBody>
          </p:sp>
        </mc:Fallback>
      </mc:AlternateContent>
      <p:sp>
        <p:nvSpPr>
          <p:cNvPr id="4" name="Title 1">
            <a:extLst>
              <a:ext uri="{FF2B5EF4-FFF2-40B4-BE49-F238E27FC236}">
                <a16:creationId xmlns:a16="http://schemas.microsoft.com/office/drawing/2014/main" id="{F66EE5B5-A29B-4D06-176A-CC317D824C46}"/>
              </a:ext>
            </a:extLst>
          </p:cNvPr>
          <p:cNvSpPr>
            <a:spLocks noGrp="1"/>
          </p:cNvSpPr>
          <p:nvPr>
            <p:ph type="title"/>
          </p:nvPr>
        </p:nvSpPr>
        <p:spPr/>
        <p:txBody>
          <a:bodyPr>
            <a:normAutofit/>
          </a:bodyPr>
          <a:lstStyle/>
          <a:p>
            <a:r>
              <a:rPr lang="en-GB">
                <a:solidFill>
                  <a:srgbClr val="000000"/>
                </a:solidFill>
                <a:effectLst/>
                <a:latin typeface="Helvetica" pitchFamily="2" charset="0"/>
              </a:rPr>
              <a:t>SCALAR PERTURBATIONS FROM TENSOR MODES</a:t>
            </a:r>
            <a:endParaRPr lang="en-GB"/>
          </a:p>
        </p:txBody>
      </p:sp>
      <p:pic>
        <p:nvPicPr>
          <p:cNvPr id="6" name="Picture 5">
            <a:extLst>
              <a:ext uri="{FF2B5EF4-FFF2-40B4-BE49-F238E27FC236}">
                <a16:creationId xmlns:a16="http://schemas.microsoft.com/office/drawing/2014/main" id="{C94DABC0-BEF9-465C-039D-1F8363B7A0F7}"/>
              </a:ext>
            </a:extLst>
          </p:cNvPr>
          <p:cNvPicPr>
            <a:picLocks noChangeAspect="1"/>
          </p:cNvPicPr>
          <p:nvPr/>
        </p:nvPicPr>
        <p:blipFill>
          <a:blip r:embed="rId4"/>
          <a:stretch>
            <a:fillRect/>
          </a:stretch>
        </p:blipFill>
        <p:spPr>
          <a:xfrm>
            <a:off x="4368799" y="2604280"/>
            <a:ext cx="3454401" cy="1210301"/>
          </a:xfrm>
          <a:prstGeom prst="rect">
            <a:avLst/>
          </a:prstGeom>
        </p:spPr>
      </p:pic>
      <p:pic>
        <p:nvPicPr>
          <p:cNvPr id="8" name="Picture 7" descr="A close-up of a smiley face&#10;&#10;Description automatically generated">
            <a:extLst>
              <a:ext uri="{FF2B5EF4-FFF2-40B4-BE49-F238E27FC236}">
                <a16:creationId xmlns:a16="http://schemas.microsoft.com/office/drawing/2014/main" id="{A57B73A0-EC42-795B-1284-1A58DB239FB1}"/>
              </a:ext>
            </a:extLst>
          </p:cNvPr>
          <p:cNvPicPr>
            <a:picLocks noChangeAspect="1"/>
          </p:cNvPicPr>
          <p:nvPr/>
        </p:nvPicPr>
        <p:blipFill>
          <a:blip r:embed="rId5"/>
          <a:stretch>
            <a:fillRect/>
          </a:stretch>
        </p:blipFill>
        <p:spPr>
          <a:xfrm>
            <a:off x="2603499" y="4443322"/>
            <a:ext cx="6985000" cy="1104900"/>
          </a:xfrm>
          <a:prstGeom prst="rect">
            <a:avLst/>
          </a:prstGeom>
        </p:spPr>
      </p:pic>
    </p:spTree>
    <p:extLst>
      <p:ext uri="{BB962C8B-B14F-4D97-AF65-F5344CB8AC3E}">
        <p14:creationId xmlns:p14="http://schemas.microsoft.com/office/powerpoint/2010/main" val="29076180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3">
            <a:alphaModFix amt="21851"/>
          </a:blip>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D5EA8E-73A6-E890-7F0A-62DA43AC0C85}"/>
                  </a:ext>
                </a:extLst>
              </p:cNvPr>
              <p:cNvSpPr txBox="1"/>
              <p:nvPr/>
            </p:nvSpPr>
            <p:spPr>
              <a:xfrm>
                <a:off x="280653" y="1847439"/>
                <a:ext cx="11630693" cy="5177571"/>
              </a:xfrm>
              <a:prstGeom prst="rect">
                <a:avLst/>
              </a:prstGeom>
              <a:noFill/>
            </p:spPr>
            <p:txBody>
              <a:bodyPr wrap="square" rtlCol="0">
                <a:spAutoFit/>
              </a:bodyPr>
              <a:lstStyle/>
              <a:p>
                <a:r>
                  <a:rPr lang="en-GB" sz="2400">
                    <a:latin typeface="Avenir Book" panose="02000503020000020003" pitchFamily="2" charset="0"/>
                  </a:rPr>
                  <a:t>For the 00 component at second order, we find</a:t>
                </a:r>
              </a:p>
              <a:p>
                <a:endParaRPr lang="en-GB" sz="1600">
                  <a:latin typeface="Avenir Book" panose="02000503020000020003" pitchFamily="2" charset="0"/>
                </a:endParaRPr>
              </a:p>
              <a:p>
                <a:r>
                  <a:rPr lang="en-GB" sz="1600">
                    <a:latin typeface="Avenir Book" panose="02000503020000020003" pitchFamily="2" charset="0"/>
                  </a:rPr>
                  <a:t>                                                                                                                </a:t>
                </a:r>
                <a:r>
                  <a:rPr lang="en-GB" sz="2400">
                    <a:latin typeface="Avenir Book" panose="02000503020000020003" pitchFamily="2" charset="0"/>
                  </a:rPr>
                  <a:t>.</a:t>
                </a:r>
              </a:p>
              <a:p>
                <a:endParaRPr lang="en-GB" sz="1400">
                  <a:latin typeface="Avenir Book" panose="02000503020000020003" pitchFamily="2" charset="0"/>
                </a:endParaRPr>
              </a:p>
              <a:p>
                <a:r>
                  <a:rPr lang="en-GB" sz="2400">
                    <a:solidFill>
                      <a:srgbClr val="000000"/>
                    </a:solidFill>
                    <a:effectLst/>
                    <a:latin typeface="Avenir Book" panose="02000503020000020003" pitchFamily="2" charset="0"/>
                  </a:rPr>
                  <a:t>The other components of </a:t>
                </a:r>
                <a14:m>
                  <m:oMath xmlns:m="http://schemas.openxmlformats.org/officeDocument/2006/math">
                    <m:sSubSup>
                      <m:sSubSupPr>
                        <m:ctrlPr>
                          <a:rPr lang="en-GB" sz="2400" i="1" smtClean="0">
                            <a:solidFill>
                              <a:srgbClr val="000000"/>
                            </a:solidFill>
                            <a:latin typeface="Cambria Math" panose="02040503050406030204" pitchFamily="18" charset="0"/>
                          </a:rPr>
                        </m:ctrlPr>
                      </m:sSubSupPr>
                      <m:e>
                        <m:r>
                          <a:rPr lang="en-US" sz="2400" b="0" i="1" smtClean="0">
                            <a:solidFill>
                              <a:srgbClr val="000000"/>
                            </a:solidFill>
                            <a:latin typeface="Cambria Math" panose="02040503050406030204" pitchFamily="18" charset="0"/>
                          </a:rPr>
                          <m:t>𝑇</m:t>
                        </m:r>
                      </m:e>
                      <m:sub>
                        <m:r>
                          <a:rPr lang="en-GB" sz="2400" i="1">
                            <a:solidFill>
                              <a:srgbClr val="000000"/>
                            </a:solidFill>
                            <a:latin typeface="Cambria Math" panose="02040503050406030204" pitchFamily="18" charset="0"/>
                            <a:ea typeface="Cambria Math" panose="02040503050406030204" pitchFamily="18" charset="0"/>
                          </a:rPr>
                          <m:t>𝜈</m:t>
                        </m:r>
                      </m:sub>
                      <m:sup>
                        <m:r>
                          <a:rPr lang="en-GB" sz="2400" i="1">
                            <a:solidFill>
                              <a:srgbClr val="000000"/>
                            </a:solidFill>
                            <a:latin typeface="Cambria Math" panose="02040503050406030204" pitchFamily="18" charset="0"/>
                            <a:ea typeface="Cambria Math" panose="02040503050406030204" pitchFamily="18" charset="0"/>
                          </a:rPr>
                          <m:t>𝜇</m:t>
                        </m:r>
                      </m:sup>
                    </m:sSubSup>
                  </m:oMath>
                </a14:m>
                <a:r>
                  <a:rPr lang="el-GR" sz="2400">
                    <a:solidFill>
                      <a:srgbClr val="000000"/>
                    </a:solidFill>
                    <a:effectLst/>
                    <a:latin typeface="Avenir Book" panose="02000503020000020003" pitchFamily="2" charset="0"/>
                  </a:rPr>
                  <a:t> </a:t>
                </a:r>
                <a:r>
                  <a:rPr lang="en-GB" sz="2400">
                    <a:solidFill>
                      <a:srgbClr val="000000"/>
                    </a:solidFill>
                    <a:effectLst/>
                    <a:latin typeface="Avenir Book" panose="02000503020000020003" pitchFamily="2" charset="0"/>
                  </a:rPr>
                  <a:t>are given by</a:t>
                </a:r>
              </a:p>
              <a:p>
                <a:endParaRPr lang="en-GB" sz="2400">
                  <a:solidFill>
                    <a:srgbClr val="000000"/>
                  </a:solidFill>
                  <a:latin typeface="Avenir Book" panose="02000503020000020003" pitchFamily="2" charset="0"/>
                </a:endParaRPr>
              </a:p>
              <a:p>
                <a:endParaRPr lang="en-GB" sz="2400">
                  <a:solidFill>
                    <a:srgbClr val="000000"/>
                  </a:solidFill>
                  <a:effectLst/>
                  <a:latin typeface="Avenir Book" panose="02000503020000020003" pitchFamily="2" charset="0"/>
                </a:endParaRPr>
              </a:p>
              <a:p>
                <a:endParaRPr lang="en-GB" sz="2400">
                  <a:solidFill>
                    <a:srgbClr val="000000"/>
                  </a:solidFill>
                  <a:latin typeface="Avenir Book" panose="02000503020000020003" pitchFamily="2" charset="0"/>
                </a:endParaRPr>
              </a:p>
              <a:p>
                <a:endParaRPr lang="en-GB" sz="2400">
                  <a:solidFill>
                    <a:srgbClr val="000000"/>
                  </a:solidFill>
                  <a:latin typeface="Avenir Book" panose="02000503020000020003" pitchFamily="2" charset="0"/>
                </a:endParaRPr>
              </a:p>
              <a:p>
                <a:endParaRPr lang="en-GB" sz="2400">
                  <a:solidFill>
                    <a:srgbClr val="000000"/>
                  </a:solidFill>
                  <a:latin typeface="Avenir Book" panose="02000503020000020003" pitchFamily="2" charset="0"/>
                </a:endParaRPr>
              </a:p>
              <a:p>
                <a:r>
                  <a:rPr lang="en-GB" sz="2400">
                    <a:solidFill>
                      <a:srgbClr val="000000"/>
                    </a:solidFill>
                    <a:effectLst/>
                    <a:latin typeface="Avenir Book" panose="02000503020000020003" pitchFamily="2" charset="0"/>
                  </a:rPr>
                  <a:t>where </a:t>
                </a:r>
                <a14:m>
                  <m:oMath xmlns:m="http://schemas.openxmlformats.org/officeDocument/2006/math">
                    <m:acc>
                      <m:accPr>
                        <m:chr m:val="̅"/>
                        <m:ctrlPr>
                          <a:rPr lang="en-GB" sz="2400" i="1">
                            <a:solidFill>
                              <a:srgbClr val="000000"/>
                            </a:solidFill>
                            <a:latin typeface="Cambria Math" panose="02040503050406030204" pitchFamily="18" charset="0"/>
                          </a:rPr>
                        </m:ctrlPr>
                      </m:accPr>
                      <m:e>
                        <m:r>
                          <a:rPr lang="en-GB" sz="2400" i="1">
                            <a:solidFill>
                              <a:srgbClr val="000000"/>
                            </a:solidFill>
                            <a:latin typeface="Cambria Math" panose="02040503050406030204" pitchFamily="18" charset="0"/>
                            <a:ea typeface="Cambria Math" panose="02040503050406030204" pitchFamily="18" charset="0"/>
                          </a:rPr>
                          <m:t>𝜌</m:t>
                        </m:r>
                      </m:e>
                    </m:acc>
                  </m:oMath>
                </a14:m>
                <a:r>
                  <a:rPr lang="en-GB" sz="2400">
                    <a:solidFill>
                      <a:srgbClr val="000000"/>
                    </a:solidFill>
                    <a:effectLst/>
                    <a:latin typeface="Avenir Book" panose="02000503020000020003" pitchFamily="2" charset="0"/>
                  </a:rPr>
                  <a:t> and </a:t>
                </a:r>
                <a14:m>
                  <m:oMath xmlns:m="http://schemas.openxmlformats.org/officeDocument/2006/math">
                    <m:r>
                      <a:rPr lang="en-US" sz="2400" b="0" i="1" smtClean="0">
                        <a:solidFill>
                          <a:srgbClr val="000000"/>
                        </a:solidFill>
                        <a:effectLst/>
                        <a:latin typeface="Cambria Math" panose="02040503050406030204" pitchFamily="18" charset="0"/>
                      </a:rPr>
                      <m:t>𝑤</m:t>
                    </m:r>
                  </m:oMath>
                </a14:m>
                <a:r>
                  <a:rPr lang="en-GB" sz="2400">
                    <a:solidFill>
                      <a:srgbClr val="000000"/>
                    </a:solidFill>
                    <a:effectLst/>
                    <a:latin typeface="Avenir Book" panose="02000503020000020003" pitchFamily="2" charset="0"/>
                  </a:rPr>
                  <a:t> are, respectively, the energy density and the equation of state at the background level. </a:t>
                </a:r>
              </a:p>
              <a:p>
                <a:r>
                  <a:rPr lang="en-GB" sz="2400">
                    <a:solidFill>
                      <a:srgbClr val="000000"/>
                    </a:solidFill>
                    <a:effectLst/>
                    <a:latin typeface="Avenir Book" panose="02000503020000020003" pitchFamily="2" charset="0"/>
                  </a:rPr>
                  <a:t>We</a:t>
                </a:r>
                <a:r>
                  <a:rPr lang="en-GB" sz="2400">
                    <a:solidFill>
                      <a:srgbClr val="000000"/>
                    </a:solidFill>
                    <a:latin typeface="Avenir Book" panose="02000503020000020003" pitchFamily="2" charset="0"/>
                  </a:rPr>
                  <a:t> split the peculiar velocity </a:t>
                </a:r>
                <a14:m>
                  <m:oMath xmlns:m="http://schemas.openxmlformats.org/officeDocument/2006/math">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𝑖</m:t>
                        </m:r>
                      </m:sub>
                    </m:sSub>
                  </m:oMath>
                </a14:m>
                <a:r>
                  <a:rPr lang="en-GB" sz="2400">
                    <a:solidFill>
                      <a:srgbClr val="000000"/>
                    </a:solidFill>
                    <a:latin typeface="Avenir Book" panose="02000503020000020003" pitchFamily="2" charset="0"/>
                  </a:rPr>
                  <a:t>=</a:t>
                </a:r>
                <a:r>
                  <a:rPr lang="en-GB" sz="2400">
                    <a:solidFill>
                      <a:srgbClr val="000000"/>
                    </a:solidFill>
                  </a:rPr>
                  <a:t> </a:t>
                </a:r>
                <a14:m>
                  <m:oMath xmlns:m="http://schemas.openxmlformats.org/officeDocument/2006/math">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𝑖</m:t>
                        </m:r>
                      </m:sub>
                    </m:sSub>
                    <m:r>
                      <a:rPr lang="en-US" sz="2400" i="1">
                        <a:solidFill>
                          <a:srgbClr val="000000"/>
                        </a:solidFill>
                        <a:latin typeface="Cambria Math" panose="02040503050406030204" pitchFamily="18" charset="0"/>
                      </a:rPr>
                      <m:t>+</m:t>
                    </m:r>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m:rPr>
                            <m:nor/>
                          </m:rPr>
                          <a:rPr lang="en-GB" sz="2400">
                            <a:solidFill>
                              <a:srgbClr val="000000"/>
                            </a:solidFill>
                            <a:latin typeface="Avenir Book" panose="02000503020000020003" pitchFamily="2" charset="0"/>
                          </a:rPr>
                          <m:t>⊥</m:t>
                        </m:r>
                        <m:r>
                          <a:rPr lang="en-US" sz="2400" i="1">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𝑖</m:t>
                        </m:r>
                      </m:sub>
                    </m:sSub>
                  </m:oMath>
                </a14:m>
                <a:r>
                  <a:rPr lang="en-GB" sz="2400">
                    <a:solidFill>
                      <a:srgbClr val="000000"/>
                    </a:solidFill>
                    <a:latin typeface="Avenir Book" panose="02000503020000020003" pitchFamily="2" charset="0"/>
                  </a:rPr>
                  <a:t>as, where </a:t>
                </a:r>
                <a14:m>
                  <m:oMath xmlns:m="http://schemas.openxmlformats.org/officeDocument/2006/math">
                    <m:sSub>
                      <m:sSubPr>
                        <m:ctrlPr>
                          <a:rPr lang="en-GB"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m:rPr>
                            <m:nor/>
                          </m:rPr>
                          <a:rPr lang="en-GB" sz="2400">
                            <a:solidFill>
                              <a:srgbClr val="000000"/>
                            </a:solidFill>
                            <a:latin typeface="Avenir Book" panose="02000503020000020003" pitchFamily="2" charset="0"/>
                          </a:rPr>
                          <m:t>⊥</m:t>
                        </m:r>
                        <m:r>
                          <a:rPr lang="en-US" sz="2400" i="1">
                            <a:solidFill>
                              <a:srgbClr val="000000"/>
                            </a:solidFill>
                            <a:latin typeface="Cambria Math" panose="02040503050406030204" pitchFamily="18" charset="0"/>
                          </a:rPr>
                          <m:t>2</m:t>
                        </m:r>
                        <m:r>
                          <a:rPr lang="en-US" sz="2400" i="1">
                            <a:solidFill>
                              <a:srgbClr val="000000"/>
                            </a:solidFill>
                            <a:latin typeface="Cambria Math" panose="02040503050406030204" pitchFamily="18" charset="0"/>
                          </a:rPr>
                          <m:t>𝑖</m:t>
                        </m:r>
                      </m:sub>
                    </m:sSub>
                  </m:oMath>
                </a14:m>
                <a:r>
                  <a:rPr lang="en-GB" sz="2400">
                    <a:solidFill>
                      <a:srgbClr val="000000"/>
                    </a:solidFill>
                    <a:latin typeface="Avenir Book" panose="02000503020000020003" pitchFamily="2" charset="0"/>
                  </a:rPr>
                  <a:t>  is a solenoidal (divergence-free or transverse) vector.</a:t>
                </a:r>
                <a:endParaRPr lang="en-GB" sz="2400"/>
              </a:p>
            </p:txBody>
          </p:sp>
        </mc:Choice>
        <mc:Fallback xmlns="">
          <p:sp>
            <p:nvSpPr>
              <p:cNvPr id="6" name="TextBox 5">
                <a:extLst>
                  <a:ext uri="{FF2B5EF4-FFF2-40B4-BE49-F238E27FC236}">
                    <a16:creationId xmlns:a16="http://schemas.microsoft.com/office/drawing/2014/main" id="{39D5EA8E-73A6-E890-7F0A-62DA43AC0C85}"/>
                  </a:ext>
                </a:extLst>
              </p:cNvPr>
              <p:cNvSpPr txBox="1">
                <a:spLocks noRot="1" noChangeAspect="1" noMove="1" noResize="1" noEditPoints="1" noAdjustHandles="1" noChangeArrowheads="1" noChangeShapeType="1" noTextEdit="1"/>
              </p:cNvSpPr>
              <p:nvPr/>
            </p:nvSpPr>
            <p:spPr>
              <a:xfrm>
                <a:off x="280653" y="1847439"/>
                <a:ext cx="11630693" cy="5177571"/>
              </a:xfrm>
              <a:prstGeom prst="rect">
                <a:avLst/>
              </a:prstGeom>
              <a:blipFill>
                <a:blip r:embed="rId4"/>
                <a:stretch>
                  <a:fillRect l="-873" t="-980" r="-764"/>
                </a:stretch>
              </a:blipFill>
            </p:spPr>
            <p:txBody>
              <a:bodyPr/>
              <a:lstStyle/>
              <a:p>
                <a:r>
                  <a:rPr lang="en-GB">
                    <a:noFill/>
                  </a:rPr>
                  <a:t> </a:t>
                </a:r>
              </a:p>
            </p:txBody>
          </p:sp>
        </mc:Fallback>
      </mc:AlternateContent>
      <p:sp>
        <p:nvSpPr>
          <p:cNvPr id="8" name="Title 1">
            <a:extLst>
              <a:ext uri="{FF2B5EF4-FFF2-40B4-BE49-F238E27FC236}">
                <a16:creationId xmlns:a16="http://schemas.microsoft.com/office/drawing/2014/main" id="{E42747B6-77D9-ABAE-2A17-63883BEDCE46}"/>
              </a:ext>
            </a:extLst>
          </p:cNvPr>
          <p:cNvSpPr>
            <a:spLocks noGrp="1"/>
          </p:cNvSpPr>
          <p:nvPr>
            <p:ph type="title"/>
          </p:nvPr>
        </p:nvSpPr>
        <p:spPr>
          <a:xfrm>
            <a:off x="838200" y="365125"/>
            <a:ext cx="10515600" cy="1325563"/>
          </a:xfrm>
        </p:spPr>
        <p:txBody>
          <a:bodyPr>
            <a:normAutofit/>
          </a:bodyPr>
          <a:lstStyle/>
          <a:p>
            <a:r>
              <a:rPr lang="en-GB">
                <a:solidFill>
                  <a:srgbClr val="000000"/>
                </a:solidFill>
                <a:effectLst/>
                <a:latin typeface="Helvetica" pitchFamily="2" charset="0"/>
              </a:rPr>
              <a:t>SCALAR PERTURBATIONS FROM TENSOR MODES</a:t>
            </a:r>
            <a:endParaRPr lang="en-GB"/>
          </a:p>
        </p:txBody>
      </p:sp>
      <p:pic>
        <p:nvPicPr>
          <p:cNvPr id="12" name="Content Placeholder 4" descr="A black and white math equation&#10;&#10;Description automatically generated">
            <a:extLst>
              <a:ext uri="{FF2B5EF4-FFF2-40B4-BE49-F238E27FC236}">
                <a16:creationId xmlns:a16="http://schemas.microsoft.com/office/drawing/2014/main" id="{D446DD8B-376E-FA61-7B9C-FE875A0EFDA9}"/>
              </a:ext>
            </a:extLst>
          </p:cNvPr>
          <p:cNvPicPr>
            <a:picLocks noGrp="1" noChangeAspect="1"/>
          </p:cNvPicPr>
          <p:nvPr>
            <p:ph idx="1"/>
          </p:nvPr>
        </p:nvPicPr>
        <p:blipFill>
          <a:blip r:embed="rId5"/>
          <a:stretch>
            <a:fillRect/>
          </a:stretch>
        </p:blipFill>
        <p:spPr>
          <a:xfrm>
            <a:off x="4505662" y="2209388"/>
            <a:ext cx="2192022" cy="847582"/>
          </a:xfrm>
        </p:spPr>
      </p:pic>
      <p:pic>
        <p:nvPicPr>
          <p:cNvPr id="13" name="Picture 12" descr="A math equations and symbols&#10;&#10;Description automatically generated with medium confidence">
            <a:extLst>
              <a:ext uri="{FF2B5EF4-FFF2-40B4-BE49-F238E27FC236}">
                <a16:creationId xmlns:a16="http://schemas.microsoft.com/office/drawing/2014/main" id="{286D74D4-DF5E-B1FB-BA4C-5ABA1698E6A3}"/>
              </a:ext>
            </a:extLst>
          </p:cNvPr>
          <p:cNvPicPr>
            <a:picLocks noChangeAspect="1"/>
          </p:cNvPicPr>
          <p:nvPr/>
        </p:nvPicPr>
        <p:blipFill>
          <a:blip r:embed="rId6"/>
          <a:stretch>
            <a:fillRect/>
          </a:stretch>
        </p:blipFill>
        <p:spPr>
          <a:xfrm>
            <a:off x="3886400" y="3533398"/>
            <a:ext cx="3736932" cy="1559432"/>
          </a:xfrm>
          <a:prstGeom prst="rect">
            <a:avLst/>
          </a:prstGeom>
        </p:spPr>
      </p:pic>
    </p:spTree>
    <p:extLst>
      <p:ext uri="{BB962C8B-B14F-4D97-AF65-F5344CB8AC3E}">
        <p14:creationId xmlns:p14="http://schemas.microsoft.com/office/powerpoint/2010/main" val="2806656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AEF7C5-780D-5626-4065-74A2898C21AB}"/>
                  </a:ext>
                </a:extLst>
              </p:cNvPr>
              <p:cNvSpPr>
                <a:spLocks noGrp="1"/>
              </p:cNvSpPr>
              <p:nvPr>
                <p:ph idx="1"/>
              </p:nvPr>
            </p:nvSpPr>
            <p:spPr/>
            <p:txBody>
              <a:bodyPr>
                <a:normAutofit/>
              </a:bodyPr>
              <a:lstStyle/>
              <a:p>
                <a:r>
                  <a:rPr lang="en-GB">
                    <a:solidFill>
                      <a:srgbClr val="000000"/>
                    </a:solidFill>
                    <a:latin typeface="Avenir Book" panose="02000503020000020003" pitchFamily="2" charset="0"/>
                  </a:rPr>
                  <a:t>T</a:t>
                </a:r>
                <a:r>
                  <a:rPr lang="en-GB" sz="2800">
                    <a:solidFill>
                      <a:srgbClr val="000000"/>
                    </a:solidFill>
                    <a:effectLst/>
                    <a:latin typeface="Avenir Book" panose="02000503020000020003" pitchFamily="2" charset="0"/>
                  </a:rPr>
                  <a:t>he anisotropic stress tensor can be decomposed into a trace-free scalar part, </a:t>
                </a:r>
                <a14:m>
                  <m:oMath xmlns:m="http://schemas.openxmlformats.org/officeDocument/2006/math">
                    <m:r>
                      <m:rPr>
                        <m:sty m:val="p"/>
                      </m:rPr>
                      <a:rPr lang="el-GR" sz="2800" i="1" smtClean="0">
                        <a:solidFill>
                          <a:srgbClr val="000000"/>
                        </a:solidFill>
                        <a:effectLst/>
                        <a:latin typeface="Cambria Math" panose="02040503050406030204" pitchFamily="18" charset="0"/>
                        <a:ea typeface="Cambria Math" panose="02040503050406030204" pitchFamily="18" charset="0"/>
                      </a:rPr>
                      <m:t>Π</m:t>
                    </m:r>
                  </m:oMath>
                </a14:m>
                <a:r>
                  <a:rPr lang="en-GB" sz="2800">
                    <a:solidFill>
                      <a:srgbClr val="000000"/>
                    </a:solidFill>
                    <a:effectLst/>
                    <a:latin typeface="Avenir Book" panose="02000503020000020003" pitchFamily="2" charset="0"/>
                  </a:rPr>
                  <a:t> </a:t>
                </a:r>
                <a:r>
                  <a:rPr lang="el-GR" sz="2800">
                    <a:solidFill>
                      <a:srgbClr val="000000"/>
                    </a:solidFill>
                    <a:effectLst/>
                    <a:latin typeface="Avenir Book" panose="02000503020000020003" pitchFamily="2" charset="0"/>
                  </a:rPr>
                  <a:t>, </a:t>
                </a:r>
                <a:r>
                  <a:rPr lang="en-GB" sz="2800">
                    <a:solidFill>
                      <a:srgbClr val="000000"/>
                    </a:solidFill>
                    <a:effectLst/>
                    <a:latin typeface="Avenir Book" panose="02000503020000020003" pitchFamily="2" charset="0"/>
                  </a:rPr>
                  <a:t>a vector part, </a:t>
                </a:r>
                <a14:m>
                  <m:oMath xmlns:m="http://schemas.openxmlformats.org/officeDocument/2006/math">
                    <m:sSub>
                      <m:sSubPr>
                        <m:ctrlPr>
                          <a:rPr lang="en-GB" sz="2800" i="1" smtClean="0">
                            <a:solidFill>
                              <a:srgbClr val="000000"/>
                            </a:solidFill>
                            <a:effectLst/>
                            <a:latin typeface="Cambria Math" panose="02040503050406030204" pitchFamily="18" charset="0"/>
                          </a:rPr>
                        </m:ctrlPr>
                      </m:sSubPr>
                      <m:e>
                        <m:r>
                          <m:rPr>
                            <m:sty m:val="p"/>
                          </m:rPr>
                          <a:rPr lang="el-GR" sz="2800" i="1" smtClean="0">
                            <a:solidFill>
                              <a:srgbClr val="000000"/>
                            </a:solidFill>
                            <a:effectLst/>
                            <a:latin typeface="Cambria Math" panose="02040503050406030204" pitchFamily="18" charset="0"/>
                            <a:ea typeface="Cambria Math" panose="02040503050406030204" pitchFamily="18" charset="0"/>
                          </a:rPr>
                          <m:t>Π</m:t>
                        </m:r>
                      </m:e>
                      <m:sub>
                        <m:r>
                          <a:rPr lang="en-US" sz="2800" b="0" i="1" smtClean="0">
                            <a:solidFill>
                              <a:srgbClr val="000000"/>
                            </a:solidFill>
                            <a:effectLst/>
                            <a:latin typeface="Cambria Math" panose="02040503050406030204" pitchFamily="18" charset="0"/>
                          </a:rPr>
                          <m:t>𝑖</m:t>
                        </m:r>
                      </m:sub>
                    </m:sSub>
                  </m:oMath>
                </a14:m>
                <a:r>
                  <a:rPr lang="en-GB" sz="2800">
                    <a:solidFill>
                      <a:srgbClr val="000000"/>
                    </a:solidFill>
                    <a:effectLst/>
                    <a:latin typeface="Avenir Book" panose="02000503020000020003" pitchFamily="2" charset="0"/>
                  </a:rPr>
                  <a:t>, and a tensor part, </a:t>
                </a:r>
                <a14:m>
                  <m:oMath xmlns:m="http://schemas.openxmlformats.org/officeDocument/2006/math">
                    <m:sSub>
                      <m:sSubPr>
                        <m:ctrlPr>
                          <a:rPr lang="en-GB" i="1">
                            <a:solidFill>
                              <a:srgbClr val="000000"/>
                            </a:solidFill>
                            <a:latin typeface="Cambria Math" panose="02040503050406030204" pitchFamily="18" charset="0"/>
                          </a:rPr>
                        </m:ctrlPr>
                      </m:sSubPr>
                      <m:e>
                        <m:r>
                          <m:rPr>
                            <m:sty m:val="p"/>
                          </m:rPr>
                          <a:rPr lang="el-GR" i="1">
                            <a:solidFill>
                              <a:srgbClr val="000000"/>
                            </a:solidFill>
                            <a:latin typeface="Cambria Math" panose="02040503050406030204" pitchFamily="18" charset="0"/>
                            <a:ea typeface="Cambria Math" panose="02040503050406030204" pitchFamily="18" charset="0"/>
                          </a:rPr>
                          <m:t>Π</m:t>
                        </m:r>
                      </m:e>
                      <m:sub>
                        <m:r>
                          <a:rPr lang="en-US" i="1">
                            <a:solidFill>
                              <a:srgbClr val="000000"/>
                            </a:solidFill>
                            <a:latin typeface="Cambria Math" panose="02040503050406030204" pitchFamily="18" charset="0"/>
                          </a:rPr>
                          <m:t>𝑖</m:t>
                        </m:r>
                        <m:r>
                          <a:rPr lang="en-US" b="0" i="1" smtClean="0">
                            <a:solidFill>
                              <a:srgbClr val="000000"/>
                            </a:solidFill>
                            <a:latin typeface="Cambria Math" panose="02040503050406030204" pitchFamily="18" charset="0"/>
                          </a:rPr>
                          <m:t>𝑗</m:t>
                        </m:r>
                      </m:sub>
                    </m:sSub>
                  </m:oMath>
                </a14:m>
                <a:r>
                  <a:rPr lang="en-GB" sz="2800">
                    <a:solidFill>
                      <a:srgbClr val="000000"/>
                    </a:solidFill>
                    <a:effectLst/>
                    <a:latin typeface="Avenir Book" panose="02000503020000020003" pitchFamily="2" charset="0"/>
                  </a:rPr>
                  <a:t>, at each order according to</a:t>
                </a:r>
              </a:p>
              <a:p>
                <a:endParaRPr lang="en-GB" sz="800">
                  <a:solidFill>
                    <a:srgbClr val="000000"/>
                  </a:solidFill>
                  <a:effectLst/>
                  <a:latin typeface="Avenir Book" panose="02000503020000020003" pitchFamily="2" charset="0"/>
                </a:endParaRPr>
              </a:p>
              <a:p>
                <a:pPr marL="0" indent="0">
                  <a:buNone/>
                </a:pPr>
                <a:r>
                  <a:rPr lang="en-GB" sz="2800">
                    <a:solidFill>
                      <a:srgbClr val="000000"/>
                    </a:solidFill>
                    <a:effectLst/>
                    <a:latin typeface="Avenir Book" panose="02000503020000020003" pitchFamily="2" charset="0"/>
                  </a:rPr>
                  <a:t>                                                                                          .</a:t>
                </a:r>
              </a:p>
              <a:p>
                <a:endParaRPr lang="en-GB" sz="2800">
                  <a:solidFill>
                    <a:srgbClr val="000000"/>
                  </a:solidFill>
                  <a:latin typeface="Avenir Book" panose="02000503020000020003" pitchFamily="2" charset="0"/>
                </a:endParaRPr>
              </a:p>
              <a:p>
                <a:pPr marL="0" indent="0">
                  <a:buNone/>
                </a:pPr>
                <a:endParaRPr lang="en-GB" sz="2800">
                  <a:solidFill>
                    <a:srgbClr val="000000"/>
                  </a:solidFill>
                  <a:effectLst/>
                  <a:latin typeface="Avenir Book" panose="02000503020000020003" pitchFamily="2" charset="0"/>
                </a:endParaRPr>
              </a:p>
              <a:p>
                <a:endParaRPr lang="en-GB" sz="2800">
                  <a:solidFill>
                    <a:srgbClr val="000000"/>
                  </a:solidFill>
                  <a:effectLst/>
                  <a:latin typeface="Avenir Book" panose="02000503020000020003" pitchFamily="2" charset="0"/>
                </a:endParaRPr>
              </a:p>
              <a:p>
                <a:endParaRPr lang="en-GB" sz="2800"/>
              </a:p>
              <a:p>
                <a:endParaRPr lang="en-GB"/>
              </a:p>
            </p:txBody>
          </p:sp>
        </mc:Choice>
        <mc:Fallback xmlns="">
          <p:sp>
            <p:nvSpPr>
              <p:cNvPr id="3" name="Content Placeholder 2">
                <a:extLst>
                  <a:ext uri="{FF2B5EF4-FFF2-40B4-BE49-F238E27FC236}">
                    <a16:creationId xmlns:a16="http://schemas.microsoft.com/office/drawing/2014/main" id="{91AEF7C5-780D-5626-4065-74A2898C21AB}"/>
                  </a:ext>
                </a:extLst>
              </p:cNvPr>
              <p:cNvSpPr>
                <a:spLocks noGrp="1" noRot="1" noChangeAspect="1" noMove="1" noResize="1" noEditPoints="1" noAdjustHandles="1" noChangeArrowheads="1" noChangeShapeType="1" noTextEdit="1"/>
              </p:cNvSpPr>
              <p:nvPr>
                <p:ph idx="1"/>
              </p:nvPr>
            </p:nvSpPr>
            <p:spPr>
              <a:blipFill>
                <a:blip r:embed="rId3"/>
                <a:stretch>
                  <a:fillRect l="-1086" t="-2035"/>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23C03B2B-2BEA-AD3B-11CD-D52535B9A072}"/>
              </a:ext>
            </a:extLst>
          </p:cNvPr>
          <p:cNvPicPr>
            <a:picLocks noChangeAspect="1"/>
          </p:cNvPicPr>
          <p:nvPr/>
        </p:nvPicPr>
        <p:blipFill>
          <a:blip r:embed="rId4"/>
          <a:stretch>
            <a:fillRect/>
          </a:stretch>
        </p:blipFill>
        <p:spPr>
          <a:xfrm>
            <a:off x="1927166" y="3086812"/>
            <a:ext cx="7772400" cy="938232"/>
          </a:xfrm>
          <a:prstGeom prst="rect">
            <a:avLst/>
          </a:prstGeom>
        </p:spPr>
      </p:pic>
      <p:sp>
        <p:nvSpPr>
          <p:cNvPr id="5" name="Title 1">
            <a:extLst>
              <a:ext uri="{FF2B5EF4-FFF2-40B4-BE49-F238E27FC236}">
                <a16:creationId xmlns:a16="http://schemas.microsoft.com/office/drawing/2014/main" id="{28460120-6DD5-0A5C-6B54-4834FDA333C1}"/>
              </a:ext>
            </a:extLst>
          </p:cNvPr>
          <p:cNvSpPr>
            <a:spLocks noGrp="1"/>
          </p:cNvSpPr>
          <p:nvPr>
            <p:ph type="title"/>
          </p:nvPr>
        </p:nvSpPr>
        <p:spPr>
          <a:xfrm>
            <a:off x="838200" y="365125"/>
            <a:ext cx="10515600" cy="1325563"/>
          </a:xfrm>
        </p:spPr>
        <p:txBody>
          <a:bodyPr>
            <a:normAutofit/>
          </a:bodyPr>
          <a:lstStyle/>
          <a:p>
            <a:r>
              <a:rPr lang="en-GB">
                <a:solidFill>
                  <a:srgbClr val="000000"/>
                </a:solidFill>
                <a:effectLst/>
                <a:latin typeface="Helvetica" pitchFamily="2" charset="0"/>
              </a:rPr>
              <a:t>SCALAR PERTURBATIONS FROM TENSOR MODES</a:t>
            </a:r>
            <a:endParaRPr lang="en-GB"/>
          </a:p>
        </p:txBody>
      </p:sp>
    </p:spTree>
    <p:extLst>
      <p:ext uri="{BB962C8B-B14F-4D97-AF65-F5344CB8AC3E}">
        <p14:creationId xmlns:p14="http://schemas.microsoft.com/office/powerpoint/2010/main" val="42293717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alphaModFix amt="21851"/>
          </a:blip>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13072A1-66CF-DCD3-15E7-FFCCCF785457}"/>
                  </a:ext>
                </a:extLst>
              </p:cNvPr>
              <p:cNvSpPr>
                <a:spLocks noGrp="1"/>
              </p:cNvSpPr>
              <p:nvPr>
                <p:ph type="title"/>
              </p:nvPr>
            </p:nvSpPr>
            <p:spPr>
              <a:xfrm>
                <a:off x="838200" y="365126"/>
                <a:ext cx="10515600" cy="454272"/>
              </a:xfrm>
            </p:spPr>
            <p:txBody>
              <a:bodyPr>
                <a:normAutofit fontScale="90000"/>
              </a:bodyPr>
              <a:lstStyle/>
              <a:p>
                <a:r>
                  <a:rPr lang="en-GB"/>
                  <a:t>Equation for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𝜙</m:t>
                        </m:r>
                      </m:e>
                      <m:sub>
                        <m:r>
                          <a:rPr lang="en-US" i="1">
                            <a:solidFill>
                              <a:srgbClr val="000000"/>
                            </a:solidFill>
                            <a:latin typeface="Cambria Math" panose="02040503050406030204" pitchFamily="18" charset="0"/>
                          </a:rPr>
                          <m:t>2</m:t>
                        </m:r>
                      </m:sub>
                    </m:sSub>
                  </m:oMath>
                </a14:m>
                <a:endParaRPr lang="en-GB"/>
              </a:p>
            </p:txBody>
          </p:sp>
        </mc:Choice>
        <mc:Fallback xmlns="">
          <p:sp>
            <p:nvSpPr>
              <p:cNvPr id="2" name="Title 1">
                <a:extLst>
                  <a:ext uri="{FF2B5EF4-FFF2-40B4-BE49-F238E27FC236}">
                    <a16:creationId xmlns:a16="http://schemas.microsoft.com/office/drawing/2014/main" id="{B13072A1-66CF-DCD3-15E7-FFCCCF785457}"/>
                  </a:ext>
                </a:extLst>
              </p:cNvPr>
              <p:cNvSpPr>
                <a:spLocks noGrp="1" noRot="1" noChangeAspect="1" noMove="1" noResize="1" noEditPoints="1" noAdjustHandles="1" noChangeArrowheads="1" noChangeShapeType="1" noTextEdit="1"/>
              </p:cNvSpPr>
              <p:nvPr>
                <p:ph type="title"/>
              </p:nvPr>
            </p:nvSpPr>
            <p:spPr>
              <a:xfrm>
                <a:off x="838200" y="365126"/>
                <a:ext cx="10515600" cy="454272"/>
              </a:xfrm>
              <a:blipFill>
                <a:blip r:embed="rId3"/>
                <a:stretch>
                  <a:fillRect l="-2171" t="-56757" b="-75676"/>
                </a:stretch>
              </a:blipFill>
            </p:spPr>
            <p:txBody>
              <a:bodyPr/>
              <a:lstStyle/>
              <a:p>
                <a:r>
                  <a:rPr lang="en-GB">
                    <a:noFill/>
                  </a:rPr>
                  <a:t> </a:t>
                </a:r>
              </a:p>
            </p:txBody>
          </p:sp>
        </mc:Fallback>
      </mc:AlternateContent>
      <p:pic>
        <p:nvPicPr>
          <p:cNvPr id="5" name="Content Placeholder 4" descr="A math equations on a white background&#10;&#10;Description automatically generated">
            <a:extLst>
              <a:ext uri="{FF2B5EF4-FFF2-40B4-BE49-F238E27FC236}">
                <a16:creationId xmlns:a16="http://schemas.microsoft.com/office/drawing/2014/main" id="{F54E703C-4319-F468-31AB-6835F50C3D9E}"/>
              </a:ext>
            </a:extLst>
          </p:cNvPr>
          <p:cNvPicPr>
            <a:picLocks noGrp="1" noChangeAspect="1"/>
          </p:cNvPicPr>
          <p:nvPr>
            <p:ph idx="1"/>
          </p:nvPr>
        </p:nvPicPr>
        <p:blipFill>
          <a:blip r:embed="rId4"/>
          <a:stretch>
            <a:fillRect/>
          </a:stretch>
        </p:blipFill>
        <p:spPr>
          <a:xfrm>
            <a:off x="203695" y="1735063"/>
            <a:ext cx="11784610" cy="4150898"/>
          </a:xfr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B53CCEB-4FE9-CB51-8DF2-340F72BDFFA4}"/>
                  </a:ext>
                </a:extLst>
              </p:cNvPr>
              <p:cNvSpPr txBox="1"/>
              <p:nvPr/>
            </p:nvSpPr>
            <p:spPr>
              <a:xfrm>
                <a:off x="400793" y="1001733"/>
                <a:ext cx="10417628" cy="5324535"/>
              </a:xfrm>
              <a:prstGeom prst="rect">
                <a:avLst/>
              </a:prstGeom>
              <a:noFill/>
            </p:spPr>
            <p:txBody>
              <a:bodyPr wrap="square">
                <a:spAutoFit/>
              </a:bodyPr>
              <a:lstStyle/>
              <a:p>
                <a:r>
                  <a:rPr lang="en-GB" sz="2000">
                    <a:solidFill>
                      <a:srgbClr val="000000"/>
                    </a:solidFill>
                    <a:effectLst/>
                    <a:latin typeface="Avenir Book" panose="02000503020000020003" pitchFamily="2" charset="0"/>
                  </a:rPr>
                  <a:t>Considering a graviton perturbation, with generic </a:t>
                </a:r>
                <a14:m>
                  <m:oMath xmlns:m="http://schemas.openxmlformats.org/officeDocument/2006/math">
                    <m:r>
                      <a:rPr lang="en-US" sz="2000" b="0" i="1" smtClean="0">
                        <a:solidFill>
                          <a:srgbClr val="000000"/>
                        </a:solidFill>
                        <a:effectLst/>
                        <a:latin typeface="Cambria Math" panose="02040503050406030204" pitchFamily="18" charset="0"/>
                      </a:rPr>
                      <m:t>𝑤</m:t>
                    </m:r>
                  </m:oMath>
                </a14:m>
                <a:r>
                  <a:rPr lang="en-GB" sz="2000">
                    <a:solidFill>
                      <a:srgbClr val="000000"/>
                    </a:solidFill>
                    <a:effectLst/>
                    <a:latin typeface="Avenir Book" panose="02000503020000020003" pitchFamily="2" charset="0"/>
                  </a:rPr>
                  <a:t> and </a:t>
                </a:r>
                <a14:m>
                  <m:oMath xmlns:m="http://schemas.openxmlformats.org/officeDocument/2006/math">
                    <m:sSub>
                      <m:sSubPr>
                        <m:ctrlPr>
                          <a:rPr lang="en-GB" sz="2000" i="1" smtClean="0">
                            <a:solidFill>
                              <a:srgbClr val="000000"/>
                            </a:solidFill>
                            <a:effectLst/>
                            <a:latin typeface="Cambria Math" panose="02040503050406030204" pitchFamily="18" charset="0"/>
                          </a:rPr>
                        </m:ctrlPr>
                      </m:sSubPr>
                      <m:e>
                        <m:r>
                          <a:rPr lang="en-US" sz="2000" b="0" i="1" smtClean="0">
                            <a:solidFill>
                              <a:srgbClr val="000000"/>
                            </a:solidFill>
                            <a:effectLst/>
                            <a:latin typeface="Cambria Math" panose="02040503050406030204" pitchFamily="18" charset="0"/>
                          </a:rPr>
                          <m:t>𝑐</m:t>
                        </m:r>
                      </m:e>
                      <m:sub>
                        <m:r>
                          <a:rPr lang="en-US" sz="2000" b="0" i="1" smtClean="0">
                            <a:solidFill>
                              <a:srgbClr val="000000"/>
                            </a:solidFill>
                            <a:effectLst/>
                            <a:latin typeface="Cambria Math" panose="02040503050406030204" pitchFamily="18" charset="0"/>
                          </a:rPr>
                          <m:t>𝑠</m:t>
                        </m:r>
                      </m:sub>
                    </m:sSub>
                  </m:oMath>
                </a14:m>
                <a:r>
                  <a:rPr lang="en-GB" sz="2000">
                    <a:solidFill>
                      <a:srgbClr val="000000"/>
                    </a:solidFill>
                    <a:effectLst/>
                    <a:latin typeface="Avenir Book" panose="02000503020000020003" pitchFamily="2" charset="0"/>
                  </a:rPr>
                  <a:t>cs, where </a:t>
                </a:r>
                <a14:m>
                  <m:oMath xmlns:m="http://schemas.openxmlformats.org/officeDocument/2006/math">
                    <m:sSup>
                      <m:sSupPr>
                        <m:ctrlPr>
                          <a:rPr lang="en-GB" sz="2000" i="1" smtClean="0">
                            <a:solidFill>
                              <a:srgbClr val="000000"/>
                            </a:solidFill>
                            <a:effectLst/>
                            <a:latin typeface="Cambria Math" panose="02040503050406030204" pitchFamily="18" charset="0"/>
                          </a:rPr>
                        </m:ctrlPr>
                      </m:sSupPr>
                      <m:e>
                        <m:r>
                          <a:rPr lang="en-GB" sz="2000" i="1" smtClean="0">
                            <a:solidFill>
                              <a:srgbClr val="000000"/>
                            </a:solidFill>
                            <a:effectLst/>
                            <a:latin typeface="Cambria Math" panose="02040503050406030204" pitchFamily="18" charset="0"/>
                            <a:ea typeface="Cambria Math" panose="02040503050406030204" pitchFamily="18" charset="0"/>
                          </a:rPr>
                          <m:t>𝛿</m:t>
                        </m:r>
                      </m:e>
                      <m:sup>
                        <m:r>
                          <a:rPr lang="en-US" sz="2000" b="0" i="1" smtClean="0">
                            <a:solidFill>
                              <a:srgbClr val="000000"/>
                            </a:solidFill>
                            <a:effectLst/>
                            <a:latin typeface="Cambria Math" panose="02040503050406030204" pitchFamily="18" charset="0"/>
                          </a:rPr>
                          <m:t>2</m:t>
                        </m:r>
                      </m:sup>
                    </m:sSup>
                    <m:r>
                      <a:rPr lang="en-US" sz="2000" b="0" i="1" smtClean="0">
                        <a:solidFill>
                          <a:srgbClr val="000000"/>
                        </a:solidFill>
                        <a:effectLst/>
                        <a:latin typeface="Cambria Math" panose="02040503050406030204" pitchFamily="18" charset="0"/>
                      </a:rPr>
                      <m:t>𝑝</m:t>
                    </m:r>
                    <m:r>
                      <a:rPr lang="en-US" sz="2000" b="0" i="1" smtClean="0">
                        <a:solidFill>
                          <a:srgbClr val="000000"/>
                        </a:solidFill>
                        <a:effectLst/>
                        <a:latin typeface="Cambria Math" panose="02040503050406030204" pitchFamily="18" charset="0"/>
                      </a:rPr>
                      <m:t>=</m:t>
                    </m:r>
                    <m:sSubSup>
                      <m:sSubSupPr>
                        <m:ctrlPr>
                          <a:rPr lang="en-US" sz="2000" b="0" i="1" smtClean="0">
                            <a:solidFill>
                              <a:srgbClr val="000000"/>
                            </a:solidFill>
                            <a:effectLst/>
                            <a:latin typeface="Cambria Math" panose="02040503050406030204" pitchFamily="18" charset="0"/>
                          </a:rPr>
                        </m:ctrlPr>
                      </m:sSubSupPr>
                      <m:e>
                        <m:r>
                          <a:rPr lang="en-US" sz="2000" b="0" i="1" smtClean="0">
                            <a:solidFill>
                              <a:srgbClr val="000000"/>
                            </a:solidFill>
                            <a:effectLst/>
                            <a:latin typeface="Cambria Math" panose="02040503050406030204" pitchFamily="18" charset="0"/>
                          </a:rPr>
                          <m:t>𝑐</m:t>
                        </m:r>
                      </m:e>
                      <m:sub>
                        <m:r>
                          <a:rPr lang="en-US" sz="2000" b="0" i="1" smtClean="0">
                            <a:solidFill>
                              <a:srgbClr val="000000"/>
                            </a:solidFill>
                            <a:effectLst/>
                            <a:latin typeface="Cambria Math" panose="02040503050406030204" pitchFamily="18" charset="0"/>
                          </a:rPr>
                          <m:t>𝑠</m:t>
                        </m:r>
                      </m:sub>
                      <m:sup>
                        <m:r>
                          <a:rPr lang="en-US" sz="2000" b="0" i="1" smtClean="0">
                            <a:solidFill>
                              <a:srgbClr val="000000"/>
                            </a:solidFill>
                            <a:effectLst/>
                            <a:latin typeface="Cambria Math" panose="02040503050406030204" pitchFamily="18" charset="0"/>
                          </a:rPr>
                          <m:t>2</m:t>
                        </m:r>
                      </m:sup>
                    </m:sSubSup>
                    <m:sSup>
                      <m:sSupPr>
                        <m:ctrlPr>
                          <a:rPr lang="en-US" sz="2000" b="0" i="1" smtClean="0">
                            <a:solidFill>
                              <a:srgbClr val="000000"/>
                            </a:solidFill>
                            <a:effectLst/>
                            <a:latin typeface="Cambria Math" panose="02040503050406030204" pitchFamily="18" charset="0"/>
                          </a:rPr>
                        </m:ctrlPr>
                      </m:sSupPr>
                      <m:e>
                        <m:r>
                          <a:rPr lang="en-US" sz="2000" b="0" i="1" smtClean="0">
                            <a:solidFill>
                              <a:srgbClr val="000000"/>
                            </a:solidFill>
                            <a:effectLst/>
                            <a:latin typeface="Cambria Math" panose="02040503050406030204" pitchFamily="18" charset="0"/>
                            <a:ea typeface="Cambria Math" panose="02040503050406030204" pitchFamily="18" charset="0"/>
                          </a:rPr>
                          <m:t>𝛿</m:t>
                        </m:r>
                      </m:e>
                      <m:sup>
                        <m:r>
                          <a:rPr lang="en-US" sz="2000" b="0" i="1" smtClean="0">
                            <a:solidFill>
                              <a:srgbClr val="000000"/>
                            </a:solidFill>
                            <a:effectLst/>
                            <a:latin typeface="Cambria Math" panose="02040503050406030204" pitchFamily="18" charset="0"/>
                          </a:rPr>
                          <m:t>2</m:t>
                        </m:r>
                      </m:sup>
                    </m:sSup>
                    <m:r>
                      <a:rPr lang="en-US" sz="2000" b="0" i="1" smtClean="0">
                        <a:solidFill>
                          <a:srgbClr val="000000"/>
                        </a:solidFill>
                        <a:effectLst/>
                        <a:latin typeface="Cambria Math" panose="02040503050406030204" pitchFamily="18" charset="0"/>
                        <a:ea typeface="Cambria Math" panose="02040503050406030204" pitchFamily="18" charset="0"/>
                      </a:rPr>
                      <m:t>𝜌</m:t>
                    </m:r>
                  </m:oMath>
                </a14:m>
                <a:r>
                  <a:rPr lang="en-GB" sz="2000">
                    <a:solidFill>
                      <a:srgbClr val="000000"/>
                    </a:solidFill>
                    <a:effectLst/>
                    <a:latin typeface="Avenir Book" panose="02000503020000020003" pitchFamily="2" charset="0"/>
                  </a:rPr>
                  <a:t> </a:t>
                </a:r>
                <a:r>
                  <a:rPr lang="en-US" sz="2000">
                    <a:solidFill>
                      <a:srgbClr val="000000"/>
                    </a:solidFill>
                    <a:latin typeface="Avenir Book" panose="02000503020000020003" pitchFamily="2" charset="0"/>
                  </a:rPr>
                  <a:t> </a:t>
                </a:r>
                <a:r>
                  <a:rPr lang="en-GB" sz="2000">
                    <a:solidFill>
                      <a:srgbClr val="000000"/>
                    </a:solidFill>
                    <a:effectLst/>
                    <a:latin typeface="Avenir Book" panose="02000503020000020003" pitchFamily="2" charset="0"/>
                  </a:rPr>
                  <a:t>and manipulating the Einstein equations, we find the </a:t>
                </a:r>
                <a:r>
                  <a:rPr lang="en-GB" sz="2000" b="1">
                    <a:solidFill>
                      <a:srgbClr val="FF0000"/>
                    </a:solidFill>
                    <a:effectLst/>
                    <a:latin typeface="Avenir Book" panose="02000503020000020003" pitchFamily="2" charset="0"/>
                  </a:rPr>
                  <a:t>Master </a:t>
                </a:r>
                <a:r>
                  <a:rPr lang="en-GB" sz="2000" b="1">
                    <a:solidFill>
                      <a:srgbClr val="FF0000"/>
                    </a:solidFill>
                    <a:latin typeface="Avenir Book" panose="02000503020000020003" pitchFamily="2" charset="0"/>
                  </a:rPr>
                  <a:t>E</a:t>
                </a:r>
                <a:r>
                  <a:rPr lang="en-GB" sz="2000" b="1">
                    <a:solidFill>
                      <a:srgbClr val="FF0000"/>
                    </a:solidFill>
                    <a:effectLst/>
                    <a:latin typeface="Avenir Book" panose="02000503020000020003" pitchFamily="2" charset="0"/>
                  </a:rPr>
                  <a:t>quation </a:t>
                </a:r>
                <a:r>
                  <a:rPr lang="en-GB" sz="2000">
                    <a:solidFill>
                      <a:srgbClr val="000000"/>
                    </a:solidFill>
                    <a:effectLst/>
                    <a:latin typeface="Avenir Book" panose="02000503020000020003" pitchFamily="2" charset="0"/>
                  </a:rPr>
                  <a:t>for </a:t>
                </a:r>
                <a14:m>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ea typeface="Cambria Math" panose="02040503050406030204" pitchFamily="18" charset="0"/>
                          </a:rPr>
                          <m:t>𝜙</m:t>
                        </m:r>
                      </m:e>
                      <m:sub>
                        <m:r>
                          <a:rPr lang="en-US" sz="2000" i="1">
                            <a:solidFill>
                              <a:srgbClr val="000000"/>
                            </a:solidFill>
                            <a:latin typeface="Cambria Math" panose="02040503050406030204" pitchFamily="18" charset="0"/>
                          </a:rPr>
                          <m:t>2</m:t>
                        </m:r>
                      </m:sub>
                    </m:sSub>
                  </m:oMath>
                </a14:m>
                <a:endParaRPr lang="en-US" sz="2000">
                  <a:solidFill>
                    <a:srgbClr val="000000"/>
                  </a:solidFill>
                  <a:effectLst/>
                  <a:latin typeface="Avenir Book" panose="02000503020000020003" pitchFamily="2" charset="0"/>
                </a:endParaRPr>
              </a:p>
              <a:p>
                <a:endParaRPr lang="en-US" sz="2000">
                  <a:solidFill>
                    <a:srgbClr val="000000"/>
                  </a:solidFill>
                  <a:latin typeface="Avenir Book" panose="02000503020000020003" pitchFamily="2" charset="0"/>
                </a:endParaRPr>
              </a:p>
              <a:p>
                <a:endParaRPr lang="en-US" sz="2000">
                  <a:solidFill>
                    <a:srgbClr val="000000"/>
                  </a:solidFill>
                  <a:effectLst/>
                  <a:latin typeface="Avenir Book" panose="02000503020000020003" pitchFamily="2" charset="0"/>
                </a:endParaRPr>
              </a:p>
              <a:p>
                <a:endParaRPr lang="en-US" sz="2000">
                  <a:solidFill>
                    <a:srgbClr val="000000"/>
                  </a:solidFill>
                  <a:latin typeface="Avenir Book" panose="02000503020000020003" pitchFamily="2" charset="0"/>
                </a:endParaRPr>
              </a:p>
              <a:p>
                <a:endParaRPr lang="en-US" sz="2000">
                  <a:solidFill>
                    <a:srgbClr val="000000"/>
                  </a:solidFill>
                  <a:effectLst/>
                  <a:latin typeface="Avenir Book" panose="02000503020000020003" pitchFamily="2" charset="0"/>
                </a:endParaRPr>
              </a:p>
              <a:p>
                <a:endParaRPr lang="en-US" sz="2000">
                  <a:solidFill>
                    <a:srgbClr val="000000"/>
                  </a:solidFill>
                  <a:latin typeface="Avenir Book" panose="02000503020000020003" pitchFamily="2" charset="0"/>
                </a:endParaRPr>
              </a:p>
              <a:p>
                <a:endParaRPr lang="en-US" sz="2000">
                  <a:solidFill>
                    <a:srgbClr val="000000"/>
                  </a:solidFill>
                  <a:effectLst/>
                  <a:latin typeface="Avenir Book" panose="02000503020000020003" pitchFamily="2" charset="0"/>
                </a:endParaRPr>
              </a:p>
              <a:p>
                <a:endParaRPr lang="en-US" sz="2000">
                  <a:solidFill>
                    <a:srgbClr val="000000"/>
                  </a:solidFill>
                  <a:latin typeface="Avenir Book" panose="02000503020000020003" pitchFamily="2" charset="0"/>
                </a:endParaRPr>
              </a:p>
              <a:p>
                <a:endParaRPr lang="en-US" sz="2000">
                  <a:solidFill>
                    <a:srgbClr val="000000"/>
                  </a:solidFill>
                  <a:effectLst/>
                  <a:latin typeface="Avenir Book" panose="02000503020000020003" pitchFamily="2" charset="0"/>
                </a:endParaRPr>
              </a:p>
              <a:p>
                <a:endParaRPr lang="en-US" sz="2000">
                  <a:solidFill>
                    <a:srgbClr val="000000"/>
                  </a:solidFill>
                  <a:latin typeface="Avenir Book" panose="02000503020000020003" pitchFamily="2" charset="0"/>
                </a:endParaRPr>
              </a:p>
              <a:p>
                <a:endParaRPr lang="en-US" sz="2000">
                  <a:solidFill>
                    <a:srgbClr val="000000"/>
                  </a:solidFill>
                  <a:effectLst/>
                  <a:latin typeface="Avenir Book" panose="02000503020000020003" pitchFamily="2" charset="0"/>
                </a:endParaRPr>
              </a:p>
              <a:p>
                <a:endParaRPr lang="en-US" sz="2000">
                  <a:solidFill>
                    <a:srgbClr val="000000"/>
                  </a:solidFill>
                  <a:latin typeface="Avenir Book" panose="02000503020000020003" pitchFamily="2" charset="0"/>
                </a:endParaRPr>
              </a:p>
              <a:p>
                <a:endParaRPr lang="en-US" sz="2000">
                  <a:solidFill>
                    <a:srgbClr val="000000"/>
                  </a:solidFill>
                  <a:effectLst/>
                  <a:latin typeface="Avenir Book" panose="02000503020000020003" pitchFamily="2" charset="0"/>
                </a:endParaRPr>
              </a:p>
              <a:p>
                <a:endParaRPr lang="en-US" sz="2000">
                  <a:solidFill>
                    <a:srgbClr val="000000"/>
                  </a:solidFill>
                  <a:latin typeface="Avenir Book" panose="02000503020000020003" pitchFamily="2" charset="0"/>
                </a:endParaRPr>
              </a:p>
              <a:p>
                <a:endParaRPr lang="en-US" sz="2000">
                  <a:solidFill>
                    <a:srgbClr val="000000"/>
                  </a:solidFill>
                  <a:effectLst/>
                  <a:latin typeface="Avenir Book" panose="02000503020000020003" pitchFamily="2" charset="0"/>
                </a:endParaRPr>
              </a:p>
              <a:p>
                <a:r>
                  <a:rPr lang="en-US" sz="2000">
                    <a:solidFill>
                      <a:srgbClr val="000000"/>
                    </a:solidFill>
                    <a:latin typeface="Avenir Book" panose="02000503020000020003" pitchFamily="2" charset="0"/>
                  </a:rPr>
                  <a:t>where</a:t>
                </a:r>
              </a:p>
            </p:txBody>
          </p:sp>
        </mc:Choice>
        <mc:Fallback xmlns="">
          <p:sp>
            <p:nvSpPr>
              <p:cNvPr id="4" name="TextBox 3">
                <a:extLst>
                  <a:ext uri="{FF2B5EF4-FFF2-40B4-BE49-F238E27FC236}">
                    <a16:creationId xmlns:a16="http://schemas.microsoft.com/office/drawing/2014/main" id="{4B53CCEB-4FE9-CB51-8DF2-340F72BDFFA4}"/>
                  </a:ext>
                </a:extLst>
              </p:cNvPr>
              <p:cNvSpPr txBox="1">
                <a:spLocks noRot="1" noChangeAspect="1" noMove="1" noResize="1" noEditPoints="1" noAdjustHandles="1" noChangeArrowheads="1" noChangeShapeType="1" noTextEdit="1"/>
              </p:cNvSpPr>
              <p:nvPr/>
            </p:nvSpPr>
            <p:spPr>
              <a:xfrm>
                <a:off x="400793" y="1001733"/>
                <a:ext cx="10417628" cy="5324535"/>
              </a:xfrm>
              <a:prstGeom prst="rect">
                <a:avLst/>
              </a:prstGeom>
              <a:blipFill>
                <a:blip r:embed="rId5"/>
                <a:stretch>
                  <a:fillRect l="-608" t="-475" b="-950"/>
                </a:stretch>
              </a:blipFill>
            </p:spPr>
            <p:txBody>
              <a:bodyPr/>
              <a:lstStyle/>
              <a:p>
                <a:r>
                  <a:rPr lang="en-IT">
                    <a:noFill/>
                  </a:rPr>
                  <a:t> </a:t>
                </a:r>
              </a:p>
            </p:txBody>
          </p:sp>
        </mc:Fallback>
      </mc:AlternateContent>
      <p:pic>
        <p:nvPicPr>
          <p:cNvPr id="8" name="Picture 7">
            <a:extLst>
              <a:ext uri="{FF2B5EF4-FFF2-40B4-BE49-F238E27FC236}">
                <a16:creationId xmlns:a16="http://schemas.microsoft.com/office/drawing/2014/main" id="{07B9098F-02A4-3DC2-C8DA-3CDC36585AAC}"/>
              </a:ext>
            </a:extLst>
          </p:cNvPr>
          <p:cNvPicPr>
            <a:picLocks noChangeAspect="1"/>
          </p:cNvPicPr>
          <p:nvPr/>
        </p:nvPicPr>
        <p:blipFill>
          <a:blip r:embed="rId6"/>
          <a:stretch>
            <a:fillRect/>
          </a:stretch>
        </p:blipFill>
        <p:spPr>
          <a:xfrm>
            <a:off x="2066966" y="6314289"/>
            <a:ext cx="7772400" cy="543711"/>
          </a:xfrm>
          <a:prstGeom prst="rect">
            <a:avLst/>
          </a:prstGeom>
        </p:spPr>
      </p:pic>
      <p:sp>
        <p:nvSpPr>
          <p:cNvPr id="9" name="TextBox 8">
            <a:extLst>
              <a:ext uri="{FF2B5EF4-FFF2-40B4-BE49-F238E27FC236}">
                <a16:creationId xmlns:a16="http://schemas.microsoft.com/office/drawing/2014/main" id="{B2C2C674-B521-227D-DE73-A4525CDB06EB}"/>
              </a:ext>
            </a:extLst>
          </p:cNvPr>
          <p:cNvSpPr txBox="1"/>
          <p:nvPr/>
        </p:nvSpPr>
        <p:spPr>
          <a:xfrm>
            <a:off x="11353800" y="5177642"/>
            <a:ext cx="634505" cy="708319"/>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2453897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57683</TotalTime>
  <Words>9563</Words>
  <Application>Microsoft Macintosh PowerPoint</Application>
  <PresentationFormat>Widescreen</PresentationFormat>
  <Paragraphs>877</Paragraphs>
  <Slides>145</Slides>
  <Notes>12</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145</vt:i4>
      </vt:variant>
    </vt:vector>
  </HeadingPairs>
  <TitlesOfParts>
    <vt:vector size="168" baseType="lpstr">
      <vt:lpstr>American Typewriter</vt:lpstr>
      <vt:lpstr>Aptos</vt:lpstr>
      <vt:lpstr>Aptos Display</vt:lpstr>
      <vt:lpstr>Arial</vt:lpstr>
      <vt:lpstr>Avenir Book</vt:lpstr>
      <vt:lpstr>Calibri</vt:lpstr>
      <vt:lpstr>Cambria Math</vt:lpstr>
      <vt:lpstr>Century</vt:lpstr>
      <vt:lpstr>CMBX10</vt:lpstr>
      <vt:lpstr>CMMI10</vt:lpstr>
      <vt:lpstr>CMMI7</vt:lpstr>
      <vt:lpstr>CMR10</vt:lpstr>
      <vt:lpstr>CMR7</vt:lpstr>
      <vt:lpstr>CMSY10</vt:lpstr>
      <vt:lpstr>CMSY7</vt:lpstr>
      <vt:lpstr>Edwardian Script ITC</vt:lpstr>
      <vt:lpstr>Helvetica</vt:lpstr>
      <vt:lpstr>LMMathItalic10</vt:lpstr>
      <vt:lpstr>LMMathSymbols10</vt:lpstr>
      <vt:lpstr>LMMathSymbols8</vt:lpstr>
      <vt:lpstr>LMRoman10</vt:lpstr>
      <vt:lpstr>Office Theme</vt:lpstr>
      <vt:lpstr>1_Office Theme</vt:lpstr>
      <vt:lpstr>The Complexity of the Cosmos: A possible path to make the Universe Simple</vt:lpstr>
      <vt:lpstr>In this talk we propose two possible quantum signatures of the gravitons at early Universe that could lead to observational imprints of the quantum nature of the inflationary period:  </vt:lpstr>
      <vt:lpstr>In this talk we propose two possible quantum signatures of the gravitons at early Universe that could lead to observational imprints of the quantum nature of the inflationary period:  </vt:lpstr>
      <vt:lpstr>An Entangled Universe</vt:lpstr>
      <vt:lpstr>Inflation (general)</vt:lpstr>
      <vt:lpstr>Inflation (general)</vt:lpstr>
      <vt:lpstr>Inflation (general)</vt:lpstr>
      <vt:lpstr>Inflation (general)</vt:lpstr>
      <vt:lpstr>Inflation (general)</vt:lpstr>
      <vt:lpstr>Inflation (general)</vt:lpstr>
      <vt:lpstr>Motivations</vt:lpstr>
      <vt:lpstr>Motivations</vt:lpstr>
      <vt:lpstr>Motivations</vt:lpstr>
      <vt:lpstr>How we can make creation of an entangled state of gravitons generated during inflation</vt:lpstr>
      <vt:lpstr>How we can make creation of an entangled state of gravitons generated during inflation</vt:lpstr>
      <vt:lpstr>How we can make creation of an entangled state of gravitons generated during inflation</vt:lpstr>
      <vt:lpstr>How we can make creation of an entangled state of gravitons generated during inflation</vt:lpstr>
      <vt:lpstr>Entanglement as a quantum property</vt:lpstr>
      <vt:lpstr>Entanglement as a quantum property</vt:lpstr>
      <vt:lpstr>Entanglement as a quantum property</vt:lpstr>
      <vt:lpstr>Entanglement as a quantum property</vt:lpstr>
      <vt:lpstr>Entanglement as a quantum property</vt:lpstr>
      <vt:lpstr>Entanglement as a quantum property</vt:lpstr>
      <vt:lpstr>Entanglement as a quantum property</vt:lpstr>
      <vt:lpstr>Entanglement as a quantum property</vt:lpstr>
      <vt:lpstr>Entanglement as a quantum property</vt:lpstr>
      <vt:lpstr>Entanglement as a quantum property</vt:lpstr>
      <vt:lpstr>Entanglement as a quantum property</vt:lpstr>
      <vt:lpstr>Bell Experiment and Inequalities</vt:lpstr>
      <vt:lpstr>Bell Experiment and Inequalities</vt:lpstr>
      <vt:lpstr>Bell Experiment and Inequalities</vt:lpstr>
      <vt:lpstr>Bell Experiment and Inequalities</vt:lpstr>
      <vt:lpstr>Bell Experiment and Inequalities</vt:lpstr>
      <vt:lpstr>Bell Experiment and Inequalities</vt:lpstr>
      <vt:lpstr>Bell Experiment and Inequalities</vt:lpstr>
      <vt:lpstr>Bell Experiment and Inequalities</vt:lpstr>
      <vt:lpstr>Bell Experiment and Inequalities</vt:lpstr>
      <vt:lpstr>Bell Experiment and Inequalities</vt:lpstr>
      <vt:lpstr>Elements of a Bell experiment</vt:lpstr>
      <vt:lpstr>Elements of a Bell experiment</vt:lpstr>
      <vt:lpstr>Elements of a Bell experiment</vt:lpstr>
      <vt:lpstr>Elements of a Bell experiment</vt:lpstr>
      <vt:lpstr>Elements of a Bell experiment</vt:lpstr>
      <vt:lpstr>Entangled state of gravitons</vt:lpstr>
      <vt:lpstr>Entangled state of gravitons</vt:lpstr>
      <vt:lpstr>Entangled state of gravitons</vt:lpstr>
      <vt:lpstr>Entangled state of gravitons</vt:lpstr>
      <vt:lpstr>Elements of a Bell experiment</vt:lpstr>
      <vt:lpstr>Elements of a Bell experiment</vt:lpstr>
      <vt:lpstr>PowerPoint Presentation</vt:lpstr>
      <vt:lpstr>Elements of a Bell experiment</vt:lpstr>
      <vt:lpstr>late time observables</vt:lpstr>
      <vt:lpstr>(An alternative way for the measure and) late time observables</vt:lpstr>
      <vt:lpstr>An alternative way for the measure and late time observables</vt:lpstr>
      <vt:lpstr>Summary and conclusions (first part)</vt:lpstr>
      <vt:lpstr>Summary and conclusions (first part)</vt:lpstr>
      <vt:lpstr>Summary and conclusions (first part)</vt:lpstr>
      <vt:lpstr>Summary and conclusions (first part)</vt:lpstr>
      <vt:lpstr>Inflation without an Inflaton</vt:lpstr>
      <vt:lpstr>The inflationary paradigm</vt:lpstr>
      <vt:lpstr>Has there been any definitive theoretical argument leading to a single inflaton candidate? So far, no...</vt:lpstr>
      <vt:lpstr>Has there been any definitive theoretical argument leading to a single inflaton candidate? So far, no...</vt:lpstr>
      <vt:lpstr>and… an inflation without the inflaton?</vt:lpstr>
      <vt:lpstr>and… an inflation without the inflaton?</vt:lpstr>
      <vt:lpstr>and… an inflation without the inflaton?</vt:lpstr>
      <vt:lpstr>Generation of second-order scalar modes from tensor perturbations</vt:lpstr>
      <vt:lpstr>Generation of second-order scalar modes from tensor perturbations</vt:lpstr>
      <vt:lpstr>Generation of second-order scalar modes from tensor perturbations</vt:lpstr>
      <vt:lpstr>If dS metric as process of scattering and decay of the gravitons: Dvali et al. point of view</vt:lpstr>
      <vt:lpstr>If dS metric as process of scattering and decay of the gravitons: Dvali et al. point of view</vt:lpstr>
      <vt:lpstr>If dS metric as process of scattering and decay of the gravitons: Dvali et al. point of view</vt:lpstr>
      <vt:lpstr>If dS metric as process of scattering and decay of the gravitons: Dvali et al. point of view</vt:lpstr>
      <vt:lpstr>If dS metric as process of scattering and decay of the gravitons: Dvali et al. point of view</vt:lpstr>
      <vt:lpstr>If dS metric as process of scattering and decay of the gravitons: Dvali et al. point of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Instability of dS: thermodynamic considerations [Mottola point of view] </vt:lpstr>
      <vt:lpstr>Instability of dS: thermodynamic considerations [Mottola point of view] </vt:lpstr>
      <vt:lpstr>Instability of dS: thermodynamic considerations [Mottola point of view] </vt:lpstr>
      <vt:lpstr>Instability of dS: thermodynamic considerations [Mottola point of view] </vt:lpstr>
      <vt:lpstr>Instability of dS: thermodynamic considerations [Mottola point of view] </vt:lpstr>
      <vt:lpstr>E.g., Quantum Fisher Cosmology (QFC)</vt:lpstr>
      <vt:lpstr>Instability of dS - thermodynamic considerations: Alicki point of view</vt:lpstr>
      <vt:lpstr>About perturbations?</vt:lpstr>
      <vt:lpstr>About perturbations?</vt:lpstr>
      <vt:lpstr>SCALAR PERTURBATIONS FROM TENSOR MODES</vt:lpstr>
      <vt:lpstr>Now a first question that we can make…</vt:lpstr>
      <vt:lpstr>Now a first question that we can make…</vt:lpstr>
      <vt:lpstr>SCALAR PERTURBATIONS FROM TENSOR MODES</vt:lpstr>
      <vt:lpstr>SCALAR PERTURBATIONS FROM TENSOR MODES</vt:lpstr>
      <vt:lpstr>SCALAR PERTURBATIONS FROM TENSOR MODES</vt:lpstr>
      <vt:lpstr>SCALAR PERTURBATIONS FROM TENSOR MODES</vt:lpstr>
      <vt:lpstr>SCALAR PERTURBATIONS FROM TENSOR MODES</vt:lpstr>
      <vt:lpstr>Equation for ϕ_2</vt:lpstr>
      <vt:lpstr>Equation for ψ_2 </vt:lpstr>
      <vt:lpstr>Focusing only modes larger than the horizon…</vt:lpstr>
      <vt:lpstr>Focusing modes larger than the horizon for ϕ_2 is const. </vt:lpstr>
      <vt:lpstr>Focusing modes larger than the horizon for ϕ_2 is const. </vt:lpstr>
      <vt:lpstr>For ϕ_2 is const., is it possible to have ψ_2≠0?</vt:lpstr>
      <vt:lpstr>A comment:</vt:lpstr>
      <vt:lpstr>When ψ_2=0 and  ϕ_2=F_χ/4</vt:lpstr>
      <vt:lpstr>For ϕ_2 is const., is it possible to have ψ_2≠0?</vt:lpstr>
      <vt:lpstr>For ϕ_2 is const., is it possible to have ψ_2≠0?</vt:lpstr>
      <vt:lpstr>For ϕ_2 is const., is it possible to have ψ_2≠0?</vt:lpstr>
      <vt:lpstr>For ϕ_2 is const., is it possible to have ψ_2≠0?</vt:lpstr>
      <vt:lpstr>For ϕ_2 is const., is it possible to have ψ_2≠0?</vt:lpstr>
      <vt:lpstr>About Rehating</vt:lpstr>
      <vt:lpstr>Some final comments (1):</vt:lpstr>
      <vt:lpstr>Some final comments (2):</vt:lpstr>
      <vt:lpstr>Some comments (3):</vt:lpstr>
      <vt:lpstr>Working progress…</vt:lpstr>
      <vt:lpstr>BACKUPS</vt:lpstr>
      <vt:lpstr>BACKUPS</vt:lpstr>
      <vt:lpstr>Measure/Decoherence by the Cosmological Horizon</vt:lpstr>
      <vt:lpstr>PowerPoint Presentation</vt:lpstr>
      <vt:lpstr>PowerPoint Presentation</vt:lpstr>
      <vt:lpstr>PowerPoint Presentation</vt:lpstr>
      <vt:lpstr>PowerPoint Presentation</vt:lpstr>
      <vt:lpstr>Elements of a Bell experiment</vt:lpstr>
      <vt:lpstr>Late time observables</vt:lpstr>
      <vt:lpstr>Back del Bakup della prima parte</vt:lpstr>
      <vt:lpstr>Imprinting by Graviton Exchange (GE)</vt:lpstr>
      <vt:lpstr>Imprinting by Graviton Exchange (GE)</vt:lpstr>
      <vt:lpstr>Imprinting by Graviton Exchange (GE)</vt:lpstr>
      <vt:lpstr>PowerPoint Presentation</vt:lpstr>
      <vt:lpstr>PowerPoint Presentation</vt:lpstr>
      <vt:lpstr>PowerPoint Presentation</vt:lpstr>
      <vt:lpstr>PowerPoint Presentation</vt:lpstr>
      <vt:lpstr>Bell observable S^QM</vt:lpstr>
      <vt:lpstr>Elements of a Bell experiment</vt:lpstr>
      <vt:lpstr>Bell Experiment and Inequalities</vt:lpstr>
      <vt:lpstr>Hamiltonian for creation of entangled state</vt:lpstr>
      <vt:lpstr>Creation of entangled state – Schrödinger’sº Equation</vt:lpstr>
      <vt:lpstr>Decoherence by Killing horizon</vt:lpstr>
      <vt:lpstr>More on GE and Observable definition</vt:lpstr>
      <vt:lpstr>More on Bell Inequiality Violation</vt:lpstr>
      <vt:lpstr>More specifications of S^QM</vt:lpstr>
      <vt:lpstr>BACKUPS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Daniele Bertacca</dc:creator>
  <cp:lastModifiedBy>Raul Jiménez</cp:lastModifiedBy>
  <cp:revision>35</cp:revision>
  <dcterms:created xsi:type="dcterms:W3CDTF">2025-01-14T07:41:11Z</dcterms:created>
  <dcterms:modified xsi:type="dcterms:W3CDTF">2025-06-09T18:09:39Z</dcterms:modified>
</cp:coreProperties>
</file>